
<file path=[Content_Types].xml><?xml version="1.0" encoding="utf-8"?>
<Types xmlns="http://schemas.openxmlformats.org/package/2006/content-types">
  <Default Extension="avi" ContentType="video/x-msvideo"/>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50_ADFEEDD5.xml" ContentType="application/vnd.ms-powerpoint.comments+xml"/>
  <Override PartName="/ppt/notesSlides/notesSlide5.xml" ContentType="application/vnd.openxmlformats-officedocument.presentationml.notesSlide+xml"/>
  <Override PartName="/ppt/comments/modernComment_129_9E9002A3.xml" ContentType="application/vnd.ms-powerpoint.comments+xml"/>
  <Override PartName="/ppt/comments/modernComment_175_3407EDDE.xml" ContentType="application/vnd.ms-powerpoint.comments+xml"/>
  <Override PartName="/ppt/notesSlides/notesSlide6.xml" ContentType="application/vnd.openxmlformats-officedocument.presentationml.notesSlide+xml"/>
  <Override PartName="/ppt/comments/modernComment_177_B7C5FD91.xml" ContentType="application/vnd.ms-powerpoint.comments+xml"/>
  <Override PartName="/ppt/notesSlides/notesSlide7.xml" ContentType="application/vnd.openxmlformats-officedocument.presentationml.notesSlide+xml"/>
  <Override PartName="/ppt/comments/modernComment_152_E0BC82FB.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61_30DD2EC4.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5A_8680BB69.xml" ContentType="application/vnd.ms-powerpoint.comments+xml"/>
  <Override PartName="/ppt/notesSlides/notesSlide15.xml" ContentType="application/vnd.openxmlformats-officedocument.presentationml.notesSlide+xml"/>
  <Override PartName="/ppt/comments/modernComment_180_97278415.xml" ContentType="application/vnd.ms-powerpoint.comments+xml"/>
  <Override PartName="/ppt/notesSlides/notesSlide16.xml" ContentType="application/vnd.openxmlformats-officedocument.presentationml.notesSlide+xml"/>
  <Override PartName="/ppt/comments/modernComment_17E_72093CFF.xml" ContentType="application/vnd.ms-powerpoint.comment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0_68BD713F.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03_0.xml" ContentType="application/vnd.ms-powerpoint.comments+xml"/>
  <Override PartName="/ppt/notesSlides/notesSlide24.xml" ContentType="application/vnd.openxmlformats-officedocument.presentationml.notesSlide+xml"/>
  <Override PartName="/ppt/comments/modernComment_17F_89874888.xml" ContentType="application/vnd.ms-powerpoint.comments+xml"/>
  <Override PartName="/ppt/notesSlides/notesSlide25.xml" ContentType="application/vnd.openxmlformats-officedocument.presentationml.notesSlide+xml"/>
  <Override PartName="/ppt/comments/modernComment_10C_BDDE8911.xml" ContentType="application/vnd.ms-powerpoint.comments+xml"/>
  <Override PartName="/ppt/notesSlides/notesSlide26.xml" ContentType="application/vnd.openxmlformats-officedocument.presentationml.notesSlide+xml"/>
  <Override PartName="/ppt/comments/modernComment_162_A7FB356E.xml" ContentType="application/vnd.ms-powerpoint.comments+xml"/>
  <Override PartName="/ppt/notesSlides/notesSlide27.xml" ContentType="application/vnd.openxmlformats-officedocument.presentationml.notesSlide+xml"/>
  <Override PartName="/ppt/comments/modernComment_111_EEE9EFFC.xml" ContentType="application/vnd.ms-powerpoint.comments+xml"/>
  <Override PartName="/ppt/comments/modernComment_112_E90DDB1B.xml" ContentType="application/vnd.ms-powerpoint.comments+xml"/>
  <Override PartName="/ppt/comments/modernComment_136_50140005.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modernComment_128_E577BB42.xml" ContentType="application/vnd.ms-powerpoint.comments+xml"/>
  <Override PartName="/ppt/notesSlides/notesSlide28.xml" ContentType="application/vnd.openxmlformats-officedocument.presentationml.notesSlide+xml"/>
  <Override PartName="/ppt/comments/modernComment_12A_C538D574.xml" ContentType="application/vnd.ms-powerpoint.comments+xml"/>
  <Override PartName="/ppt/comments/modernComment_12F_3C0D206A.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72_55A1F375.xml" ContentType="application/vnd.ms-powerpoint.comments+xml"/>
  <Override PartName="/ppt/notesSlides/notesSlide32.xml" ContentType="application/vnd.openxmlformats-officedocument.presentationml.notesSlide+xml"/>
  <Override PartName="/ppt/comments/modernComment_173_225E056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3"/>
  </p:notesMasterIdLst>
  <p:sldIdLst>
    <p:sldId id="258" r:id="rId5"/>
    <p:sldId id="257" r:id="rId6"/>
    <p:sldId id="361" r:id="rId7"/>
    <p:sldId id="380" r:id="rId8"/>
    <p:sldId id="381" r:id="rId9"/>
    <p:sldId id="336" r:id="rId10"/>
    <p:sldId id="297" r:id="rId11"/>
    <p:sldId id="373" r:id="rId12"/>
    <p:sldId id="281" r:id="rId13"/>
    <p:sldId id="375" r:id="rId14"/>
    <p:sldId id="338" r:id="rId15"/>
    <p:sldId id="356" r:id="rId16"/>
    <p:sldId id="367" r:id="rId17"/>
    <p:sldId id="360" r:id="rId18"/>
    <p:sldId id="359" r:id="rId19"/>
    <p:sldId id="353" r:id="rId20"/>
    <p:sldId id="366" r:id="rId21"/>
    <p:sldId id="347" r:id="rId22"/>
    <p:sldId id="346" r:id="rId23"/>
    <p:sldId id="384" r:id="rId24"/>
    <p:sldId id="382" r:id="rId25"/>
    <p:sldId id="378" r:id="rId26"/>
    <p:sldId id="349" r:id="rId27"/>
    <p:sldId id="351" r:id="rId28"/>
    <p:sldId id="352" r:id="rId29"/>
    <p:sldId id="362" r:id="rId30"/>
    <p:sldId id="326" r:id="rId31"/>
    <p:sldId id="263" r:id="rId32"/>
    <p:sldId id="284" r:id="rId33"/>
    <p:sldId id="272" r:id="rId34"/>
    <p:sldId id="377" r:id="rId35"/>
    <p:sldId id="345" r:id="rId36"/>
    <p:sldId id="275" r:id="rId37"/>
    <p:sldId id="374" r:id="rId38"/>
    <p:sldId id="316" r:id="rId39"/>
    <p:sldId id="312" r:id="rId40"/>
    <p:sldId id="267" r:id="rId41"/>
    <p:sldId id="340" r:id="rId42"/>
    <p:sldId id="259" r:id="rId43"/>
    <p:sldId id="383" r:id="rId44"/>
    <p:sldId id="268" r:id="rId45"/>
    <p:sldId id="354" r:id="rId46"/>
    <p:sldId id="344" r:id="rId47"/>
    <p:sldId id="295" r:id="rId48"/>
    <p:sldId id="301" r:id="rId49"/>
    <p:sldId id="273" r:id="rId50"/>
    <p:sldId id="274" r:id="rId51"/>
    <p:sldId id="310" r:id="rId52"/>
    <p:sldId id="307" r:id="rId53"/>
    <p:sldId id="308" r:id="rId54"/>
    <p:sldId id="283" r:id="rId55"/>
    <p:sldId id="311" r:id="rId56"/>
    <p:sldId id="309" r:id="rId57"/>
    <p:sldId id="286" r:id="rId58"/>
    <p:sldId id="306" r:id="rId59"/>
    <p:sldId id="315" r:id="rId60"/>
    <p:sldId id="296" r:id="rId61"/>
    <p:sldId id="298" r:id="rId62"/>
    <p:sldId id="266" r:id="rId63"/>
    <p:sldId id="303" r:id="rId64"/>
    <p:sldId id="304" r:id="rId65"/>
    <p:sldId id="313" r:id="rId66"/>
    <p:sldId id="299" r:id="rId67"/>
    <p:sldId id="317" r:id="rId68"/>
    <p:sldId id="370" r:id="rId69"/>
    <p:sldId id="371" r:id="rId70"/>
    <p:sldId id="285" r:id="rId71"/>
    <p:sldId id="37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3A37CF-A2D2-40D3-B2E6-D1ECD411E310}">
          <p14:sldIdLst>
            <p14:sldId id="258"/>
            <p14:sldId id="257"/>
            <p14:sldId id="361"/>
            <p14:sldId id="380"/>
            <p14:sldId id="381"/>
            <p14:sldId id="336"/>
          </p14:sldIdLst>
        </p14:section>
        <p14:section name="Problem Definition" id="{8BC309BB-B470-4B21-8248-270529BA55C6}">
          <p14:sldIdLst>
            <p14:sldId id="297"/>
            <p14:sldId id="373"/>
          </p14:sldIdLst>
        </p14:section>
        <p14:section name="Final Design" id="{74F5F743-CEAE-40B3-A89A-B7C65E749CB2}">
          <p14:sldIdLst>
            <p14:sldId id="281"/>
            <p14:sldId id="375"/>
          </p14:sldIdLst>
        </p14:section>
        <p14:section name="Base" id="{0B333AB5-69D6-4B25-A717-C1CACC1D2BD9}">
          <p14:sldIdLst>
            <p14:sldId id="338"/>
            <p14:sldId id="356"/>
            <p14:sldId id="367"/>
            <p14:sldId id="360"/>
            <p14:sldId id="359"/>
          </p14:sldIdLst>
        </p14:section>
        <p14:section name="Robotic Arm" id="{9C70839C-49D8-490D-A84D-E5A86C90D2ED}">
          <p14:sldIdLst>
            <p14:sldId id="353"/>
            <p14:sldId id="366"/>
            <p14:sldId id="347"/>
            <p14:sldId id="346"/>
            <p14:sldId id="384"/>
            <p14:sldId id="382"/>
            <p14:sldId id="378"/>
            <p14:sldId id="349"/>
            <p14:sldId id="351"/>
            <p14:sldId id="352"/>
            <p14:sldId id="362"/>
            <p14:sldId id="326"/>
            <p14:sldId id="263"/>
          </p14:sldIdLst>
        </p14:section>
        <p14:section name="Backup Slides" id="{4DB80960-4DBA-4B55-863B-E5E296B66B0F}">
          <p14:sldIdLst>
            <p14:sldId id="284"/>
            <p14:sldId id="272"/>
            <p14:sldId id="377"/>
            <p14:sldId id="345"/>
            <p14:sldId id="275"/>
            <p14:sldId id="374"/>
            <p14:sldId id="316"/>
            <p14:sldId id="312"/>
            <p14:sldId id="267"/>
            <p14:sldId id="340"/>
            <p14:sldId id="259"/>
            <p14:sldId id="383"/>
            <p14:sldId id="268"/>
            <p14:sldId id="354"/>
            <p14:sldId id="344"/>
            <p14:sldId id="295"/>
            <p14:sldId id="301"/>
            <p14:sldId id="273"/>
            <p14:sldId id="274"/>
            <p14:sldId id="310"/>
            <p14:sldId id="307"/>
            <p14:sldId id="308"/>
            <p14:sldId id="283"/>
            <p14:sldId id="311"/>
            <p14:sldId id="309"/>
            <p14:sldId id="286"/>
            <p14:sldId id="306"/>
            <p14:sldId id="315"/>
            <p14:sldId id="296"/>
            <p14:sldId id="298"/>
            <p14:sldId id="266"/>
            <p14:sldId id="303"/>
            <p14:sldId id="304"/>
            <p14:sldId id="313"/>
            <p14:sldId id="299"/>
            <p14:sldId id="317"/>
            <p14:sldId id="370"/>
            <p14:sldId id="371"/>
            <p14:sldId id="285"/>
            <p14:sldId id="3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759902-1DED-226D-6F7B-FEA20060442C}" name="Austin Bruen" initials="AB" userId="S::ajb19u@fsu.edu::a3a3f70f-71cd-4bc2-8f31-a969eda89f61" providerId="AD"/>
  <p188:author id="{53886B15-C86B-5808-79CB-6C3941663C60}" name="Emilio Manzo" initials="EM" userId="S::erm18@fsu.edu::1568aa07-6325-4276-8615-2e6dfb5992a2" providerId="AD"/>
  <p188:author id="{4483B0BD-6082-B923-F1B5-8E16BEE51426}" name="Garfield Murphy" initials="GM" userId="Garfield Murph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BDE"/>
    <a:srgbClr val="7F7F7F"/>
    <a:srgbClr val="FF5050"/>
    <a:srgbClr val="BDD7EE"/>
    <a:srgbClr val="E4E4E4"/>
    <a:srgbClr val="E7E7E7"/>
    <a:srgbClr val="DB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8B9769-DAA6-4999-A32D-275B911240C3}" v="3050" dt="2023-02-27T18:37:03.768"/>
    <p1510:client id="{D96431DE-FA54-482B-85D8-E916AE7964A9}" v="3390" vWet="3392" dt="2023-02-22T05:29:19.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garfi\Downloads\Concept%20Generation%20and%20Selection%20Workbook%20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t>Breakdown</a:t>
            </a:r>
            <a:r>
              <a:rPr lang="en-US" sz="2400" b="1" baseline="0"/>
              <a:t> of Money Spent</a:t>
            </a:r>
          </a:p>
        </c:rich>
      </c:tx>
      <c:layout>
        <c:manualLayout>
          <c:xMode val="edge"/>
          <c:yMode val="edge"/>
          <c:x val="0.20658939723051861"/>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ADA4-4B23-8064-56F0CFF72AF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ADA4-4B23-8064-56F0CFF72AF2}"/>
              </c:ext>
            </c:extLst>
          </c:dPt>
          <c:dPt>
            <c:idx val="2"/>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5-ADA4-4B23-8064-56F0CFF72AF2}"/>
              </c:ext>
            </c:extLst>
          </c:dPt>
          <c:dLbls>
            <c:dLbl>
              <c:idx val="0"/>
              <c:layout>
                <c:manualLayout>
                  <c:x val="0.14870689655172414"/>
                  <c:y val="0.1452099835150881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1069033396687483"/>
                      <c:h val="0.20572478762714946"/>
                    </c:manualLayout>
                  </c15:layout>
                </c:ext>
                <c:ext xmlns:c16="http://schemas.microsoft.com/office/drawing/2014/chart" uri="{C3380CC4-5D6E-409C-BE32-E72D297353CC}">
                  <c16:uniqueId val="{00000001-ADA4-4B23-8064-56F0CFF72AF2}"/>
                </c:ext>
              </c:extLst>
            </c:dLbl>
            <c:dLbl>
              <c:idx val="1"/>
              <c:layout>
                <c:manualLayout>
                  <c:x val="0.12068965517241387"/>
                  <c:y val="-1.4187585348938738E-2"/>
                </c:manualLayout>
              </c:layout>
              <c:tx>
                <c:rich>
                  <a:bodyPr/>
                  <a:lstStyle/>
                  <a:p>
                    <a:fld id="{7AAFD80D-4B8B-41C0-9824-1EAC904C4A7F}" type="CATEGORYNAME">
                      <a:rPr lang="en-US" sz="1600"/>
                      <a:pPr/>
                      <a:t>[CATEGORY NAME]</a:t>
                    </a:fld>
                    <a:r>
                      <a:rPr lang="en-US" baseline="0"/>
                      <a:t>
</a:t>
                    </a:r>
                    <a:fld id="{9ACFFBEB-7B92-407E-805E-E2740721402D}"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A4-4B23-8064-56F0CFF72AF2}"/>
                </c:ext>
              </c:extLst>
            </c:dLbl>
            <c:dLbl>
              <c:idx val="2"/>
              <c:layout>
                <c:manualLayout>
                  <c:x val="-9.0517241379310345E-2"/>
                  <c:y val="2.053914999185981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DA4-4B23-8064-56F0CFF72AF2}"/>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bg1">
                        <a:lumMod val="50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Sheet1!$A$34:$A$36</c:f>
              <c:strCache>
                <c:ptCount val="3"/>
                <c:pt idx="0">
                  <c:v>Base</c:v>
                </c:pt>
                <c:pt idx="1">
                  <c:v>Arm</c:v>
                </c:pt>
                <c:pt idx="2">
                  <c:v>Misc</c:v>
                </c:pt>
              </c:strCache>
            </c:strRef>
          </c:cat>
          <c:val>
            <c:numRef>
              <c:f>Sheet1!$B$34:$B$36</c:f>
              <c:numCache>
                <c:formatCode>General</c:formatCode>
                <c:ptCount val="3"/>
                <c:pt idx="0">
                  <c:v>109.05</c:v>
                </c:pt>
                <c:pt idx="1">
                  <c:v>678.07</c:v>
                </c:pt>
                <c:pt idx="2">
                  <c:v>157.12</c:v>
                </c:pt>
              </c:numCache>
            </c:numRef>
          </c:val>
          <c:extLst>
            <c:ext xmlns:c16="http://schemas.microsoft.com/office/drawing/2014/chart" uri="{C3380CC4-5D6E-409C-BE32-E72D297353CC}">
              <c16:uniqueId val="{00000006-ADA4-4B23-8064-56F0CFF72AF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a:latin typeface="+mn-lt"/>
              </a:rPr>
              <a:t>Updated Budget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1-F425-4F7E-B7A7-E79E4CE89D26}"/>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F425-4F7E-B7A7-E79E4CE89D26}"/>
              </c:ext>
            </c:extLst>
          </c:dPt>
          <c:dLbls>
            <c:dLbl>
              <c:idx val="0"/>
              <c:layout>
                <c:manualLayout>
                  <c:x val="2.8827851911446635E-2"/>
                  <c:y val="2.2994983414685824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2000" b="1" i="0" u="none" strike="noStrike" kern="120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9283658534028117"/>
                      <c:h val="0.19887961706516474"/>
                    </c:manualLayout>
                  </c15:layout>
                </c:ext>
                <c:ext xmlns:c16="http://schemas.microsoft.com/office/drawing/2014/chart" uri="{C3380CC4-5D6E-409C-BE32-E72D297353CC}">
                  <c16:uniqueId val="{00000001-F425-4F7E-B7A7-E79E4CE89D26}"/>
                </c:ext>
              </c:extLst>
            </c:dLbl>
            <c:dLbl>
              <c:idx val="1"/>
              <c:layout>
                <c:manualLayout>
                  <c:x val="-1.7868870319261584E-2"/>
                  <c:y val="2.7036557834190122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5377960619436551"/>
                      <c:h val="0.18916273578408019"/>
                    </c:manualLayout>
                  </c15:layout>
                </c:ext>
                <c:ext xmlns:c16="http://schemas.microsoft.com/office/drawing/2014/chart" uri="{C3380CC4-5D6E-409C-BE32-E72D297353CC}">
                  <c16:uniqueId val="{00000003-F425-4F7E-B7A7-E79E4CE89D26}"/>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Sheet1!$A$38:$A$39</c:f>
              <c:strCache>
                <c:ptCount val="2"/>
                <c:pt idx="0">
                  <c:v>Total Spent</c:v>
                </c:pt>
                <c:pt idx="1">
                  <c:v>Total Left</c:v>
                </c:pt>
              </c:strCache>
            </c:strRef>
          </c:cat>
          <c:val>
            <c:numRef>
              <c:f>Sheet1!$B$38:$B$39</c:f>
              <c:numCache>
                <c:formatCode>General</c:formatCode>
                <c:ptCount val="2"/>
                <c:pt idx="0">
                  <c:v>1001.329</c:v>
                </c:pt>
                <c:pt idx="1">
                  <c:v>998.67100000000005</c:v>
                </c:pt>
              </c:numCache>
            </c:numRef>
          </c:val>
          <c:extLst>
            <c:ext xmlns:c16="http://schemas.microsoft.com/office/drawing/2014/chart" uri="{C3380CC4-5D6E-409C-BE32-E72D297353CC}">
              <c16:uniqueId val="{00000004-F425-4F7E-B7A7-E79E4CE89D26}"/>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Sheet1!$B$20</c:f>
              <c:strCache>
                <c:ptCount val="1"/>
              </c:strCache>
            </c:strRef>
          </c:tx>
          <c:dPt>
            <c:idx val="0"/>
            <c:bubble3D val="0"/>
            <c:spPr>
              <a:solidFill>
                <a:schemeClr val="accent4">
                  <a:tint val="48000"/>
                </a:schemeClr>
              </a:solidFill>
              <a:ln w="19050">
                <a:solidFill>
                  <a:schemeClr val="lt1"/>
                </a:solidFill>
              </a:ln>
              <a:effectLst/>
            </c:spPr>
            <c:extLst>
              <c:ext xmlns:c16="http://schemas.microsoft.com/office/drawing/2014/chart" uri="{C3380CC4-5D6E-409C-BE32-E72D297353CC}">
                <c16:uniqueId val="{00000001-7832-4E05-8005-DFDC12C535E5}"/>
              </c:ext>
            </c:extLst>
          </c:dPt>
          <c:dPt>
            <c:idx val="1"/>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3-7832-4E05-8005-DFDC12C535E5}"/>
              </c:ext>
            </c:extLst>
          </c:dPt>
          <c:dPt>
            <c:idx val="2"/>
            <c:bubble3D val="0"/>
            <c:spPr>
              <a:solidFill>
                <a:schemeClr val="accent4">
                  <a:tint val="83000"/>
                </a:schemeClr>
              </a:solidFill>
              <a:ln w="19050">
                <a:solidFill>
                  <a:schemeClr val="lt1"/>
                </a:solidFill>
              </a:ln>
              <a:effectLst/>
            </c:spPr>
            <c:extLst>
              <c:ext xmlns:c16="http://schemas.microsoft.com/office/drawing/2014/chart" uri="{C3380CC4-5D6E-409C-BE32-E72D297353CC}">
                <c16:uniqueId val="{00000005-7832-4E05-8005-DFDC12C535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32-4E05-8005-DFDC12C535E5}"/>
              </c:ext>
            </c:extLst>
          </c:dPt>
          <c:dPt>
            <c:idx val="4"/>
            <c:bubble3D val="0"/>
            <c:spPr>
              <a:solidFill>
                <a:schemeClr val="accent4">
                  <a:shade val="82000"/>
                </a:schemeClr>
              </a:solidFill>
              <a:ln w="19050">
                <a:solidFill>
                  <a:schemeClr val="lt1"/>
                </a:solidFill>
              </a:ln>
              <a:effectLst/>
            </c:spPr>
            <c:extLst>
              <c:ext xmlns:c16="http://schemas.microsoft.com/office/drawing/2014/chart" uri="{C3380CC4-5D6E-409C-BE32-E72D297353CC}">
                <c16:uniqueId val="{00000009-7832-4E05-8005-DFDC12C535E5}"/>
              </c:ext>
            </c:extLst>
          </c:dPt>
          <c:dPt>
            <c:idx val="5"/>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B-7832-4E05-8005-DFDC12C535E5}"/>
              </c:ext>
            </c:extLst>
          </c:dPt>
          <c:dPt>
            <c:idx val="6"/>
            <c:bubble3D val="0"/>
            <c:spPr>
              <a:solidFill>
                <a:schemeClr val="accent4">
                  <a:shade val="47000"/>
                </a:schemeClr>
              </a:solidFill>
              <a:ln w="19050">
                <a:solidFill>
                  <a:schemeClr val="lt1"/>
                </a:solidFill>
              </a:ln>
              <a:effectLst/>
            </c:spPr>
            <c:extLst>
              <c:ext xmlns:c16="http://schemas.microsoft.com/office/drawing/2014/chart" uri="{C3380CC4-5D6E-409C-BE32-E72D297353CC}">
                <c16:uniqueId val="{0000000D-7832-4E05-8005-DFDC12C535E5}"/>
              </c:ext>
            </c:extLst>
          </c:dPt>
          <c:dLbls>
            <c:dLbl>
              <c:idx val="0"/>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832-4E05-8005-DFDC12C535E5}"/>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832-4E05-8005-DFDC12C535E5}"/>
                </c:ext>
              </c:extLst>
            </c:dLbl>
            <c:dLbl>
              <c:idx val="2"/>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832-4E05-8005-DFDC12C535E5}"/>
                </c:ext>
              </c:extLst>
            </c:dLbl>
            <c:dLbl>
              <c:idx val="3"/>
              <c:layout>
                <c:manualLayout>
                  <c:x val="0.15955082319255548"/>
                  <c:y val="-0.11214225023862734"/>
                </c:manualLayout>
              </c:layout>
              <c:dLblPos val="bestFit"/>
              <c:showLegendKey val="0"/>
              <c:showVal val="0"/>
              <c:showCatName val="0"/>
              <c:showSerName val="0"/>
              <c:showPercent val="1"/>
              <c:showBubbleSize val="0"/>
              <c:extLst>
                <c:ext xmlns:c15="http://schemas.microsoft.com/office/drawing/2012/chart" uri="{CE6537A1-D6FC-4f65-9D91-7224C49458BB}">
                  <c15:layout>
                    <c:manualLayout>
                      <c:w val="6.0235109717868329E-2"/>
                      <c:h val="6.3373828979068514E-2"/>
                    </c:manualLayout>
                  </c15:layout>
                </c:ext>
                <c:ext xmlns:c16="http://schemas.microsoft.com/office/drawing/2014/chart" uri="{C3380CC4-5D6E-409C-BE32-E72D297353CC}">
                  <c16:uniqueId val="{00000007-7832-4E05-8005-DFDC12C535E5}"/>
                </c:ext>
              </c:extLst>
            </c:dLbl>
            <c:dLbl>
              <c:idx val="4"/>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832-4E05-8005-DFDC12C535E5}"/>
                </c:ext>
              </c:extLst>
            </c:dLbl>
            <c:dLbl>
              <c:idx val="5"/>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832-4E05-8005-DFDC12C535E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Sheet1!$A$21:$A$27</c:f>
              <c:strCache>
                <c:ptCount val="6"/>
                <c:pt idx="0">
                  <c:v>Stepper Motors/Motor Drivers</c:v>
                </c:pt>
                <c:pt idx="1">
                  <c:v>Timing Belt</c:v>
                </c:pt>
                <c:pt idx="2">
                  <c:v>Gearbox</c:v>
                </c:pt>
                <c:pt idx="3">
                  <c:v>Gripper</c:v>
                </c:pt>
                <c:pt idx="4">
                  <c:v>PVC</c:v>
                </c:pt>
                <c:pt idx="5">
                  <c:v>Batteries and Power Adapters</c:v>
                </c:pt>
              </c:strCache>
            </c:strRef>
          </c:cat>
          <c:val>
            <c:numRef>
              <c:f>Sheet1!$B$21:$B$27</c:f>
              <c:numCache>
                <c:formatCode>General</c:formatCode>
                <c:ptCount val="7"/>
                <c:pt idx="0">
                  <c:v>172.98</c:v>
                </c:pt>
                <c:pt idx="1">
                  <c:v>79.28</c:v>
                </c:pt>
                <c:pt idx="2">
                  <c:v>194.27</c:v>
                </c:pt>
                <c:pt idx="3">
                  <c:v>19.989999999999998</c:v>
                </c:pt>
                <c:pt idx="4">
                  <c:v>42.63</c:v>
                </c:pt>
                <c:pt idx="5">
                  <c:v>168.92000000000002</c:v>
                </c:pt>
              </c:numCache>
            </c:numRef>
          </c:val>
          <c:extLst>
            <c:ext xmlns:c16="http://schemas.microsoft.com/office/drawing/2014/chart" uri="{C3380CC4-5D6E-409C-BE32-E72D297353CC}">
              <c16:uniqueId val="{0000000E-7832-4E05-8005-DFDC12C535E5}"/>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131137786750086"/>
          <c:y val="8.6537452489994324E-2"/>
          <c:w val="0.48052189874237344"/>
          <c:h val="0.81624171854308192"/>
        </c:manualLayout>
      </c:layout>
      <c:pieChart>
        <c:varyColors val="1"/>
        <c:ser>
          <c:idx val="0"/>
          <c:order val="0"/>
          <c:tx>
            <c:strRef>
              <c:f>Sheet1!$B$1</c:f>
              <c:strCache>
                <c:ptCount val="1"/>
                <c:pt idx="0">
                  <c:v>Price</c:v>
                </c:pt>
              </c:strCache>
            </c:strRef>
          </c:tx>
          <c:dPt>
            <c:idx val="0"/>
            <c:bubble3D val="0"/>
            <c:spPr>
              <a:solidFill>
                <a:schemeClr val="accent6">
                  <a:tint val="54000"/>
                </a:schemeClr>
              </a:solidFill>
              <a:ln w="19050">
                <a:solidFill>
                  <a:schemeClr val="lt1"/>
                </a:solidFill>
              </a:ln>
              <a:effectLst/>
            </c:spPr>
            <c:extLst>
              <c:ext xmlns:c16="http://schemas.microsoft.com/office/drawing/2014/chart" uri="{C3380CC4-5D6E-409C-BE32-E72D297353CC}">
                <c16:uniqueId val="{00000001-E31D-4E05-964D-A870E9BE89ED}"/>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E31D-4E05-964D-A870E9BE89ED}"/>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E31D-4E05-964D-A870E9BE89ED}"/>
              </c:ext>
            </c:extLst>
          </c:dPt>
          <c:dPt>
            <c:idx val="3"/>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7-E31D-4E05-964D-A870E9BE89ED}"/>
              </c:ext>
            </c:extLst>
          </c:dPt>
          <c:dPt>
            <c:idx val="4"/>
            <c:bubble3D val="0"/>
            <c:spPr>
              <a:solidFill>
                <a:schemeClr val="accent6">
                  <a:shade val="53000"/>
                </a:schemeClr>
              </a:solidFill>
              <a:ln w="19050">
                <a:solidFill>
                  <a:schemeClr val="lt1"/>
                </a:solidFill>
              </a:ln>
              <a:effectLst/>
            </c:spPr>
            <c:extLst>
              <c:ext xmlns:c16="http://schemas.microsoft.com/office/drawing/2014/chart" uri="{C3380CC4-5D6E-409C-BE32-E72D297353CC}">
                <c16:uniqueId val="{00000009-E31D-4E05-964D-A870E9BE89ED}"/>
              </c:ext>
            </c:extLst>
          </c:dPt>
          <c:dLbls>
            <c:dLbl>
              <c:idx val="0"/>
              <c:layout>
                <c:manualLayout>
                  <c:x val="-0.1069145999745704"/>
                  <c:y val="6.627163410024414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31D-4E05-964D-A870E9BE89ED}"/>
                </c:ext>
              </c:extLst>
            </c:dLbl>
            <c:dLbl>
              <c:idx val="1"/>
              <c:layout>
                <c:manualLayout>
                  <c:x val="-6.9182398502253134E-2"/>
                  <c:y val="-0.18011079166133023"/>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8.9229570795519589E-2"/>
                      <c:h val="6.5435680921193062E-2"/>
                    </c:manualLayout>
                  </c15:layout>
                </c:ext>
                <c:ext xmlns:c16="http://schemas.microsoft.com/office/drawing/2014/chart" uri="{C3380CC4-5D6E-409C-BE32-E72D297353CC}">
                  <c16:uniqueId val="{00000003-E31D-4E05-964D-A870E9BE89ED}"/>
                </c:ext>
              </c:extLst>
            </c:dLbl>
            <c:dLbl>
              <c:idx val="2"/>
              <c:layout>
                <c:manualLayout>
                  <c:x val="0.11872426320064666"/>
                  <c:y val="-4.001744671087649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31D-4E05-964D-A870E9BE89ED}"/>
                </c:ext>
              </c:extLst>
            </c:dLbl>
            <c:dLbl>
              <c:idx val="3"/>
              <c:layout>
                <c:manualLayout>
                  <c:x val="5.2957405159882773E-2"/>
                  <c:y val="0.1455725711459245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31D-4E05-964D-A870E9BE89E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PVC Pipe</c:v>
                </c:pt>
                <c:pt idx="1">
                  <c:v>Pulley and Cable</c:v>
                </c:pt>
                <c:pt idx="2">
                  <c:v>Hand Winch</c:v>
                </c:pt>
                <c:pt idx="3">
                  <c:v>Base</c:v>
                </c:pt>
              </c:strCache>
            </c:strRef>
          </c:cat>
          <c:val>
            <c:numRef>
              <c:f>Sheet1!$B$2:$B$6</c:f>
              <c:numCache>
                <c:formatCode>General</c:formatCode>
                <c:ptCount val="5"/>
                <c:pt idx="0">
                  <c:v>34.979999999999997</c:v>
                </c:pt>
                <c:pt idx="1">
                  <c:v>28.98</c:v>
                </c:pt>
                <c:pt idx="2">
                  <c:v>29.99</c:v>
                </c:pt>
                <c:pt idx="3">
                  <c:v>15.51</c:v>
                </c:pt>
              </c:numCache>
            </c:numRef>
          </c:val>
          <c:extLst>
            <c:ext xmlns:c16="http://schemas.microsoft.com/office/drawing/2014/chart" uri="{C3380CC4-5D6E-409C-BE32-E72D297353CC}">
              <c16:uniqueId val="{0000000A-E31D-4E05-964D-A870E9BE89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a:t>Alternative Values</a:t>
            </a:r>
          </a:p>
          <a:p>
            <a:pPr>
              <a:defRPr/>
            </a:pPr>
            <a:endParaRPr lang="en-US"/>
          </a:p>
        </c:rich>
      </c:tx>
      <c:layout>
        <c:manualLayout>
          <c:xMode val="edge"/>
          <c:yMode val="edge"/>
          <c:x val="0.38741257203184798"/>
          <c:y val="6.01851851851851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Alternative Values</c:v>
          </c:tx>
          <c:spPr>
            <a:solidFill>
              <a:srgbClr val="FF000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5C36-47D3-B7AF-226B0E8DC2E6}"/>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5C36-47D3-B7AF-226B0E8DC2E6}"/>
              </c:ext>
            </c:extLst>
          </c:dPt>
          <c:cat>
            <c:strRef>
              <c:f>'Alternative Comparisons'!$X$45:$X$47</c:f>
              <c:strCache>
                <c:ptCount val="3"/>
                <c:pt idx="0">
                  <c:v># 4</c:v>
                </c:pt>
                <c:pt idx="1">
                  <c:v># 5</c:v>
                </c:pt>
                <c:pt idx="2">
                  <c:v># 80</c:v>
                </c:pt>
              </c:strCache>
            </c:strRef>
          </c:cat>
          <c:val>
            <c:numRef>
              <c:f>'Alternative Comparisons'!$Y$45:$Y$47</c:f>
              <c:numCache>
                <c:formatCode>0.00</c:formatCode>
                <c:ptCount val="3"/>
                <c:pt idx="0">
                  <c:v>1.9698321896750626</c:v>
                </c:pt>
                <c:pt idx="1">
                  <c:v>6.115582310195105</c:v>
                </c:pt>
                <c:pt idx="2">
                  <c:v>4.3095173853871946</c:v>
                </c:pt>
              </c:numCache>
            </c:numRef>
          </c:val>
          <c:extLst>
            <c:ext xmlns:c16="http://schemas.microsoft.com/office/drawing/2014/chart" uri="{C3380CC4-5D6E-409C-BE32-E72D297353CC}">
              <c16:uniqueId val="{00000004-5C36-47D3-B7AF-226B0E8DC2E6}"/>
            </c:ext>
          </c:extLst>
        </c:ser>
        <c:dLbls>
          <c:showLegendKey val="0"/>
          <c:showVal val="0"/>
          <c:showCatName val="0"/>
          <c:showSerName val="0"/>
          <c:showPercent val="0"/>
          <c:showBubbleSize val="0"/>
        </c:dLbls>
        <c:gapWidth val="219"/>
        <c:overlap val="-27"/>
        <c:axId val="849476728"/>
        <c:axId val="849479288"/>
      </c:barChart>
      <c:catAx>
        <c:axId val="8494767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t>Concept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849479288"/>
        <c:crosses val="autoZero"/>
        <c:auto val="1"/>
        <c:lblAlgn val="ctr"/>
        <c:lblOffset val="100"/>
        <c:noMultiLvlLbl val="0"/>
      </c:catAx>
      <c:valAx>
        <c:axId val="849479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Alternative</a:t>
                </a:r>
                <a:r>
                  <a:rPr lang="en-US" sz="2400" baseline="0"/>
                  <a:t> Values</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9476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3_0.xml><?xml version="1.0" encoding="utf-8"?>
<p188:cmLst xmlns:a="http://schemas.openxmlformats.org/drawingml/2006/main" xmlns:r="http://schemas.openxmlformats.org/officeDocument/2006/relationships" xmlns:p188="http://schemas.microsoft.com/office/powerpoint/2018/8/main">
  <p188:cm id="{55C86C9D-EDF9-4DFB-9557-C36CE5BA860E}" authorId="{4483B0BD-6082-B923-F1B5-8E16BEE51426}" created="2022-10-09T02:28:37.793">
    <pc:sldMkLst xmlns:pc="http://schemas.microsoft.com/office/powerpoint/2013/main/command">
      <pc:docMk/>
      <pc:sldMk cId="0" sldId="258"/>
    </pc:sldMkLst>
    <p188:replyLst>
      <p188:reply id="{DEECF3DD-E6B9-4E44-B4BF-C4D597A17C80}" authorId="{4483B0BD-6082-B923-F1B5-8E16BEE51426}" created="2022-10-09T02:29:37.232">
        <p188:txBody>
          <a:bodyPr/>
          <a:lstStyle/>
          <a:p>
            <a:r>
              <a:rPr lang="en-US"/>
              <a:t>"Robotic" adjective discarded</a:t>
            </a:r>
          </a:p>
        </p188:txBody>
      </p188:reply>
    </p188:replyLst>
    <p188:txBody>
      <a:bodyPr/>
      <a:lstStyle/>
      <a:p>
        <a:r>
          <a:rPr lang="en-US"/>
          <a:t>McConomy issue addressed</a:t>
        </a:r>
      </a:p>
    </p188:txBody>
  </p188:cm>
</p188:cmLst>
</file>

<file path=ppt/comments/modernComment_10C_BDDE8911.xml><?xml version="1.0" encoding="utf-8"?>
<p188:cmLst xmlns:a="http://schemas.openxmlformats.org/drawingml/2006/main" xmlns:r="http://schemas.openxmlformats.org/officeDocument/2006/relationships" xmlns:p188="http://schemas.microsoft.com/office/powerpoint/2018/8/main">
  <p188:cm id="{65B790C1-CD40-4A53-B7B1-7FA3E6466689}" authorId="{4483B0BD-6082-B923-F1B5-8E16BEE51426}" created="2022-10-09T02:28:21.857">
    <pc:sldMkLst xmlns:pc="http://schemas.microsoft.com/office/powerpoint/2013/main/command">
      <pc:docMk/>
      <pc:sldMk cId="3185477905" sldId="268"/>
    </pc:sldMkLst>
    <p188:replyLst>
      <p188:reply id="{64C5EC53-FCD6-4FC1-A091-A336ADDCEC91}" authorId="{4483B0BD-6082-B923-F1B5-8E16BEE51426}" created="2022-10-09T02:30:18.087">
        <p188:txBody>
          <a:bodyPr/>
          <a:lstStyle/>
          <a:p>
            <a:r>
              <a:rPr lang="en-US"/>
              <a:t>Line spacing addressed </a:t>
            </a:r>
          </a:p>
        </p188:txBody>
      </p188:reply>
    </p188:replyLst>
    <p188:txBody>
      <a:bodyPr/>
      <a:lstStyle/>
      <a:p>
        <a:r>
          <a:rPr lang="en-US"/>
          <a:t>McConomy issue addressed</a:t>
        </a:r>
      </a:p>
    </p188:txBody>
  </p188:cm>
</p188:cmLst>
</file>

<file path=ppt/comments/modernComment_110_68BD713F.xml><?xml version="1.0" encoding="utf-8"?>
<p188:cmLst xmlns:a="http://schemas.openxmlformats.org/drawingml/2006/main" xmlns:r="http://schemas.openxmlformats.org/officeDocument/2006/relationships" xmlns:p188="http://schemas.microsoft.com/office/powerpoint/2018/8/main">
  <p188:cm id="{3B2D85B2-A08C-4175-B2C4-CCAB366A24D8}" authorId="{BB759902-1DED-226D-6F7B-FEA20060442C}" created="2023-02-14T21:22:51.449">
    <ac:deMkLst xmlns:ac="http://schemas.microsoft.com/office/drawing/2013/main/command">
      <pc:docMk xmlns:pc="http://schemas.microsoft.com/office/powerpoint/2013/main/command"/>
      <pc:sldMk xmlns:pc="http://schemas.microsoft.com/office/powerpoint/2013/main/command" cId="1757245759" sldId="272"/>
      <ac:spMk id="23" creationId="{F06FA55B-5DEB-F3CC-01F0-2C0B2C214DFF}"/>
    </ac:deMkLst>
    <p188:replyLst>
      <p188:reply id="{1FEE7CC6-95C4-4D0E-A8D5-2CAA5110D9BD}" authorId="{BB759902-1DED-226D-6F7B-FEA20060442C}" created="2023-02-20T21:17:31.284">
        <p188:txBody>
          <a:bodyPr/>
          <a:lstStyle/>
          <a:p>
            <a:r>
              <a:rPr lang="en-US"/>
              <a:t>Let me know if this picture is better</a:t>
            </a:r>
          </a:p>
        </p188:txBody>
      </p188:reply>
    </p188:replyLst>
    <p188:txBody>
      <a:bodyPr/>
      <a:lstStyle/>
      <a:p>
        <a:r>
          <a:rPr lang="en-US"/>
          <a:t>Need to find a better picture for "Remove and Replace Fuse Link"</a:t>
        </a:r>
      </a:p>
    </p188:txBody>
  </p188:cm>
</p188:cmLst>
</file>

<file path=ppt/comments/modernComment_111_EEE9EFFC.xml><?xml version="1.0" encoding="utf-8"?>
<p188:cmLst xmlns:a="http://schemas.openxmlformats.org/drawingml/2006/main" xmlns:r="http://schemas.openxmlformats.org/officeDocument/2006/relationships" xmlns:p188="http://schemas.microsoft.com/office/powerpoint/2018/8/main">
  <p188:cm id="{8123E981-0268-4B5A-9130-B9DC6B5DFA30}" authorId="{BB759902-1DED-226D-6F7B-FEA20060442C}" created="2022-11-03T21:54:23.461">
    <pc:sldMkLst xmlns:pc="http://schemas.microsoft.com/office/powerpoint/2013/main/command">
      <pc:docMk/>
      <pc:sldMk cId="4008308732" sldId="273"/>
    </pc:sldMkLst>
    <p188:replyLst>
      <p188:reply id="{8323FF1B-6505-4D0E-8A4B-245290FC7680}" authorId="{BB759902-1DED-226D-6F7B-FEA20060442C}" created="2022-11-03T21:55:12.729">
        <p188:txBody>
          <a:bodyPr/>
          <a:lstStyle/>
          <a:p>
            <a:r>
              <a:rPr lang="en-US"/>
              <a:t>But I might change this to a diagram kind of things with examples from these tools
like the robot lizard </a:t>
            </a:r>
          </a:p>
        </p188:txBody>
      </p188:reply>
    </p188:replyLst>
    <p188:txBody>
      <a:bodyPr/>
      <a:lstStyle/>
      <a:p>
        <a:r>
          <a:rPr lang="en-US"/>
          <a:t>idk what picture to put for crapshoot</a:t>
        </a:r>
      </a:p>
    </p188:txBody>
  </p188:cm>
</p188:cmLst>
</file>

<file path=ppt/comments/modernComment_112_E90DDB1B.xml><?xml version="1.0" encoding="utf-8"?>
<p188:cmLst xmlns:a="http://schemas.openxmlformats.org/drawingml/2006/main" xmlns:r="http://schemas.openxmlformats.org/officeDocument/2006/relationships" xmlns:p188="http://schemas.microsoft.com/office/powerpoint/2018/8/main">
  <p188:cm id="{5B7C2399-46E8-4414-BDCD-F09FF395C570}" authorId="{BB759902-1DED-226D-6F7B-FEA20060442C}" created="2022-11-03T22:16:08.878">
    <pc:sldMkLst xmlns:pc="http://schemas.microsoft.com/office/powerpoint/2013/main/command">
      <pc:docMk/>
      <pc:sldMk cId="3909999387" sldId="274"/>
    </pc:sldMkLst>
    <p188:replyLst>
      <p188:reply id="{7F66969A-3EF8-4B26-9994-9B514ADA7118}" authorId="{BB759902-1DED-226D-6F7B-FEA20060442C}" created="2022-11-03T23:36:30.250">
        <p188:txBody>
          <a:bodyPr/>
          <a:lstStyle/>
          <a:p>
            <a:r>
              <a:rPr lang="en-US"/>
              <a:t>I think this is where we can add the charts</a:t>
            </a:r>
          </a:p>
        </p188:txBody>
      </p188:reply>
    </p188:replyLst>
    <p188:txBody>
      <a:bodyPr/>
      <a:lstStyle/>
      <a:p>
        <a:r>
          <a:rPr lang="en-US"/>
          <a:t>Add both of the charts here</a:t>
        </a:r>
      </a:p>
    </p188:txBody>
  </p188:cm>
</p188:cmLst>
</file>

<file path=ppt/comments/modernComment_128_E577BB42.xml><?xml version="1.0" encoding="utf-8"?>
<p188:cmLst xmlns:a="http://schemas.openxmlformats.org/drawingml/2006/main" xmlns:r="http://schemas.openxmlformats.org/officeDocument/2006/relationships" xmlns:p188="http://schemas.microsoft.com/office/powerpoint/2018/8/main">
  <p188:cm id="{D0B617E8-F46F-439E-AC04-E88BBFB33DAF}" authorId="{4483B0BD-6082-B923-F1B5-8E16BEE51426}" created="2022-10-09T02:31:27.964">
    <ac:deMkLst xmlns:ac="http://schemas.microsoft.com/office/drawing/2013/main/command">
      <pc:docMk xmlns:pc="http://schemas.microsoft.com/office/powerpoint/2013/main/command"/>
      <pc:sldMk xmlns:pc="http://schemas.microsoft.com/office/powerpoint/2013/main/command" cId="3849829186" sldId="296"/>
      <ac:spMk id="14" creationId="{2AE81454-FC78-8E54-5490-F4002984AA95}"/>
    </ac:deMkLst>
    <p188:txBody>
      <a:bodyPr/>
      <a:lstStyle/>
      <a:p>
        <a:r>
          <a:rPr lang="en-US"/>
          <a:t>McConomy issue addressed
Positive slope fixed? I think? Not sure</a:t>
        </a:r>
      </a:p>
    </p188:txBody>
  </p188:cm>
</p188:cmLst>
</file>

<file path=ppt/comments/modernComment_129_9E9002A3.xml><?xml version="1.0" encoding="utf-8"?>
<p188:cmLst xmlns:a="http://schemas.openxmlformats.org/drawingml/2006/main" xmlns:r="http://schemas.openxmlformats.org/officeDocument/2006/relationships" xmlns:p188="http://schemas.microsoft.com/office/powerpoint/2018/8/main">
  <p188:cm id="{356B775F-A5CB-4B5B-94D6-37749C77CB63}" authorId="{53886B15-C86B-5808-79CB-6C3941663C60}" created="2023-02-22T01:46:18.766">
    <pc:sldMkLst xmlns:pc="http://schemas.microsoft.com/office/powerpoint/2013/main/command">
      <pc:docMk/>
      <pc:sldMk cId="2660237987" sldId="297"/>
    </pc:sldMkLst>
    <p188:txBody>
      <a:bodyPr/>
      <a:lstStyle/>
      <a:p>
        <a:r>
          <a:rPr lang="en-US"/>
          <a:t>I removed a few of the assumptions keeping what I feel are the most important ones. We are only mentioning some of the assumptions anyway, and I feel like we should speed through these intro slides for the most part since we've repeated them so often</a:t>
        </a:r>
      </a:p>
    </p188:txBody>
  </p188:cm>
</p188:cmLst>
</file>

<file path=ppt/comments/modernComment_12A_C538D574.xml><?xml version="1.0" encoding="utf-8"?>
<p188:cmLst xmlns:a="http://schemas.openxmlformats.org/drawingml/2006/main" xmlns:r="http://schemas.openxmlformats.org/officeDocument/2006/relationships" xmlns:p188="http://schemas.microsoft.com/office/powerpoint/2018/8/main">
  <p188:cm id="{EA5EC66F-6CD8-42BF-9058-52540ED6922D}" authorId="{4483B0BD-6082-B923-F1B5-8E16BEE51426}" created="2022-10-09T02:36:11.871">
    <ac:deMkLst xmlns:ac="http://schemas.microsoft.com/office/drawing/2013/main/command">
      <pc:docMk xmlns:pc="http://schemas.microsoft.com/office/powerpoint/2013/main/command"/>
      <pc:sldMk xmlns:pc="http://schemas.microsoft.com/office/powerpoint/2013/main/command" cId="3308836212" sldId="298"/>
      <ac:graphicFrameMk id="3" creationId="{AEFDD5FA-6978-1730-2B48-8BDEBF10A1E2}"/>
    </ac:deMkLst>
    <p188:txBody>
      <a:bodyPr/>
      <a:lstStyle/>
      <a:p>
        <a:r>
          <a:rPr lang="en-US"/>
          <a:t>McConomy issue addressed
Words aligned</a:t>
        </a:r>
      </a:p>
    </p188:txBody>
  </p188:cm>
</p188:cmLst>
</file>

<file path=ppt/comments/modernComment_12F_3C0D206A.xml><?xml version="1.0" encoding="utf-8"?>
<p188:cmLst xmlns:a="http://schemas.openxmlformats.org/drawingml/2006/main" xmlns:r="http://schemas.openxmlformats.org/officeDocument/2006/relationships" xmlns:p188="http://schemas.microsoft.com/office/powerpoint/2018/8/main">
  <p188:cm id="{A7D81513-07A9-4F80-B6D5-EF76491FE192}" authorId="{4483B0BD-6082-B923-F1B5-8E16BEE51426}" created="2022-10-10T01:09:22.295">
    <pc:sldMkLst xmlns:pc="http://schemas.microsoft.com/office/powerpoint/2013/main/command">
      <pc:docMk/>
      <pc:sldMk cId="3701467248" sldId="285"/>
    </pc:sldMkLst>
    <p188:txBody>
      <a:bodyPr/>
      <a:lstStyle/>
      <a:p>
        <a:r>
          <a:rPr lang="en-US"/>
          <a:t>McConomy issue addressed 
More Future work added </a:t>
        </a:r>
      </a:p>
    </p188:txBody>
  </p188:cm>
</p188:cmLst>
</file>

<file path=ppt/comments/modernComment_136_50140005.xml><?xml version="1.0" encoding="utf-8"?>
<p188:cmLst xmlns:a="http://schemas.openxmlformats.org/drawingml/2006/main" xmlns:r="http://schemas.openxmlformats.org/officeDocument/2006/relationships" xmlns:p188="http://schemas.microsoft.com/office/powerpoint/2018/8/main">
  <p188:cm id="{1878389D-E990-4A6C-B615-3CB15CECD4E4}" authorId="{BB759902-1DED-226D-6F7B-FEA20060442C}" created="2022-11-03T22:16:08.878">
    <pc:sldMkLst xmlns:pc="http://schemas.microsoft.com/office/powerpoint/2013/main/command">
      <pc:docMk/>
      <pc:sldMk cId="3909999387" sldId="274"/>
    </pc:sldMkLst>
    <p188:replyLst>
      <p188:reply id="{7F66969A-3EF8-4B26-9994-9B514ADA7118}" authorId="{BB759902-1DED-226D-6F7B-FEA20060442C}" created="2022-11-03T23:36:30.250">
        <p188:txBody>
          <a:bodyPr/>
          <a:lstStyle/>
          <a:p>
            <a:r>
              <a:rPr lang="en-US"/>
              <a:t>I think this is where we can add the charts</a:t>
            </a:r>
          </a:p>
        </p188:txBody>
      </p188:reply>
    </p188:replyLst>
    <p188:txBody>
      <a:bodyPr/>
      <a:lstStyle/>
      <a:p>
        <a:r>
          <a:rPr lang="en-US"/>
          <a:t>Add both of the charts here</a:t>
        </a:r>
      </a:p>
    </p188:txBody>
  </p188:cm>
</p188:cmLst>
</file>

<file path=ppt/comments/modernComment_150_ADFEEDD5.xml><?xml version="1.0" encoding="utf-8"?>
<p188:cmLst xmlns:a="http://schemas.openxmlformats.org/drawingml/2006/main" xmlns:r="http://schemas.openxmlformats.org/officeDocument/2006/relationships" xmlns:p188="http://schemas.microsoft.com/office/powerpoint/2018/8/main">
  <p188:cm id="{1E6C776A-4A9C-4ADD-8139-5BA1715992F8}" authorId="{BB759902-1DED-226D-6F7B-FEA20060442C}" status="resolved" created="2023-02-14T21:21:25.875" complete="100000">
    <pc:sldMkLst xmlns:pc="http://schemas.microsoft.com/office/powerpoint/2013/main/command">
      <pc:docMk/>
      <pc:sldMk cId="2919165397" sldId="336"/>
    </pc:sldMkLst>
    <p188:txBody>
      <a:bodyPr/>
      <a:lstStyle/>
      <a:p>
        <a:r>
          <a:rPr lang="en-US"/>
          <a:t>Going to change this animation</a:t>
        </a:r>
      </a:p>
    </p188:txBody>
  </p188:cm>
</p188:cmLst>
</file>

<file path=ppt/comments/modernComment_152_E0BC82FB.xml><?xml version="1.0" encoding="utf-8"?>
<p188:cmLst xmlns:a="http://schemas.openxmlformats.org/drawingml/2006/main" xmlns:r="http://schemas.openxmlformats.org/officeDocument/2006/relationships" xmlns:p188="http://schemas.microsoft.com/office/powerpoint/2018/8/main">
  <p188:cm id="{C4B77458-C88D-4FDB-9B12-D348ED93BF73}" authorId="{BB759902-1DED-226D-6F7B-FEA20060442C}" created="2023-02-21T21:32:06.831">
    <pc:sldMkLst xmlns:pc="http://schemas.microsoft.com/office/powerpoint/2013/main/command">
      <pc:docMk/>
      <pc:sldMk cId="3770450683" sldId="338"/>
    </pc:sldMkLst>
    <p188:txBody>
      <a:bodyPr/>
      <a:lstStyle/>
      <a:p>
        <a:r>
          <a:rPr lang="en-US"/>
          <a:t>Base Progression</a:t>
        </a:r>
      </a:p>
    </p188:txBody>
  </p188:cm>
</p188:cmLst>
</file>

<file path=ppt/comments/modernComment_15A_8680BB69.xml><?xml version="1.0" encoding="utf-8"?>
<p188:cmLst xmlns:a="http://schemas.openxmlformats.org/drawingml/2006/main" xmlns:r="http://schemas.openxmlformats.org/officeDocument/2006/relationships" xmlns:p188="http://schemas.microsoft.com/office/powerpoint/2018/8/main">
  <p188:cm id="{880FF28C-0BEB-4F6F-B1EA-1FB678CF61B1}"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61_30DD2EC4.xml><?xml version="1.0" encoding="utf-8"?>
<p188:cmLst xmlns:a="http://schemas.openxmlformats.org/drawingml/2006/main" xmlns:r="http://schemas.openxmlformats.org/officeDocument/2006/relationships" xmlns:p188="http://schemas.microsoft.com/office/powerpoint/2018/8/main">
  <p188:cm id="{119DAF08-B292-4032-9FC6-2D5C248A8B6E}" authorId="{BB759902-1DED-226D-6F7B-FEA20060442C}" created="2023-02-21T21:32:42.362">
    <pc:sldMkLst xmlns:pc="http://schemas.microsoft.com/office/powerpoint/2013/main/command">
      <pc:docMk/>
      <pc:sldMk cId="819801796" sldId="353"/>
    </pc:sldMkLst>
    <p188:txBody>
      <a:bodyPr/>
      <a:lstStyle/>
      <a:p>
        <a:r>
          <a:rPr lang="en-US"/>
          <a:t>For Arm Progress</a:t>
        </a:r>
      </a:p>
    </p188:txBody>
  </p188:cm>
</p188:cmLst>
</file>

<file path=ppt/comments/modernComment_162_A7FB356E.xml><?xml version="1.0" encoding="utf-8"?>
<p188:cmLst xmlns:a="http://schemas.openxmlformats.org/drawingml/2006/main" xmlns:r="http://schemas.openxmlformats.org/officeDocument/2006/relationships" xmlns:p188="http://schemas.microsoft.com/office/powerpoint/2018/8/main">
  <p188:cm id="{502DF25C-0577-46EB-9E06-042C6BCA21B3}" authorId="{BB759902-1DED-226D-6F7B-FEA20060442C}" created="2023-02-14T21:21:25.875">
    <pc:sldMkLst xmlns:pc="http://schemas.microsoft.com/office/powerpoint/2013/main/command">
      <pc:docMk/>
      <pc:sldMk cId="2919165397" sldId="336"/>
    </pc:sldMkLst>
    <p188:txBody>
      <a:bodyPr/>
      <a:lstStyle/>
      <a:p>
        <a:r>
          <a:rPr lang="en-US"/>
          <a:t>Going to change this animation</a:t>
        </a:r>
      </a:p>
    </p188:txBody>
  </p188:cm>
</p188:cmLst>
</file>

<file path=ppt/comments/modernComment_172_55A1F375.xml><?xml version="1.0" encoding="utf-8"?>
<p188:cmLst xmlns:a="http://schemas.openxmlformats.org/drawingml/2006/main" xmlns:r="http://schemas.openxmlformats.org/officeDocument/2006/relationships" xmlns:p188="http://schemas.microsoft.com/office/powerpoint/2018/8/main">
  <p188:cm id="{5D7DA735-2915-49EF-B076-2A06CC3C2448}"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73_225E0567.xml><?xml version="1.0" encoding="utf-8"?>
<p188:cmLst xmlns:a="http://schemas.openxmlformats.org/drawingml/2006/main" xmlns:r="http://schemas.openxmlformats.org/officeDocument/2006/relationships" xmlns:p188="http://schemas.microsoft.com/office/powerpoint/2018/8/main">
  <p188:cm id="{91A2A0B7-6D66-4825-83E1-5469EE2F3C3D}"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75_3407EDDE.xml><?xml version="1.0" encoding="utf-8"?>
<p188:cmLst xmlns:a="http://schemas.openxmlformats.org/drawingml/2006/main" xmlns:r="http://schemas.openxmlformats.org/officeDocument/2006/relationships" xmlns:p188="http://schemas.microsoft.com/office/powerpoint/2018/8/main">
  <p188:cm id="{4811D9D5-8E81-44A9-B34C-D6FF1CA75041}" authorId="{53886B15-C86B-5808-79CB-6C3941663C60}" created="2023-02-22T01:42:42.565">
    <pc:sldMkLst xmlns:pc="http://schemas.microsoft.com/office/powerpoint/2013/main/command">
      <pc:docMk/>
      <pc:sldMk cId="872934878" sldId="373"/>
    </pc:sldMkLst>
    <p188:txBody>
      <a:bodyPr/>
      <a:lstStyle/>
      <a:p>
        <a:r>
          <a:rPr lang="en-US"/>
          <a:t>Combined critical targets and regular targets and metrics slides. I tried to keep the most important ones</a:t>
        </a:r>
      </a:p>
    </p188:txBody>
  </p188:cm>
</p188:cmLst>
</file>

<file path=ppt/comments/modernComment_177_B7C5FD91.xml><?xml version="1.0" encoding="utf-8"?>
<p188:cmLst xmlns:a="http://schemas.openxmlformats.org/drawingml/2006/main" xmlns:r="http://schemas.openxmlformats.org/officeDocument/2006/relationships" xmlns:p188="http://schemas.microsoft.com/office/powerpoint/2018/8/main">
  <p188:cm id="{EFDDDA9A-A291-451B-A325-25B8BD9873E2}"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7E_72093CFF.xml><?xml version="1.0" encoding="utf-8"?>
<p188:cmLst xmlns:a="http://schemas.openxmlformats.org/drawingml/2006/main" xmlns:r="http://schemas.openxmlformats.org/officeDocument/2006/relationships" xmlns:p188="http://schemas.microsoft.com/office/powerpoint/2018/8/main">
  <p188:cm id="{C15C4745-8654-4E03-827B-76EB21FA2929}"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7F_89874888.xml><?xml version="1.0" encoding="utf-8"?>
<p188:cmLst xmlns:a="http://schemas.openxmlformats.org/drawingml/2006/main" xmlns:r="http://schemas.openxmlformats.org/officeDocument/2006/relationships" xmlns:p188="http://schemas.microsoft.com/office/powerpoint/2018/8/main">
  <p188:cm id="{880FF28C-0BEB-4F6F-B1EA-1FB678CF61B1}"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80_97278415.xml><?xml version="1.0" encoding="utf-8"?>
<p188:cmLst xmlns:a="http://schemas.openxmlformats.org/drawingml/2006/main" xmlns:r="http://schemas.openxmlformats.org/officeDocument/2006/relationships" xmlns:p188="http://schemas.microsoft.com/office/powerpoint/2018/8/main">
  <p188:cm id="{0389F413-617F-42F0-8E24-51C527602AD2}"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BC8AE-54F8-450A-A5B3-0B6444CB3B9F}"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EC965-BB55-4F15-9900-0627B3CD416A}" type="slidenum">
              <a:rPr lang="en-US" smtClean="0"/>
              <a:t>‹#›</a:t>
            </a:fld>
            <a:endParaRPr lang="en-US"/>
          </a:p>
        </p:txBody>
      </p:sp>
    </p:spTree>
    <p:extLst>
      <p:ext uri="{BB962C8B-B14F-4D97-AF65-F5344CB8AC3E}">
        <p14:creationId xmlns:p14="http://schemas.microsoft.com/office/powerpoint/2010/main" val="2781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14</a:t>
            </a:fld>
            <a:endParaRPr lang="en-US"/>
          </a:p>
        </p:txBody>
      </p:sp>
    </p:spTree>
    <p:extLst>
      <p:ext uri="{BB962C8B-B14F-4D97-AF65-F5344CB8AC3E}">
        <p14:creationId xmlns:p14="http://schemas.microsoft.com/office/powerpoint/2010/main" val="30215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15</a:t>
            </a:fld>
            <a:endParaRPr lang="en-US"/>
          </a:p>
        </p:txBody>
      </p:sp>
    </p:spTree>
    <p:extLst>
      <p:ext uri="{BB962C8B-B14F-4D97-AF65-F5344CB8AC3E}">
        <p14:creationId xmlns:p14="http://schemas.microsoft.com/office/powerpoint/2010/main" val="308652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25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01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41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096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5429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22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5d50fdc80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5d50fdc80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30</a:t>
            </a:fld>
            <a:endParaRPr lang="en-US"/>
          </a:p>
        </p:txBody>
      </p:sp>
    </p:spTree>
    <p:extLst>
      <p:ext uri="{BB962C8B-B14F-4D97-AF65-F5344CB8AC3E}">
        <p14:creationId xmlns:p14="http://schemas.microsoft.com/office/powerpoint/2010/main" val="205205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31</a:t>
            </a:fld>
            <a:endParaRPr lang="en-US"/>
          </a:p>
        </p:txBody>
      </p:sp>
    </p:spTree>
    <p:extLst>
      <p:ext uri="{BB962C8B-B14F-4D97-AF65-F5344CB8AC3E}">
        <p14:creationId xmlns:p14="http://schemas.microsoft.com/office/powerpoint/2010/main" val="431723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749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9774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d50fdc80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d50fdc8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41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2129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073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5d50fdc80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5d50fdc80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8823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644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5d50fdc80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5d50fdc80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32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d50fdc80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d50fdc8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933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728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871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7130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89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44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0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11</a:t>
            </a:fld>
            <a:endParaRPr lang="en-US"/>
          </a:p>
        </p:txBody>
      </p:sp>
    </p:spTree>
    <p:extLst>
      <p:ext uri="{BB962C8B-B14F-4D97-AF65-F5344CB8AC3E}">
        <p14:creationId xmlns:p14="http://schemas.microsoft.com/office/powerpoint/2010/main" val="118111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12</a:t>
            </a:fld>
            <a:endParaRPr lang="en-US"/>
          </a:p>
        </p:txBody>
      </p:sp>
    </p:spTree>
    <p:extLst>
      <p:ext uri="{BB962C8B-B14F-4D97-AF65-F5344CB8AC3E}">
        <p14:creationId xmlns:p14="http://schemas.microsoft.com/office/powerpoint/2010/main" val="353760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13</a:t>
            </a:fld>
            <a:endParaRPr lang="en-US"/>
          </a:p>
        </p:txBody>
      </p:sp>
    </p:spTree>
    <p:extLst>
      <p:ext uri="{BB962C8B-B14F-4D97-AF65-F5344CB8AC3E}">
        <p14:creationId xmlns:p14="http://schemas.microsoft.com/office/powerpoint/2010/main" val="198813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201" y="1122364"/>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7"/>
            <a:ext cx="10515600" cy="16557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423955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12014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48145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6"/>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6"/>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564007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2334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2"/>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1" y="2337362"/>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95718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5075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1"/>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22943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3"/>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4"/>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3"/>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3"/>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1169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40"/>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1" y="5457499"/>
            <a:ext cx="3473132"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82466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9" y="5545217"/>
            <a:ext cx="3473132"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3" y="5545217"/>
            <a:ext cx="3490236"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9" y="5545217"/>
            <a:ext cx="3490236"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9" y="3367525"/>
            <a:ext cx="3473132"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3" y="3367525"/>
            <a:ext cx="3490236"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9" y="3367525"/>
            <a:ext cx="3490236"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00618810"/>
      </p:ext>
    </p:extLst>
  </p:cSld>
  <p:clrMapOvr>
    <a:masterClrMapping/>
  </p:clrMapOvr>
  <p:extLst>
    <p:ext uri="{DCECCB84-F9BA-43D5-87BE-67443E8EF086}">
      <p15:sldGuideLst xmlns:p15="http://schemas.microsoft.com/office/powerpoint/2012/main">
        <p15:guide id="1" orient="horz" pos="3360" userDrawn="1">
          <p15:clr>
            <a:srgbClr val="FBAE40"/>
          </p15:clr>
        </p15:guide>
        <p15:guide id="2" pos="5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1" y="68982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1" y="377177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1997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70521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27053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17105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30268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7052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0045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6"/>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4753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1"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1" y="2532992"/>
            <a:ext cx="10515600" cy="2743029"/>
          </a:xfrm>
        </p:spPr>
        <p:txBody>
          <a:bodyPr>
            <a:normAutofit/>
          </a:bodyPr>
          <a:lstStyle>
            <a:lvl1pPr marL="0" indent="0">
              <a:buNone/>
              <a:defRPr sz="20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53042989"/>
      </p:ext>
    </p:extLst>
  </p:cSld>
  <p:clrMapOvr>
    <a:masterClrMapping/>
  </p:clrMapOvr>
  <p:extLst>
    <p:ext uri="{DCECCB84-F9BA-43D5-87BE-67443E8EF086}">
      <p15:sldGuideLst xmlns:p15="http://schemas.microsoft.com/office/powerpoint/2012/main">
        <p15:guide id="1" orient="horz" pos="2880" userDrawn="1">
          <p15:clr>
            <a:srgbClr val="FBAE40"/>
          </p15:clr>
        </p15:guide>
        <p15:guide id="2" orient="horz" pos="19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7741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6583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8073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6"/>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5"/>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04140"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5" name="TextBox 4">
            <a:extLst>
              <a:ext uri="{FF2B5EF4-FFF2-40B4-BE49-F238E27FC236}">
                <a16:creationId xmlns:a16="http://schemas.microsoft.com/office/drawing/2014/main" id="{3F13DF6F-8EBC-44DB-834C-7F7182F04FEB}"/>
              </a:ext>
            </a:extLst>
          </p:cNvPr>
          <p:cNvSpPr txBox="1"/>
          <p:nvPr/>
        </p:nvSpPr>
        <p:spPr>
          <a:xfrm>
            <a:off x="203453" y="623372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4233503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914377"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77_B7C5FD91.xml"/><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52_E0BC82FB.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41.png"/><Relationship Id="rId5" Type="http://schemas.microsoft.com/office/2017/06/relationships/model3d" Target="../media/model3d3.glb"/><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42.png"/><Relationship Id="rId4" Type="http://schemas.microsoft.com/office/2017/06/relationships/model3d" Target="../media/model3d4.glb"/></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43.png"/><Relationship Id="rId4" Type="http://schemas.microsoft.com/office/2017/06/relationships/model3d" Target="../media/model3d2.glb"/></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17/06/relationships/model3d" Target="../media/model3d5.glb"/><Relationship Id="rId7" Type="http://schemas.microsoft.com/office/2017/06/relationships/model3d" Target="../media/model3d7.glb"/><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45.png"/><Relationship Id="rId5" Type="http://schemas.microsoft.com/office/2017/06/relationships/model3d" Target="../media/model3d6.glb"/><Relationship Id="rId4" Type="http://schemas.openxmlformats.org/officeDocument/2006/relationships/image" Target="../media/image4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9.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1.svg"/><Relationship Id="rId2" Type="http://schemas.microsoft.com/office/2018/10/relationships/comments" Target="../comments/modernComment_161_30DD2EC4.xml"/><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53.png"/><Relationship Id="rId5" Type="http://schemas.microsoft.com/office/2007/relationships/hdphoto" Target="../media/hdphoto5.wdp"/><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18/10/relationships/comments" Target="../comments/modernComment_15A_8680BB69.xml"/><Relationship Id="rId7" Type="http://schemas.microsoft.com/office/2017/06/relationships/model3d" Target="../media/model3d9.glb"/><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57.png"/><Relationship Id="rId5" Type="http://schemas.microsoft.com/office/2017/06/relationships/model3d" Target="../media/model3d8.glb"/><Relationship Id="rId4" Type="http://schemas.openxmlformats.org/officeDocument/2006/relationships/image" Target="../media/image9.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80_97278415.xm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60.png"/><Relationship Id="rId5" Type="http://schemas.microsoft.com/office/2017/06/relationships/model3d" Target="../media/model3d9.glb"/><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microsoft.com/office/2018/10/relationships/comments" Target="../comments/modernComment_17E_72093CFF.xml"/><Relationship Id="rId7" Type="http://schemas.openxmlformats.org/officeDocument/2006/relationships/image" Target="../media/image62.png"/><Relationship Id="rId12" Type="http://schemas.microsoft.com/office/2007/relationships/hdphoto" Target="../media/hdphoto9.wdp"/><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microsoft.com/office/2007/relationships/hdphoto" Target="../media/hdphoto6.wdp"/><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8.wdp"/><Relationship Id="rId4" Type="http://schemas.openxmlformats.org/officeDocument/2006/relationships/image" Target="../media/image9.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png"/><Relationship Id="rId7" Type="http://schemas.openxmlformats.org/officeDocument/2006/relationships/image" Target="../media/image68.jpeg"/><Relationship Id="rId2" Type="http://schemas.openxmlformats.org/officeDocument/2006/relationships/chart" Target="../charts/chart3.xml"/><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chart" Target="../charts/chart4.xml"/><Relationship Id="rId1" Type="http://schemas.openxmlformats.org/officeDocument/2006/relationships/slideLayout" Target="../slideLayouts/slideLayout4.xml"/><Relationship Id="rId6" Type="http://schemas.microsoft.com/office/2017/06/relationships/model3d" Target="../media/model3d4.glb"/><Relationship Id="rId5" Type="http://schemas.openxmlformats.org/officeDocument/2006/relationships/image" Target="../media/image71.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9.pn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4.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hyperlink" Target="https://www.freepngimg.com/png/19963-weight-plates-png-hd" TargetMode="External"/><Relationship Id="rId3" Type="http://schemas.microsoft.com/office/2018/10/relationships/comments" Target="../comments/modernComment_110_68BD713F.xml"/><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86.jpeg"/><Relationship Id="rId5" Type="http://schemas.openxmlformats.org/officeDocument/2006/relationships/image" Target="../media/image28.jpeg"/><Relationship Id="rId4" Type="http://schemas.openxmlformats.org/officeDocument/2006/relationships/image" Target="../media/image85.jpe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robotics.stackexchange.com/questions/8717/3-degrees-of-freedom-analytical-solution" TargetMode="External"/><Relationship Id="rId7"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png"/><Relationship Id="rId4" Type="http://schemas.openxmlformats.org/officeDocument/2006/relationships/image" Target="../media/image30.png"/><Relationship Id="rId9" Type="http://schemas.openxmlformats.org/officeDocument/2006/relationships/image" Target="../media/image34.svg"/></Relationships>
</file>

<file path=ppt/slides/_rels/slide3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2.xml"/><Relationship Id="rId16" Type="http://schemas.openxmlformats.org/officeDocument/2006/relationships/image" Target="../media/image9.png"/><Relationship Id="rId1" Type="http://schemas.openxmlformats.org/officeDocument/2006/relationships/slideLayout" Target="../slideLayouts/slideLayout22.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93.svg"/><Relationship Id="rId10" Type="http://schemas.openxmlformats.org/officeDocument/2006/relationships/image" Target="../media/image25.svg"/><Relationship Id="rId4" Type="http://schemas.openxmlformats.org/officeDocument/2006/relationships/image" Target="../media/image90.svg"/><Relationship Id="rId9" Type="http://schemas.openxmlformats.org/officeDocument/2006/relationships/image" Target="../media/image24.png"/><Relationship Id="rId1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2.xml"/><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99.jpeg"/><Relationship Id="rId7"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22.xml"/><Relationship Id="rId6" Type="http://schemas.openxmlformats.org/officeDocument/2006/relationships/image" Target="../media/image14.png"/><Relationship Id="rId5" Type="http://schemas.microsoft.com/office/2007/relationships/hdphoto" Target="../media/hdphoto10.wdp"/><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18/10/relationships/comments" Target="../comments/modernComment_17F_89874888.xml"/><Relationship Id="rId7" Type="http://schemas.microsoft.com/office/2017/06/relationships/model3d" Target="../media/model3d9.glb"/><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107.png"/><Relationship Id="rId5" Type="http://schemas.microsoft.com/office/2017/06/relationships/model3d" Target="../media/model3d8.glb"/><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18/10/relationships/comments" Target="../comments/modernComment_10C_BDDE8911.xml"/><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18/10/relationships/comments" Target="../comments/modernComment_162_A7FB356E.xml"/><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2.xml"/><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8" Type="http://schemas.openxmlformats.org/officeDocument/2006/relationships/hyperlink" Target="http://www.nextcrave.com/content/2720-Black-Hornet-Folding-Ninja-Hook" TargetMode="External"/><Relationship Id="rId3" Type="http://schemas.openxmlformats.org/officeDocument/2006/relationships/image" Target="../media/image120.jpeg"/><Relationship Id="rId7" Type="http://schemas.openxmlformats.org/officeDocument/2006/relationships/image" Target="../media/image122.jpeg"/><Relationship Id="rId2" Type="http://schemas.microsoft.com/office/2018/10/relationships/comments" Target="../comments/modernComment_111_EEE9EFFC.xml"/><Relationship Id="rId1" Type="http://schemas.openxmlformats.org/officeDocument/2006/relationships/slideLayout" Target="../slideLayouts/slideLayout22.xml"/><Relationship Id="rId6" Type="http://schemas.openxmlformats.org/officeDocument/2006/relationships/hyperlink" Target="https://www.open-electronics.org/diy-bionic-robot-lizard-kit-for-beginners/" TargetMode="External"/><Relationship Id="rId5" Type="http://schemas.openxmlformats.org/officeDocument/2006/relationships/image" Target="../media/image121.jpeg"/><Relationship Id="rId4" Type="http://schemas.openxmlformats.org/officeDocument/2006/relationships/hyperlink" Target="http://tudtad.blog.hu/2009/12/27/brainstorming_201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microsoft.com/office/2018/10/relationships/comments" Target="../comments/modernComment_112_E90DDB1B.xml"/><Relationship Id="rId1" Type="http://schemas.openxmlformats.org/officeDocument/2006/relationships/slideLayout" Target="../slideLayouts/slideLayout22.xm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microsoft.com/office/2018/10/relationships/comments" Target="../comments/modernComment_136_50140005.xml"/><Relationship Id="rId1" Type="http://schemas.openxmlformats.org/officeDocument/2006/relationships/slideLayout" Target="../slideLayouts/slideLayout22.xml"/><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2.xml"/><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2.xml"/><Relationship Id="rId4" Type="http://schemas.openxmlformats.org/officeDocument/2006/relationships/image" Target="../media/image132.jpeg"/></Relationships>
</file>

<file path=ppt/slides/_rels/slide5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2.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microsoft.com/office/2018/10/relationships/comments" Target="../comments/modernComment_128_E577BB42.xml"/><Relationship Id="rId1" Type="http://schemas.openxmlformats.org/officeDocument/2006/relationships/slideLayout" Target="../slideLayouts/slideLayout22.xml"/><Relationship Id="rId5" Type="http://schemas.openxmlformats.org/officeDocument/2006/relationships/image" Target="../media/image136.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microsoft.com/office/2018/10/relationships/comments" Target="../comments/modernComment_12A_C538D574.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3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18/10/relationships/comments" Target="../comments/modernComment_150_ADFEEDD5.xml"/><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microsoft.com/office/2018/10/relationships/comments" Target="../comments/modernComment_12F_3C0D206A.xml"/><Relationship Id="rId1" Type="http://schemas.openxmlformats.org/officeDocument/2006/relationships/slideLayout" Target="../slideLayouts/slideLayout2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99.jpeg"/><Relationship Id="rId7"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22.xml"/><Relationship Id="rId6" Type="http://schemas.openxmlformats.org/officeDocument/2006/relationships/image" Target="../media/image14.png"/><Relationship Id="rId5" Type="http://schemas.microsoft.com/office/2007/relationships/hdphoto" Target="../media/hdphoto10.wdp"/><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46.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microsoft.com/office/2018/10/relationships/comments" Target="../comments/modernComment_172_55A1F375.xml"/><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microsoft.com/office/2018/10/relationships/comments" Target="../comments/modernComment_173_225E0567.xml"/><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148.pn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147.png"/><Relationship Id="rId1" Type="http://schemas.openxmlformats.org/officeDocument/2006/relationships/slideLayout" Target="../slideLayouts/slideLayout22.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2.xml"/><Relationship Id="rId6" Type="http://schemas.openxmlformats.org/officeDocument/2006/relationships/image" Target="../media/image149.png"/><Relationship Id="rId5" Type="http://schemas.microsoft.com/office/2017/06/relationships/model3d" Target="../media/model3d2.glb"/><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18/10/relationships/comments" Target="../comments/modernComment_129_9E9002A3.xml"/><Relationship Id="rId7" Type="http://schemas.openxmlformats.org/officeDocument/2006/relationships/image" Target="../media/image23.svg"/><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27.svg"/><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8.jpeg"/><Relationship Id="rId7" Type="http://schemas.openxmlformats.org/officeDocument/2006/relationships/image" Target="../media/image31.svg"/><Relationship Id="rId12" Type="http://schemas.openxmlformats.org/officeDocument/2006/relationships/image" Target="../media/image9.png"/><Relationship Id="rId2" Type="http://schemas.microsoft.com/office/2018/10/relationships/comments" Target="../comments/modernComment_175_3407EDDE.xml"/><Relationship Id="rId1" Type="http://schemas.openxmlformats.org/officeDocument/2006/relationships/slideLayout" Target="../slideLayouts/slideLayout22.xml"/><Relationship Id="rId6" Type="http://schemas.openxmlformats.org/officeDocument/2006/relationships/image" Target="../media/image30.png"/><Relationship Id="rId11" Type="http://schemas.openxmlformats.org/officeDocument/2006/relationships/image" Target="../media/image34.svg"/><Relationship Id="rId5" Type="http://schemas.openxmlformats.org/officeDocument/2006/relationships/hyperlink" Target="http://robotics.stackexchange.com/questions/8717/3-degrees-of-freedom-analytical-solution" TargetMode="External"/><Relationship Id="rId10" Type="http://schemas.openxmlformats.org/officeDocument/2006/relationships/image" Target="../media/image33.png"/><Relationship Id="rId4" Type="http://schemas.openxmlformats.org/officeDocument/2006/relationships/image" Target="../media/image29.jpeg"/><Relationship Id="rId9" Type="http://schemas.microsoft.com/office/2007/relationships/hdphoto" Target="../media/hdphoto2.wdp"/><Relationship Id="rId14" Type="http://schemas.openxmlformats.org/officeDocument/2006/relationships/hyperlink" Target="https://www.freepngimg.com/png/19963-weight-plates-png-hd"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2.xml"/><Relationship Id="rId6" Type="http://schemas.openxmlformats.org/officeDocument/2006/relationships/image" Target="../media/image37.png"/><Relationship Id="rId5" Type="http://schemas.microsoft.com/office/2017/06/relationships/model3d" Target="../media/model3d2.glb"/><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l="-8000" r="-8000"/>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829110" y="2006151"/>
            <a:ext cx="10515599" cy="2260355"/>
          </a:xfrm>
          <a:prstGeom prst="rect">
            <a:avLst/>
          </a:prstGeom>
        </p:spPr>
        <p:txBody>
          <a:bodyPr spcFirstLastPara="1" vert="horz" wrap="square" lIns="121900" tIns="121900" rIns="121900" bIns="121900" rtlCol="0" anchor="b" anchorCtr="0">
            <a:normAutofit fontScale="90000"/>
          </a:bodyPr>
          <a:lstStyle/>
          <a:p>
            <a:pPr algn="ctr">
              <a:spcBef>
                <a:spcPts val="0"/>
              </a:spcBef>
            </a:pPr>
            <a:r>
              <a:rPr lang="en-US" sz="12800">
                <a:solidFill>
                  <a:schemeClr val="tx1"/>
                </a:solidFill>
                <a:latin typeface="Arial"/>
                <a:cs typeface="Arial"/>
              </a:rPr>
              <a:t>Design Review 5</a:t>
            </a:r>
          </a:p>
        </p:txBody>
      </p:sp>
      <p:sp>
        <p:nvSpPr>
          <p:cNvPr id="55" name="Google Shape;55;p13"/>
          <p:cNvSpPr txBox="1">
            <a:spLocks noGrp="1"/>
          </p:cNvSpPr>
          <p:nvPr>
            <p:ph type="subTitle" idx="1"/>
          </p:nvPr>
        </p:nvSpPr>
        <p:spPr>
          <a:xfrm>
            <a:off x="829109" y="3933040"/>
            <a:ext cx="10515600" cy="1655763"/>
          </a:xfrm>
          <a:prstGeom prst="rect">
            <a:avLst/>
          </a:prstGeom>
        </p:spPr>
        <p:txBody>
          <a:bodyPr spcFirstLastPara="1" vert="horz" wrap="square" lIns="121900" tIns="121900" rIns="121900" bIns="121900" rtlCol="0" anchor="t" anchorCtr="0">
            <a:normAutofit/>
          </a:bodyPr>
          <a:lstStyle/>
          <a:p>
            <a:pPr algn="ctr">
              <a:spcBef>
                <a:spcPts val="0"/>
              </a:spcBef>
            </a:pPr>
            <a:r>
              <a:rPr lang="en" sz="3200" b="1">
                <a:latin typeface="Arial"/>
                <a:cs typeface="Arial"/>
              </a:rPr>
              <a:t>Team 510</a:t>
            </a:r>
            <a:endParaRPr lang="en-US" sz="3200" b="1">
              <a:latin typeface="Arial"/>
              <a:cs typeface="Arial"/>
            </a:endParaRPr>
          </a:p>
        </p:txBody>
      </p:sp>
      <p:sp>
        <p:nvSpPr>
          <p:cNvPr id="2" name="Slide Number Placeholder 1">
            <a:extLst>
              <a:ext uri="{FF2B5EF4-FFF2-40B4-BE49-F238E27FC236}">
                <a16:creationId xmlns:a16="http://schemas.microsoft.com/office/drawing/2014/main" id="{EDB8475D-317F-E842-722F-1B5F0250901E}"/>
              </a:ext>
            </a:extLst>
          </p:cNvPr>
          <p:cNvSpPr>
            <a:spLocks noGrp="1"/>
          </p:cNvSpPr>
          <p:nvPr>
            <p:ph type="sldNum" sz="quarter" idx="4"/>
          </p:nvPr>
        </p:nvSpPr>
        <p:spPr/>
        <p:txBody>
          <a:bodyPr/>
          <a:lstStyle/>
          <a:p>
            <a:pPr defTabSz="1219170"/>
            <a:fld id="{00000000-1234-1234-1234-123412341234}" type="slidenum">
              <a:rPr lang="en">
                <a:solidFill>
                  <a:prstClr val="black"/>
                </a:solidFill>
              </a:rPr>
              <a:pPr defTabSz="1219170"/>
              <a:t>1</a:t>
            </a:fld>
            <a:endParaRPr lang="en">
              <a:solidFill>
                <a:prstClr val="black"/>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fld id="{00000000-1234-1234-1234-123412341234}" type="slidenum">
              <a:rPr lang="en"/>
              <a:pPr/>
              <a:t>10</a:t>
            </a:fld>
            <a:endParaRPr lang="en"/>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pic>
        <p:nvPicPr>
          <p:cNvPr id="2050" name="Picture 2" descr="Pvc Pipes Stock Photos, Pictures &amp; Royalty-Free Images - iStock">
            <a:extLst>
              <a:ext uri="{FF2B5EF4-FFF2-40B4-BE49-F238E27FC236}">
                <a16:creationId xmlns:a16="http://schemas.microsoft.com/office/drawing/2014/main" id="{6A797365-DB66-E251-298B-EA689B661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984" y="1155729"/>
            <a:ext cx="4481090" cy="2987393"/>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B25937D-7242-B9FB-06A7-38ACA46E0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448" y="381800"/>
            <a:ext cx="4388047" cy="43880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C9723E0-8C1C-D1B9-8B21-164E65919B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912" y="1241741"/>
            <a:ext cx="4923969" cy="2757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98F1D4-D9C4-1C64-7581-3D316A7878B6}"/>
              </a:ext>
            </a:extLst>
          </p:cNvPr>
          <p:cNvSpPr txBox="1"/>
          <p:nvPr/>
        </p:nvSpPr>
        <p:spPr>
          <a:xfrm>
            <a:off x="507706" y="4477304"/>
            <a:ext cx="4907532" cy="1055608"/>
          </a:xfrm>
          <a:prstGeom prst="roundRect">
            <a:avLst/>
          </a:prstGeom>
          <a:solidFill>
            <a:srgbClr val="009BDE"/>
          </a:solidFill>
        </p:spPr>
        <p:txBody>
          <a:bodyPr wrap="square" rtlCol="0">
            <a:spAutoFit/>
          </a:bodyPr>
          <a:lstStyle/>
          <a:p>
            <a:pPr algn="ctr"/>
            <a:r>
              <a:rPr lang="en-US" sz="2800" b="1">
                <a:solidFill>
                  <a:schemeClr val="bg1"/>
                </a:solidFill>
              </a:rPr>
              <a:t>PLA used for all the 3D printed parts</a:t>
            </a:r>
          </a:p>
        </p:txBody>
      </p:sp>
      <p:sp>
        <p:nvSpPr>
          <p:cNvPr id="11" name="TextBox 10">
            <a:extLst>
              <a:ext uri="{FF2B5EF4-FFF2-40B4-BE49-F238E27FC236}">
                <a16:creationId xmlns:a16="http://schemas.microsoft.com/office/drawing/2014/main" id="{B45C29B5-CEA4-9435-56C5-1F4F9FB6FED7}"/>
              </a:ext>
            </a:extLst>
          </p:cNvPr>
          <p:cNvSpPr txBox="1"/>
          <p:nvPr/>
        </p:nvSpPr>
        <p:spPr>
          <a:xfrm>
            <a:off x="6776763" y="4477304"/>
            <a:ext cx="4907532" cy="1055608"/>
          </a:xfrm>
          <a:prstGeom prst="roundRect">
            <a:avLst/>
          </a:prstGeom>
          <a:solidFill>
            <a:srgbClr val="009BDE"/>
          </a:solidFill>
        </p:spPr>
        <p:txBody>
          <a:bodyPr wrap="square" rtlCol="0">
            <a:spAutoFit/>
          </a:bodyPr>
          <a:lstStyle/>
          <a:p>
            <a:pPr algn="ctr"/>
            <a:r>
              <a:rPr lang="en-US" sz="2800" b="1">
                <a:solidFill>
                  <a:schemeClr val="bg1"/>
                </a:solidFill>
              </a:rPr>
              <a:t>PVC pipes used for telescoping pole and final arm links</a:t>
            </a:r>
          </a:p>
        </p:txBody>
      </p:sp>
      <p:sp>
        <p:nvSpPr>
          <p:cNvPr id="60" name="Google Shape;60;p14"/>
          <p:cNvSpPr txBox="1">
            <a:spLocks noGrp="1"/>
          </p:cNvSpPr>
          <p:nvPr>
            <p:ph type="title"/>
          </p:nvPr>
        </p:nvSpPr>
        <p:spPr>
          <a:xfrm>
            <a:off x="0" y="0"/>
            <a:ext cx="11360800" cy="763600"/>
          </a:xfrm>
        </p:spPr>
        <p:txBody>
          <a:bodyPr>
            <a:normAutofit fontScale="90000"/>
          </a:bodyPr>
          <a:lstStyle/>
          <a:p>
            <a:r>
              <a:rPr lang="en-US">
                <a:solidFill>
                  <a:schemeClr val="bg1"/>
                </a:solidFill>
              </a:rPr>
              <a:t>Material Selection </a:t>
            </a:r>
          </a:p>
        </p:txBody>
      </p:sp>
      <p:sp>
        <p:nvSpPr>
          <p:cNvPr id="8" name="TextBox 7">
            <a:extLst>
              <a:ext uri="{FF2B5EF4-FFF2-40B4-BE49-F238E27FC236}">
                <a16:creationId xmlns:a16="http://schemas.microsoft.com/office/drawing/2014/main" id="{7708F202-3351-F4EB-9A3C-E97CB2136949}"/>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spTree>
    <p:extLst>
      <p:ext uri="{BB962C8B-B14F-4D97-AF65-F5344CB8AC3E}">
        <p14:creationId xmlns:p14="http://schemas.microsoft.com/office/powerpoint/2010/main" val="308320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11</a:t>
            </a:fld>
            <a:endParaRPr lang="en"/>
          </a:p>
        </p:txBody>
      </p:sp>
      <p:sp>
        <p:nvSpPr>
          <p:cNvPr id="18" name="TextBox 17">
            <a:extLst>
              <a:ext uri="{FF2B5EF4-FFF2-40B4-BE49-F238E27FC236}">
                <a16:creationId xmlns:a16="http://schemas.microsoft.com/office/drawing/2014/main" id="{4E41D26E-01C9-AC6B-9480-7EC71CA127B3}"/>
              </a:ext>
            </a:extLst>
          </p:cNvPr>
          <p:cNvSpPr txBox="1"/>
          <p:nvPr/>
        </p:nvSpPr>
        <p:spPr>
          <a:xfrm>
            <a:off x="102663" y="2735163"/>
            <a:ext cx="4945623" cy="1055608"/>
          </a:xfrm>
          <a:prstGeom prst="roundRect">
            <a:avLst/>
          </a:prstGeom>
          <a:noFill/>
        </p:spPr>
        <p:txBody>
          <a:bodyPr wrap="square" rtlCol="0">
            <a:spAutoFit/>
          </a:bodyPr>
          <a:lstStyle/>
          <a:p>
            <a:pPr algn="ctr"/>
            <a:r>
              <a:rPr lang="en-US" sz="2800" b="1">
                <a:solidFill>
                  <a:srgbClr val="7F7F7F"/>
                </a:solidFill>
              </a:rPr>
              <a:t>Arbitrary dimensions with vague idea of mechanism.</a:t>
            </a:r>
          </a:p>
        </p:txBody>
      </p:sp>
      <p:sp>
        <p:nvSpPr>
          <p:cNvPr id="20" name="TextBox 19">
            <a:extLst>
              <a:ext uri="{FF2B5EF4-FFF2-40B4-BE49-F238E27FC236}">
                <a16:creationId xmlns:a16="http://schemas.microsoft.com/office/drawing/2014/main" id="{B7B0D231-FE31-A0FD-8736-8A472BDBDF3F}"/>
              </a:ext>
            </a:extLst>
          </p:cNvPr>
          <p:cNvSpPr txBox="1"/>
          <p:nvPr/>
        </p:nvSpPr>
        <p:spPr>
          <a:xfrm>
            <a:off x="6810812" y="2736254"/>
            <a:ext cx="4945623" cy="1055608"/>
          </a:xfrm>
          <a:prstGeom prst="roundRect">
            <a:avLst/>
          </a:prstGeom>
          <a:noFill/>
        </p:spPr>
        <p:txBody>
          <a:bodyPr wrap="square" rtlCol="0">
            <a:spAutoFit/>
          </a:bodyPr>
          <a:lstStyle/>
          <a:p>
            <a:pPr algn="ctr"/>
            <a:r>
              <a:rPr lang="en-US" sz="2800" b="1">
                <a:solidFill>
                  <a:srgbClr val="7F7F7F"/>
                </a:solidFill>
              </a:rPr>
              <a:t>Goal was to investigate feasibility.</a:t>
            </a:r>
          </a:p>
        </p:txBody>
      </p:sp>
      <p:sp>
        <p:nvSpPr>
          <p:cNvPr id="3" name="Rectangle 2">
            <a:extLst>
              <a:ext uri="{FF2B5EF4-FFF2-40B4-BE49-F238E27FC236}">
                <a16:creationId xmlns:a16="http://schemas.microsoft.com/office/drawing/2014/main" id="{3BBBDF37-9799-AE81-2C08-C6E31F81CE62}"/>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FAFDFA-110E-24F8-C382-3F443017F877}"/>
              </a:ext>
            </a:extLst>
          </p:cNvPr>
          <p:cNvPicPr>
            <a:picLocks noChangeAspect="1"/>
          </p:cNvPicPr>
          <p:nvPr/>
        </p:nvPicPr>
        <p:blipFill>
          <a:blip r:embed="rId4"/>
          <a:stretch>
            <a:fillRect/>
          </a:stretch>
        </p:blipFill>
        <p:spPr>
          <a:xfrm>
            <a:off x="10979000" y="0"/>
            <a:ext cx="763600" cy="763600"/>
          </a:xfrm>
          <a:prstGeom prst="rect">
            <a:avLst/>
          </a:prstGeom>
        </p:spPr>
      </p:pic>
      <mc:AlternateContent xmlns:mc="http://schemas.openxmlformats.org/markup-compatibility/2006">
        <mc:Choice xmlns:am3d="http://schemas.microsoft.com/office/drawing/2017/model3d" Requires="am3d">
          <p:graphicFrame>
            <p:nvGraphicFramePr>
              <p:cNvPr id="21" name="3D Model 20">
                <a:extLst>
                  <a:ext uri="{FF2B5EF4-FFF2-40B4-BE49-F238E27FC236}">
                    <a16:creationId xmlns:a16="http://schemas.microsoft.com/office/drawing/2014/main" id="{1EBEA2C9-8FAF-119E-E1AE-84FECC43EF74}"/>
                  </a:ext>
                </a:extLst>
              </p:cNvPr>
              <p:cNvGraphicFramePr>
                <a:graphicFrameLocks noChangeAspect="1"/>
              </p:cNvGraphicFramePr>
              <p:nvPr>
                <p:extLst>
                  <p:ext uri="{D42A27DB-BD31-4B8C-83A1-F6EECF244321}">
                    <p14:modId xmlns:p14="http://schemas.microsoft.com/office/powerpoint/2010/main" val="1338926847"/>
                  </p:ext>
                </p:extLst>
              </p:nvPr>
            </p:nvGraphicFramePr>
            <p:xfrm>
              <a:off x="4593372" y="1258321"/>
              <a:ext cx="2717154" cy="4341357"/>
            </p:xfrm>
            <a:graphic>
              <a:graphicData uri="http://schemas.microsoft.com/office/drawing/2017/model3d">
                <am3d:model3d r:embed="rId5">
                  <am3d:spPr>
                    <a:xfrm>
                      <a:off x="0" y="0"/>
                      <a:ext cx="2717154" cy="4341357"/>
                    </a:xfrm>
                    <a:prstGeom prst="rect">
                      <a:avLst/>
                    </a:prstGeom>
                  </am3d:spPr>
                  <am3d:camera>
                    <am3d:pos x="0" y="0" z="62814704"/>
                    <am3d:up dx="0" dy="36000000" dz="0"/>
                    <am3d:lookAt x="0" y="0" z="0"/>
                    <am3d:perspective fov="2700000"/>
                  </am3d:camera>
                  <am3d:trans>
                    <am3d:meterPerModelUnit n="125174" d="1000000"/>
                    <am3d:preTrans dx="-11265711" dy="4982050" dz="11265711"/>
                    <am3d:scale>
                      <am3d:sx n="1000000" d="1000000"/>
                      <am3d:sy n="1000000" d="1000000"/>
                      <am3d:sz n="1000000" d="1000000"/>
                    </am3d:scale>
                    <am3d:rot/>
                    <am3d:postTrans dx="0" dy="0" dz="0"/>
                  </am3d:trans>
                  <am3d:raster rName="Office3DRenderer" rVer="16.0.8326">
                    <am3d:blip r:embed="rId6"/>
                  </am3d:raster>
                  <am3d:objViewport viewportSz="51499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a:extLst>
                  <a:ext uri="{FF2B5EF4-FFF2-40B4-BE49-F238E27FC236}">
                    <a16:creationId xmlns:a16="http://schemas.microsoft.com/office/drawing/2014/main" id="{1EBEA2C9-8FAF-119E-E1AE-84FECC43EF74}"/>
                  </a:ext>
                </a:extLst>
              </p:cNvPr>
              <p:cNvPicPr>
                <a:picLocks noGrp="1" noRot="1" noChangeAspect="1" noMove="1" noResize="1" noEditPoints="1" noAdjustHandles="1" noChangeArrowheads="1" noChangeShapeType="1" noCrop="1"/>
              </p:cNvPicPr>
              <p:nvPr/>
            </p:nvPicPr>
            <p:blipFill>
              <a:blip r:embed="rId6"/>
              <a:stretch>
                <a:fillRect/>
              </a:stretch>
            </p:blipFill>
            <p:spPr>
              <a:xfrm>
                <a:off x="4593372" y="1258321"/>
                <a:ext cx="2717154" cy="4341357"/>
              </a:xfrm>
              <a:prstGeom prst="rect">
                <a:avLst/>
              </a:prstGeom>
            </p:spPr>
          </p:pic>
        </mc:Fallback>
      </mc:AlternateContent>
      <p:sp>
        <p:nvSpPr>
          <p:cNvPr id="24" name="Title 1">
            <a:extLst>
              <a:ext uri="{FF2B5EF4-FFF2-40B4-BE49-F238E27FC236}">
                <a16:creationId xmlns:a16="http://schemas.microsoft.com/office/drawing/2014/main" id="{AF35BB3B-0A7B-B9D6-BDB7-46ACAE8D2851}"/>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sp>
        <p:nvSpPr>
          <p:cNvPr id="2" name="TextBox 1">
            <a:extLst>
              <a:ext uri="{FF2B5EF4-FFF2-40B4-BE49-F238E27FC236}">
                <a16:creationId xmlns:a16="http://schemas.microsoft.com/office/drawing/2014/main" id="{76BA4B0A-29A9-5F68-B0C3-A6F69349C14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spTree>
    <p:extLst>
      <p:ext uri="{BB962C8B-B14F-4D97-AF65-F5344CB8AC3E}">
        <p14:creationId xmlns:p14="http://schemas.microsoft.com/office/powerpoint/2010/main" val="377045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2" repeatCount="indefinite" fill="hold" nodeType="clickEffect">
                                  <p:stCondLst>
                                    <p:cond delay="0"/>
                                  </p:stCondLst>
                                  <p:childTnLst>
                                    <p:animRot by="21600000">
                                      <p:cBhvr>
                                        <p:cTn id="6" dur="20000" fill="hold"/>
                                        <p:tgtEl>
                                          <p:spTgt spid="21"/>
                                        </p:tgtEl>
                                        <p:attrNameLst>
                                          <p:attrName>3d.object.rotation.y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12</a:t>
            </a:fld>
            <a:endParaRPr lang="en"/>
          </a:p>
        </p:txBody>
      </p:sp>
      <p:sp>
        <p:nvSpPr>
          <p:cNvPr id="6" name="TextBox 5">
            <a:extLst>
              <a:ext uri="{FF2B5EF4-FFF2-40B4-BE49-F238E27FC236}">
                <a16:creationId xmlns:a16="http://schemas.microsoft.com/office/drawing/2014/main" id="{10EBFE92-0DB1-A7CB-361E-DE3DAD6ED73A}"/>
              </a:ext>
            </a:extLst>
          </p:cNvPr>
          <p:cNvSpPr txBox="1"/>
          <p:nvPr/>
        </p:nvSpPr>
        <p:spPr>
          <a:xfrm>
            <a:off x="163790" y="2511481"/>
            <a:ext cx="5209693" cy="1532334"/>
          </a:xfrm>
          <a:prstGeom prst="roundRect">
            <a:avLst/>
          </a:prstGeom>
          <a:noFill/>
        </p:spPr>
        <p:txBody>
          <a:bodyPr wrap="square" rtlCol="0">
            <a:spAutoFit/>
          </a:bodyPr>
          <a:lstStyle/>
          <a:p>
            <a:pPr algn="ctr"/>
            <a:r>
              <a:rPr lang="en-US" sz="2800" b="1">
                <a:solidFill>
                  <a:srgbClr val="7F7F7F"/>
                </a:solidFill>
              </a:rPr>
              <a:t>Dimensions needed to reach desired height and accommodate for robotic arm. </a:t>
            </a:r>
          </a:p>
        </p:txBody>
      </p:sp>
      <p:sp>
        <p:nvSpPr>
          <p:cNvPr id="8" name="TextBox 7">
            <a:extLst>
              <a:ext uri="{FF2B5EF4-FFF2-40B4-BE49-F238E27FC236}">
                <a16:creationId xmlns:a16="http://schemas.microsoft.com/office/drawing/2014/main" id="{2BFE3D5D-F868-F124-A9CC-344FD3C22431}"/>
              </a:ext>
            </a:extLst>
          </p:cNvPr>
          <p:cNvSpPr txBox="1"/>
          <p:nvPr/>
        </p:nvSpPr>
        <p:spPr>
          <a:xfrm>
            <a:off x="6670602" y="2511481"/>
            <a:ext cx="5209693" cy="1384995"/>
          </a:xfrm>
          <a:prstGeom prst="rect">
            <a:avLst/>
          </a:prstGeom>
          <a:noFill/>
        </p:spPr>
        <p:txBody>
          <a:bodyPr wrap="square" rtlCol="0">
            <a:spAutoFit/>
          </a:bodyPr>
          <a:lstStyle/>
          <a:p>
            <a:pPr algn="ctr"/>
            <a:r>
              <a:rPr lang="en-US" sz="2800" b="1">
                <a:solidFill>
                  <a:srgbClr val="7F7F7F"/>
                </a:solidFill>
              </a:rPr>
              <a:t>Goal was to begin 3D printing prototypes before custom fabricating.</a:t>
            </a:r>
          </a:p>
        </p:txBody>
      </p:sp>
      <p:sp>
        <p:nvSpPr>
          <p:cNvPr id="3" name="Rectangle 2">
            <a:extLst>
              <a:ext uri="{FF2B5EF4-FFF2-40B4-BE49-F238E27FC236}">
                <a16:creationId xmlns:a16="http://schemas.microsoft.com/office/drawing/2014/main" id="{9761FA61-7DEE-DB39-B174-3AB90E98D78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15E08B-B0AD-7D07-B639-A09D4B18589B}"/>
              </a:ext>
            </a:extLst>
          </p:cNvPr>
          <p:cNvPicPr>
            <a:picLocks noChangeAspect="1"/>
          </p:cNvPicPr>
          <p:nvPr/>
        </p:nvPicPr>
        <p:blipFill>
          <a:blip r:embed="rId3"/>
          <a:stretch>
            <a:fillRect/>
          </a:stretch>
        </p:blipFill>
        <p:spPr>
          <a:xfrm>
            <a:off x="10979000" y="0"/>
            <a:ext cx="763600" cy="763600"/>
          </a:xfrm>
          <a:prstGeom prst="rect">
            <a:avLst/>
          </a:prstGeom>
        </p:spPr>
      </p:pic>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E09358D9-71C5-2C21-8CA6-7BCE8E8B35C5}"/>
                  </a:ext>
                </a:extLst>
              </p:cNvPr>
              <p:cNvGraphicFramePr>
                <a:graphicFrameLocks noChangeAspect="1"/>
              </p:cNvGraphicFramePr>
              <p:nvPr>
                <p:extLst>
                  <p:ext uri="{D42A27DB-BD31-4B8C-83A1-F6EECF244321}">
                    <p14:modId xmlns:p14="http://schemas.microsoft.com/office/powerpoint/2010/main" val="1743953832"/>
                  </p:ext>
                </p:extLst>
              </p:nvPr>
            </p:nvGraphicFramePr>
            <p:xfrm>
              <a:off x="5592665" y="898017"/>
              <a:ext cx="1006665" cy="4899177"/>
            </p:xfrm>
            <a:graphic>
              <a:graphicData uri="http://schemas.microsoft.com/office/drawing/2017/model3d">
                <am3d:model3d r:embed="rId4">
                  <am3d:spPr>
                    <a:xfrm>
                      <a:off x="0" y="0"/>
                      <a:ext cx="1006665" cy="4899177"/>
                    </a:xfrm>
                    <a:prstGeom prst="rect">
                      <a:avLst/>
                    </a:prstGeom>
                  </am3d:spPr>
                  <am3d:camera>
                    <am3d:pos x="0" y="0" z="49717984"/>
                    <am3d:up dx="0" dy="36000000" dz="0"/>
                    <am3d:lookAt x="0" y="0" z="0"/>
                    <am3d:perspective fov="2700000"/>
                  </am3d:camera>
                  <am3d:trans>
                    <am3d:meterPerModelUnit n="139175" d="1000000"/>
                    <am3d:preTrans dx="-3698557" dy="11588455" dz="4931409"/>
                    <am3d:scale>
                      <am3d:sx n="1000000" d="1000000"/>
                      <am3d:sy n="1000000" d="1000000"/>
                      <am3d:sz n="1000000" d="1000000"/>
                    </am3d:scale>
                    <am3d:rot ay="10800000"/>
                    <am3d:postTrans dx="0" dy="0" dz="0"/>
                  </am3d:trans>
                  <am3d:raster rName="Office3DRenderer" rVer="16.0.8326">
                    <am3d:blip r:embed="rId5"/>
                  </am3d:raster>
                  <am3d:objViewport viewportSz="50492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E09358D9-71C5-2C21-8CA6-7BCE8E8B35C5}"/>
                  </a:ext>
                </a:extLst>
              </p:cNvPr>
              <p:cNvPicPr>
                <a:picLocks noGrp="1" noRot="1" noChangeAspect="1" noMove="1" noResize="1" noEditPoints="1" noAdjustHandles="1" noChangeArrowheads="1" noChangeShapeType="1" noCrop="1"/>
              </p:cNvPicPr>
              <p:nvPr/>
            </p:nvPicPr>
            <p:blipFill>
              <a:blip r:embed="rId5"/>
              <a:stretch>
                <a:fillRect/>
              </a:stretch>
            </p:blipFill>
            <p:spPr>
              <a:xfrm>
                <a:off x="5592665" y="898017"/>
                <a:ext cx="1006665" cy="4899177"/>
              </a:xfrm>
              <a:prstGeom prst="rect">
                <a:avLst/>
              </a:prstGeom>
            </p:spPr>
          </p:pic>
        </mc:Fallback>
      </mc:AlternateContent>
      <p:sp>
        <p:nvSpPr>
          <p:cNvPr id="18" name="Title 1">
            <a:extLst>
              <a:ext uri="{FF2B5EF4-FFF2-40B4-BE49-F238E27FC236}">
                <a16:creationId xmlns:a16="http://schemas.microsoft.com/office/drawing/2014/main" id="{99008CF8-C84D-E928-DA86-10DFD8869B81}"/>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sp>
        <p:nvSpPr>
          <p:cNvPr id="5" name="TextBox 4">
            <a:extLst>
              <a:ext uri="{FF2B5EF4-FFF2-40B4-BE49-F238E27FC236}">
                <a16:creationId xmlns:a16="http://schemas.microsoft.com/office/drawing/2014/main" id="{22934898-74A2-607A-40BA-367321D2584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spTree>
    <p:extLst>
      <p:ext uri="{BB962C8B-B14F-4D97-AF65-F5344CB8AC3E}">
        <p14:creationId xmlns:p14="http://schemas.microsoft.com/office/powerpoint/2010/main" val="180120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2" repeatCount="indefinite" fill="hold" nodeType="clickEffect">
                                  <p:stCondLst>
                                    <p:cond delay="0"/>
                                  </p:stCondLst>
                                  <p:childTnLst>
                                    <p:animRot by="21600000">
                                      <p:cBhvr>
                                        <p:cTn id="6" dur="20000" fill="hold"/>
                                        <p:tgtEl>
                                          <p:spTgt spid="13"/>
                                        </p:tgtEl>
                                        <p:attrNameLst>
                                          <p:attrName>3d.object.rotation.y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13</a:t>
            </a:fld>
            <a:endParaRPr lang="en"/>
          </a:p>
        </p:txBody>
      </p:sp>
      <p:sp>
        <p:nvSpPr>
          <p:cNvPr id="7" name="TextBox 6">
            <a:extLst>
              <a:ext uri="{FF2B5EF4-FFF2-40B4-BE49-F238E27FC236}">
                <a16:creationId xmlns:a16="http://schemas.microsoft.com/office/drawing/2014/main" id="{01957A7F-C558-AD50-DCA0-16C493010234}"/>
              </a:ext>
            </a:extLst>
          </p:cNvPr>
          <p:cNvSpPr txBox="1"/>
          <p:nvPr/>
        </p:nvSpPr>
        <p:spPr>
          <a:xfrm>
            <a:off x="162658" y="2592960"/>
            <a:ext cx="5209693" cy="954107"/>
          </a:xfrm>
          <a:prstGeom prst="rect">
            <a:avLst/>
          </a:prstGeom>
          <a:noFill/>
        </p:spPr>
        <p:txBody>
          <a:bodyPr wrap="square" rtlCol="0">
            <a:spAutoFit/>
          </a:bodyPr>
          <a:lstStyle/>
          <a:p>
            <a:pPr algn="ctr"/>
            <a:r>
              <a:rPr lang="en-US" sz="2800" b="1">
                <a:solidFill>
                  <a:schemeClr val="bg1">
                    <a:lumMod val="50000"/>
                  </a:schemeClr>
                </a:solidFill>
              </a:rPr>
              <a:t>PVC prototype to reach revised goal of 10ft.</a:t>
            </a:r>
          </a:p>
        </p:txBody>
      </p:sp>
      <p:sp>
        <p:nvSpPr>
          <p:cNvPr id="8" name="TextBox 7">
            <a:extLst>
              <a:ext uri="{FF2B5EF4-FFF2-40B4-BE49-F238E27FC236}">
                <a16:creationId xmlns:a16="http://schemas.microsoft.com/office/drawing/2014/main" id="{12611334-E2FC-14F5-7D50-328714D5D4B8}"/>
              </a:ext>
            </a:extLst>
          </p:cNvPr>
          <p:cNvSpPr txBox="1"/>
          <p:nvPr/>
        </p:nvSpPr>
        <p:spPr>
          <a:xfrm>
            <a:off x="6548966" y="2592960"/>
            <a:ext cx="5209693" cy="1384995"/>
          </a:xfrm>
          <a:prstGeom prst="rect">
            <a:avLst/>
          </a:prstGeom>
          <a:noFill/>
        </p:spPr>
        <p:txBody>
          <a:bodyPr wrap="square" rtlCol="0">
            <a:spAutoFit/>
          </a:bodyPr>
          <a:lstStyle/>
          <a:p>
            <a:pPr algn="ctr"/>
            <a:r>
              <a:rPr lang="en-US" sz="2800" b="1">
                <a:solidFill>
                  <a:schemeClr val="bg1">
                    <a:lumMod val="50000"/>
                  </a:schemeClr>
                </a:solidFill>
              </a:rPr>
              <a:t>Goal is to validate feasibility of the pulley mechanism and PVC as the working material.</a:t>
            </a:r>
          </a:p>
        </p:txBody>
      </p:sp>
      <p:sp>
        <p:nvSpPr>
          <p:cNvPr id="3" name="Rectangle 2">
            <a:extLst>
              <a:ext uri="{FF2B5EF4-FFF2-40B4-BE49-F238E27FC236}">
                <a16:creationId xmlns:a16="http://schemas.microsoft.com/office/drawing/2014/main" id="{28D47F9A-E055-B0CB-EE56-EBFA919EC927}"/>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DC30AD-2B1A-34A6-86B3-1F9BB7C39120}"/>
              </a:ext>
            </a:extLst>
          </p:cNvPr>
          <p:cNvPicPr>
            <a:picLocks noChangeAspect="1"/>
          </p:cNvPicPr>
          <p:nvPr/>
        </p:nvPicPr>
        <p:blipFill>
          <a:blip r:embed="rId3"/>
          <a:stretch>
            <a:fillRect/>
          </a:stretch>
        </p:blipFill>
        <p:spPr>
          <a:xfrm>
            <a:off x="10979000" y="0"/>
            <a:ext cx="763600" cy="763600"/>
          </a:xfrm>
          <a:prstGeom prst="rect">
            <a:avLst/>
          </a:prstGeom>
        </p:spPr>
      </p:pic>
      <mc:AlternateContent xmlns:mc="http://schemas.openxmlformats.org/markup-compatibility/2006">
        <mc:Choice xmlns:am3d="http://schemas.microsoft.com/office/drawing/2017/model3d" Requires="am3d">
          <p:graphicFrame>
            <p:nvGraphicFramePr>
              <p:cNvPr id="18" name="3D Model 17">
                <a:extLst>
                  <a:ext uri="{FF2B5EF4-FFF2-40B4-BE49-F238E27FC236}">
                    <a16:creationId xmlns:a16="http://schemas.microsoft.com/office/drawing/2014/main" id="{6AD6DEE4-67E0-144B-B70C-7CFA09E14F6A}"/>
                  </a:ext>
                </a:extLst>
              </p:cNvPr>
              <p:cNvGraphicFramePr>
                <a:graphicFrameLocks noChangeAspect="1"/>
              </p:cNvGraphicFramePr>
              <p:nvPr>
                <p:extLst>
                  <p:ext uri="{D42A27DB-BD31-4B8C-83A1-F6EECF244321}">
                    <p14:modId xmlns:p14="http://schemas.microsoft.com/office/powerpoint/2010/main" val="3529299538"/>
                  </p:ext>
                </p:extLst>
              </p:nvPr>
            </p:nvGraphicFramePr>
            <p:xfrm rot="3465115">
              <a:off x="5419690" y="-1001505"/>
              <a:ext cx="717010" cy="8143036"/>
            </p:xfrm>
            <a:graphic>
              <a:graphicData uri="http://schemas.microsoft.com/office/drawing/2017/model3d">
                <am3d:model3d r:embed="rId4">
                  <am3d:spPr>
                    <a:xfrm rot="3465115">
                      <a:off x="0" y="0"/>
                      <a:ext cx="717010" cy="8143036"/>
                    </a:xfrm>
                    <a:prstGeom prst="rect">
                      <a:avLst/>
                    </a:prstGeom>
                  </am3d:spPr>
                  <am3d:camera>
                    <am3d:pos x="0" y="0" z="47418391"/>
                    <am3d:up dx="0" dy="36000000" dz="0"/>
                    <am3d:lookAt x="0" y="0" z="0"/>
                    <am3d:perspective fov="2700000"/>
                  </am3d:camera>
                  <am3d:trans>
                    <am3d:meterPerModelUnit n="16724" d="1000000"/>
                    <am3d:preTrans dx="-1584937" dy="-16368402" dz="1665460"/>
                    <am3d:scale>
                      <am3d:sx n="1000000" d="1000000"/>
                      <am3d:sy n="1000000" d="1000000"/>
                      <am3d:sz n="1000000" d="1000000"/>
                    </am3d:scale>
                    <am3d:rot ay="10800000"/>
                    <am3d:postTrans dx="0" dy="0" dz="0"/>
                  </am3d:trans>
                  <am3d:raster rName="Office3DRenderer" rVer="16.0.8326">
                    <am3d:blip r:embed="rId5"/>
                  </am3d:raster>
                  <am3d:objViewport viewportSz="85734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a:extLst>
                  <a:ext uri="{FF2B5EF4-FFF2-40B4-BE49-F238E27FC236}">
                    <a16:creationId xmlns:a16="http://schemas.microsoft.com/office/drawing/2014/main" id="{6AD6DEE4-67E0-144B-B70C-7CFA09E14F6A}"/>
                  </a:ext>
                </a:extLst>
              </p:cNvPr>
              <p:cNvPicPr>
                <a:picLocks noGrp="1" noRot="1" noChangeAspect="1" noMove="1" noResize="1" noEditPoints="1" noAdjustHandles="1" noChangeArrowheads="1" noChangeShapeType="1" noCrop="1"/>
              </p:cNvPicPr>
              <p:nvPr/>
            </p:nvPicPr>
            <p:blipFill>
              <a:blip r:embed="rId5"/>
              <a:stretch>
                <a:fillRect/>
              </a:stretch>
            </p:blipFill>
            <p:spPr>
              <a:xfrm rot="3465115">
                <a:off x="5419690" y="-1001505"/>
                <a:ext cx="717010" cy="8143036"/>
              </a:xfrm>
              <a:prstGeom prst="rect">
                <a:avLst/>
              </a:prstGeom>
            </p:spPr>
          </p:pic>
        </mc:Fallback>
      </mc:AlternateContent>
      <p:sp>
        <p:nvSpPr>
          <p:cNvPr id="23" name="Title 1">
            <a:extLst>
              <a:ext uri="{FF2B5EF4-FFF2-40B4-BE49-F238E27FC236}">
                <a16:creationId xmlns:a16="http://schemas.microsoft.com/office/drawing/2014/main" id="{6C0FD2EC-60B6-053B-9C42-9D1A3DF0AD7A}"/>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sp>
        <p:nvSpPr>
          <p:cNvPr id="2" name="TextBox 1">
            <a:extLst>
              <a:ext uri="{FF2B5EF4-FFF2-40B4-BE49-F238E27FC236}">
                <a16:creationId xmlns:a16="http://schemas.microsoft.com/office/drawing/2014/main" id="{FA552B51-869F-56D0-0CCD-CC2697BD11BC}"/>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spTree>
    <p:extLst>
      <p:ext uri="{BB962C8B-B14F-4D97-AF65-F5344CB8AC3E}">
        <p14:creationId xmlns:p14="http://schemas.microsoft.com/office/powerpoint/2010/main" val="9197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2" repeatCount="indefinite" fill="hold" nodeType="clickEffect">
                                  <p:stCondLst>
                                    <p:cond delay="0"/>
                                  </p:stCondLst>
                                  <p:childTnLst>
                                    <p:animRot by="21600000">
                                      <p:cBhvr>
                                        <p:cTn id="6" dur="20000" fill="hold"/>
                                        <p:tgtEl>
                                          <p:spTgt spid="18"/>
                                        </p:tgtEl>
                                        <p:attrNameLst>
                                          <p:attrName>3d.object.rotation.y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14</a:t>
            </a:fld>
            <a:endParaRPr lang="en"/>
          </a:p>
        </p:txBody>
      </p:sp>
      <p:sp>
        <p:nvSpPr>
          <p:cNvPr id="11" name="TextBox 10">
            <a:extLst>
              <a:ext uri="{FF2B5EF4-FFF2-40B4-BE49-F238E27FC236}">
                <a16:creationId xmlns:a16="http://schemas.microsoft.com/office/drawing/2014/main" id="{2EFAFCBA-E86C-716E-9CB8-D6ED97E3E611}"/>
              </a:ext>
            </a:extLst>
          </p:cNvPr>
          <p:cNvSpPr txBox="1"/>
          <p:nvPr/>
        </p:nvSpPr>
        <p:spPr>
          <a:xfrm>
            <a:off x="502514" y="1284309"/>
            <a:ext cx="3529571" cy="954107"/>
          </a:xfrm>
          <a:prstGeom prst="rect">
            <a:avLst/>
          </a:prstGeom>
          <a:noFill/>
        </p:spPr>
        <p:txBody>
          <a:bodyPr wrap="square" rtlCol="0">
            <a:spAutoFit/>
          </a:bodyPr>
          <a:lstStyle/>
          <a:p>
            <a:pPr algn="ctr"/>
            <a:r>
              <a:rPr lang="en-US" sz="2800" b="1">
                <a:solidFill>
                  <a:schemeClr val="bg1">
                    <a:lumMod val="50000"/>
                  </a:schemeClr>
                </a:solidFill>
              </a:rPr>
              <a:t>Provides flat surface to mount pulleys.</a:t>
            </a:r>
          </a:p>
        </p:txBody>
      </p:sp>
      <p:sp>
        <p:nvSpPr>
          <p:cNvPr id="12" name="TextBox 11">
            <a:extLst>
              <a:ext uri="{FF2B5EF4-FFF2-40B4-BE49-F238E27FC236}">
                <a16:creationId xmlns:a16="http://schemas.microsoft.com/office/drawing/2014/main" id="{BB914D51-25F2-9843-53FB-1EFCF895F6C8}"/>
              </a:ext>
            </a:extLst>
          </p:cNvPr>
          <p:cNvSpPr txBox="1"/>
          <p:nvPr/>
        </p:nvSpPr>
        <p:spPr>
          <a:xfrm>
            <a:off x="502514" y="2760295"/>
            <a:ext cx="3529571" cy="1384995"/>
          </a:xfrm>
          <a:prstGeom prst="rect">
            <a:avLst/>
          </a:prstGeom>
          <a:noFill/>
        </p:spPr>
        <p:txBody>
          <a:bodyPr wrap="square" rtlCol="0">
            <a:spAutoFit/>
          </a:bodyPr>
          <a:lstStyle/>
          <a:p>
            <a:pPr algn="ctr"/>
            <a:r>
              <a:rPr lang="en-US" sz="2800" b="1">
                <a:solidFill>
                  <a:schemeClr val="bg1">
                    <a:lumMod val="50000"/>
                  </a:schemeClr>
                </a:solidFill>
              </a:rPr>
              <a:t>Press fits to PVC and provides ground for steel wire.</a:t>
            </a:r>
          </a:p>
        </p:txBody>
      </p:sp>
      <p:sp>
        <p:nvSpPr>
          <p:cNvPr id="16" name="TextBox 15">
            <a:extLst>
              <a:ext uri="{FF2B5EF4-FFF2-40B4-BE49-F238E27FC236}">
                <a16:creationId xmlns:a16="http://schemas.microsoft.com/office/drawing/2014/main" id="{AF8D923A-3B63-5310-374E-C1A5CFB61DF0}"/>
              </a:ext>
            </a:extLst>
          </p:cNvPr>
          <p:cNvSpPr txBox="1"/>
          <p:nvPr/>
        </p:nvSpPr>
        <p:spPr>
          <a:xfrm>
            <a:off x="502514" y="4667169"/>
            <a:ext cx="3529571" cy="954107"/>
          </a:xfrm>
          <a:prstGeom prst="rect">
            <a:avLst/>
          </a:prstGeom>
          <a:noFill/>
        </p:spPr>
        <p:txBody>
          <a:bodyPr wrap="square" rtlCol="0">
            <a:spAutoFit/>
          </a:bodyPr>
          <a:lstStyle/>
          <a:p>
            <a:pPr algn="ctr"/>
            <a:r>
              <a:rPr lang="en-US" sz="2800" b="1">
                <a:solidFill>
                  <a:schemeClr val="bg1">
                    <a:lumMod val="50000"/>
                  </a:schemeClr>
                </a:solidFill>
              </a:rPr>
              <a:t>Offsets ground to match pulley height.</a:t>
            </a:r>
          </a:p>
        </p:txBody>
      </p:sp>
      <p:sp>
        <p:nvSpPr>
          <p:cNvPr id="24" name="Rectangle 23">
            <a:extLst>
              <a:ext uri="{FF2B5EF4-FFF2-40B4-BE49-F238E27FC236}">
                <a16:creationId xmlns:a16="http://schemas.microsoft.com/office/drawing/2014/main" id="{D59F0881-9FE5-53D5-DA2B-70BF2D8FE8E6}"/>
              </a:ext>
            </a:extLst>
          </p:cNvPr>
          <p:cNvSpPr/>
          <p:nvPr/>
        </p:nvSpPr>
        <p:spPr>
          <a:xfrm>
            <a:off x="0" y="-6362"/>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8B0242-09D0-6D1B-9337-45A80FFA1BA2}"/>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grpSp>
        <p:nvGrpSpPr>
          <p:cNvPr id="3" name="Group 2">
            <a:extLst>
              <a:ext uri="{FF2B5EF4-FFF2-40B4-BE49-F238E27FC236}">
                <a16:creationId xmlns:a16="http://schemas.microsoft.com/office/drawing/2014/main" id="{FDB248AF-3554-382C-F009-654F982932A5}"/>
              </a:ext>
            </a:extLst>
          </p:cNvPr>
          <p:cNvGrpSpPr/>
          <p:nvPr/>
        </p:nvGrpSpPr>
        <p:grpSpPr>
          <a:xfrm>
            <a:off x="4968422" y="1388554"/>
            <a:ext cx="6514008" cy="3696267"/>
            <a:chOff x="3363831" y="844045"/>
            <a:chExt cx="6514008" cy="3696267"/>
          </a:xfrm>
        </p:grpSpPr>
        <mc:AlternateContent xmlns:mc="http://schemas.openxmlformats.org/markup-compatibility/2006">
          <mc:Choice xmlns:am3d="http://schemas.microsoft.com/office/drawing/2017/model3d" Requires="am3d">
            <p:graphicFrame>
              <p:nvGraphicFramePr>
                <p:cNvPr id="25" name="3D Model 24">
                  <a:extLst>
                    <a:ext uri="{FF2B5EF4-FFF2-40B4-BE49-F238E27FC236}">
                      <a16:creationId xmlns:a16="http://schemas.microsoft.com/office/drawing/2014/main" id="{53D54874-9F23-81E1-6B42-BFE5F28C8E3E}"/>
                    </a:ext>
                  </a:extLst>
                </p:cNvPr>
                <p:cNvGraphicFramePr>
                  <a:graphicFrameLocks noChangeAspect="1"/>
                </p:cNvGraphicFramePr>
                <p:nvPr>
                  <p:extLst>
                    <p:ext uri="{D42A27DB-BD31-4B8C-83A1-F6EECF244321}">
                      <p14:modId xmlns:p14="http://schemas.microsoft.com/office/powerpoint/2010/main" val="656405181"/>
                    </p:ext>
                  </p:extLst>
                </p:nvPr>
              </p:nvGraphicFramePr>
              <p:xfrm rot="10800000">
                <a:off x="3363831" y="1142245"/>
                <a:ext cx="1037839" cy="3099867"/>
              </p:xfrm>
              <a:graphic>
                <a:graphicData uri="http://schemas.microsoft.com/office/drawing/2017/model3d">
                  <am3d:model3d r:embed="rId3">
                    <am3d:spPr>
                      <a:xfrm rot="10800000">
                        <a:off x="0" y="0"/>
                        <a:ext cx="1037839" cy="3099867"/>
                      </a:xfrm>
                      <a:prstGeom prst="rect">
                        <a:avLst/>
                      </a:prstGeom>
                    </am3d:spPr>
                    <am3d:camera>
                      <am3d:pos x="0" y="0" z="62092194"/>
                      <am3d:up dx="0" dy="36000000" dz="0"/>
                      <am3d:lookAt x="0" y="0" z="0"/>
                      <am3d:perspective fov="2700000"/>
                    </am3d:camera>
                    <am3d:trans>
                      <am3d:meterPerModelUnit n="9842" d="1000000"/>
                      <am3d:preTrans dx="0" dy="-18000000" dz="7874845"/>
                      <am3d:scale>
                        <am3d:sx n="1000000" d="1000000"/>
                        <am3d:sy n="1000000" d="1000000"/>
                        <am3d:sz n="1000000" d="1000000"/>
                      </am3d:scale>
                      <am3d:rot ay="10800000"/>
                      <am3d:postTrans dx="0" dy="0" dz="0"/>
                    </am3d:trans>
                    <am3d:raster rName="Office3DRenderer" rVer="16.0.8326">
                      <am3d:blip r:embed="rId4"/>
                    </am3d:raster>
                    <am3d:objViewport viewportSz="3418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a:extLst>
                    <a:ext uri="{FF2B5EF4-FFF2-40B4-BE49-F238E27FC236}">
                      <a16:creationId xmlns:a16="http://schemas.microsoft.com/office/drawing/2014/main" id="{53D54874-9F23-81E1-6B42-BFE5F28C8E3E}"/>
                    </a:ext>
                  </a:extLst>
                </p:cNvPr>
                <p:cNvPicPr>
                  <a:picLocks noGrp="1" noRot="1" noChangeAspect="1" noMove="1" noResize="1" noEditPoints="1" noAdjustHandles="1" noChangeArrowheads="1" noChangeShapeType="1" noCrop="1"/>
                </p:cNvPicPr>
                <p:nvPr/>
              </p:nvPicPr>
              <p:blipFill>
                <a:blip r:embed="rId4"/>
                <a:stretch>
                  <a:fillRect/>
                </a:stretch>
              </p:blipFill>
              <p:spPr>
                <a:xfrm rot="10800000">
                  <a:off x="4968422" y="1686754"/>
                  <a:ext cx="1037839" cy="30998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a:extLst>
                    <a:ext uri="{FF2B5EF4-FFF2-40B4-BE49-F238E27FC236}">
                      <a16:creationId xmlns:a16="http://schemas.microsoft.com/office/drawing/2014/main" id="{D1B3E890-643E-3FCC-14C1-C19CA7F353F3}"/>
                    </a:ext>
                  </a:extLst>
                </p:cNvPr>
                <p:cNvGraphicFramePr>
                  <a:graphicFrameLocks noChangeAspect="1"/>
                </p:cNvGraphicFramePr>
                <p:nvPr>
                  <p:extLst>
                    <p:ext uri="{D42A27DB-BD31-4B8C-83A1-F6EECF244321}">
                      <p14:modId xmlns:p14="http://schemas.microsoft.com/office/powerpoint/2010/main" val="3264985726"/>
                    </p:ext>
                  </p:extLst>
                </p:nvPr>
              </p:nvGraphicFramePr>
              <p:xfrm rot="10800000">
                <a:off x="7973071" y="844045"/>
                <a:ext cx="1904768" cy="3696267"/>
              </p:xfrm>
              <a:graphic>
                <a:graphicData uri="http://schemas.microsoft.com/office/drawing/2017/model3d">
                  <am3d:model3d r:embed="rId5">
                    <am3d:spPr>
                      <a:xfrm rot="10800000">
                        <a:off x="0" y="0"/>
                        <a:ext cx="1904768" cy="3696267"/>
                      </a:xfrm>
                      <a:prstGeom prst="rect">
                        <a:avLst/>
                      </a:prstGeom>
                    </am3d:spPr>
                    <am3d:camera>
                      <am3d:pos x="0" y="0" z="71302715"/>
                      <am3d:up dx="0" dy="36000000" dz="0"/>
                      <am3d:lookAt x="0" y="0" z="0"/>
                      <am3d:perspective fov="2700000"/>
                    </am3d:camera>
                    <am3d:trans>
                      <am3d:meterPerModelUnit n="9721" d="1000000"/>
                      <am3d:preTrans dx="0" dy="-17777832" dz="7777746"/>
                      <am3d:scale>
                        <am3d:sx n="1000000" d="1000000"/>
                        <am3d:sy n="1000000" d="1000000"/>
                        <am3d:sz n="1000000" d="1000000"/>
                      </am3d:scale>
                      <am3d:rot ay="10800000"/>
                      <am3d:postTrans dx="0" dy="0" dz="0"/>
                    </am3d:trans>
                    <am3d:raster rName="Office3DRenderer" rVer="16.0.8326">
                      <am3d:blip r:embed="rId6"/>
                    </am3d:raster>
                    <am3d:objViewport viewportSz="45904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a:extLst>
                    <a:ext uri="{FF2B5EF4-FFF2-40B4-BE49-F238E27FC236}">
                      <a16:creationId xmlns:a16="http://schemas.microsoft.com/office/drawing/2014/main" id="{D1B3E890-643E-3FCC-14C1-C19CA7F353F3}"/>
                    </a:ext>
                  </a:extLst>
                </p:cNvPr>
                <p:cNvPicPr>
                  <a:picLocks noGrp="1" noRot="1" noChangeAspect="1" noMove="1" noResize="1" noEditPoints="1" noAdjustHandles="1" noChangeArrowheads="1" noChangeShapeType="1" noCrop="1"/>
                </p:cNvPicPr>
                <p:nvPr/>
              </p:nvPicPr>
              <p:blipFill>
                <a:blip r:embed="rId6"/>
                <a:stretch>
                  <a:fillRect/>
                </a:stretch>
              </p:blipFill>
              <p:spPr>
                <a:xfrm rot="10800000">
                  <a:off x="9577662" y="1388554"/>
                  <a:ext cx="1904768" cy="36962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a:extLst>
                    <a:ext uri="{FF2B5EF4-FFF2-40B4-BE49-F238E27FC236}">
                      <a16:creationId xmlns:a16="http://schemas.microsoft.com/office/drawing/2014/main" id="{F7007751-3B4E-5DA3-101E-A56C88206A5D}"/>
                    </a:ext>
                  </a:extLst>
                </p:cNvPr>
                <p:cNvGraphicFramePr>
                  <a:graphicFrameLocks noChangeAspect="1"/>
                </p:cNvGraphicFramePr>
                <p:nvPr>
                  <p:extLst>
                    <p:ext uri="{D42A27DB-BD31-4B8C-83A1-F6EECF244321}">
                      <p14:modId xmlns:p14="http://schemas.microsoft.com/office/powerpoint/2010/main" val="1913148244"/>
                    </p:ext>
                  </p:extLst>
                </p:nvPr>
              </p:nvGraphicFramePr>
              <p:xfrm rot="10800000">
                <a:off x="5579327" y="1029352"/>
                <a:ext cx="1359196" cy="3325653"/>
              </p:xfrm>
              <a:graphic>
                <a:graphicData uri="http://schemas.microsoft.com/office/drawing/2017/model3d">
                  <am3d:model3d r:embed="rId7">
                    <am3d:spPr>
                      <a:xfrm rot="10800000">
                        <a:off x="0" y="0"/>
                        <a:ext cx="1359196" cy="3325653"/>
                      </a:xfrm>
                      <a:prstGeom prst="rect">
                        <a:avLst/>
                      </a:prstGeom>
                    </am3d:spPr>
                    <am3d:camera>
                      <am3d:pos x="0" y="0" z="65800882"/>
                      <am3d:up dx="0" dy="36000000" dz="0"/>
                      <am3d:lookAt x="0" y="0" z="0"/>
                      <am3d:perspective fov="2700000"/>
                    </am3d:camera>
                    <am3d:trans>
                      <am3d:meterPerModelUnit n="9842" d="1000000"/>
                      <am3d:preTrans dx="0" dy="-18000000" dz="7875001"/>
                      <am3d:scale>
                        <am3d:sx n="1000000" d="1000000"/>
                        <am3d:sy n="1000000" d="1000000"/>
                        <am3d:sz n="1000000" d="1000000"/>
                      </am3d:scale>
                      <am3d:rot ay="10800000"/>
                      <am3d:postTrans dx="0" dy="0" dz="0"/>
                    </am3d:trans>
                    <am3d:raster rName="Office3DRenderer" rVer="16.0.8326">
                      <am3d:blip r:embed="rId8"/>
                    </am3d:raster>
                    <am3d:objViewport viewportSz="38304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a:extLst>
                    <a:ext uri="{FF2B5EF4-FFF2-40B4-BE49-F238E27FC236}">
                      <a16:creationId xmlns:a16="http://schemas.microsoft.com/office/drawing/2014/main" id="{F7007751-3B4E-5DA3-101E-A56C88206A5D}"/>
                    </a:ext>
                  </a:extLst>
                </p:cNvPr>
                <p:cNvPicPr>
                  <a:picLocks noGrp="1" noRot="1" noChangeAspect="1" noMove="1" noResize="1" noEditPoints="1" noAdjustHandles="1" noChangeArrowheads="1" noChangeShapeType="1" noCrop="1"/>
                </p:cNvPicPr>
                <p:nvPr/>
              </p:nvPicPr>
              <p:blipFill>
                <a:blip r:embed="rId8"/>
                <a:stretch>
                  <a:fillRect/>
                </a:stretch>
              </p:blipFill>
              <p:spPr>
                <a:xfrm rot="10800000">
                  <a:off x="7183918" y="1573861"/>
                  <a:ext cx="1359196" cy="3325653"/>
                </a:xfrm>
                <a:prstGeom prst="rect">
                  <a:avLst/>
                </a:prstGeom>
              </p:spPr>
            </p:pic>
          </mc:Fallback>
        </mc:AlternateContent>
      </p:grpSp>
      <p:pic>
        <p:nvPicPr>
          <p:cNvPr id="28" name="Picture 27">
            <a:extLst>
              <a:ext uri="{FF2B5EF4-FFF2-40B4-BE49-F238E27FC236}">
                <a16:creationId xmlns:a16="http://schemas.microsoft.com/office/drawing/2014/main" id="{E6565402-9459-07FD-DB9A-C354B5DBA9A6}"/>
              </a:ext>
            </a:extLst>
          </p:cNvPr>
          <p:cNvPicPr>
            <a:picLocks noChangeAspect="1"/>
          </p:cNvPicPr>
          <p:nvPr/>
        </p:nvPicPr>
        <p:blipFill>
          <a:blip r:embed="rId9"/>
          <a:stretch>
            <a:fillRect/>
          </a:stretch>
        </p:blipFill>
        <p:spPr>
          <a:xfrm>
            <a:off x="10979000" y="0"/>
            <a:ext cx="763600" cy="763600"/>
          </a:xfrm>
          <a:prstGeom prst="rect">
            <a:avLst/>
          </a:prstGeom>
        </p:spPr>
      </p:pic>
      <p:sp>
        <p:nvSpPr>
          <p:cNvPr id="5" name="TextBox 4">
            <a:extLst>
              <a:ext uri="{FF2B5EF4-FFF2-40B4-BE49-F238E27FC236}">
                <a16:creationId xmlns:a16="http://schemas.microsoft.com/office/drawing/2014/main" id="{700D5556-8277-8115-133F-7FBC83390059}"/>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spTree>
    <p:extLst>
      <p:ext uri="{BB962C8B-B14F-4D97-AF65-F5344CB8AC3E}">
        <p14:creationId xmlns:p14="http://schemas.microsoft.com/office/powerpoint/2010/main" val="184281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hart&#10;&#10;Description automatically generated">
            <a:extLst>
              <a:ext uri="{FF2B5EF4-FFF2-40B4-BE49-F238E27FC236}">
                <a16:creationId xmlns:a16="http://schemas.microsoft.com/office/drawing/2014/main" id="{350F02E6-D789-A909-995E-B4FA20FD17A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9064" r="5754" b="21622"/>
          <a:stretch/>
        </p:blipFill>
        <p:spPr>
          <a:xfrm>
            <a:off x="0" y="0"/>
            <a:ext cx="12192000" cy="5929162"/>
          </a:xfrm>
          <a:prstGeom prst="rect">
            <a:avLst/>
          </a:prstGeom>
        </p:spPr>
      </p:pic>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15</a:t>
            </a:fld>
            <a:endParaRPr lang="en"/>
          </a:p>
        </p:txBody>
      </p:sp>
      <p:sp>
        <p:nvSpPr>
          <p:cNvPr id="14" name="TextBox 13">
            <a:extLst>
              <a:ext uri="{FF2B5EF4-FFF2-40B4-BE49-F238E27FC236}">
                <a16:creationId xmlns:a16="http://schemas.microsoft.com/office/drawing/2014/main" id="{FD96CDFC-E3DA-1B7F-F85F-446C10B37BE7}"/>
              </a:ext>
            </a:extLst>
          </p:cNvPr>
          <p:cNvSpPr txBox="1"/>
          <p:nvPr/>
        </p:nvSpPr>
        <p:spPr>
          <a:xfrm>
            <a:off x="529590" y="3987727"/>
            <a:ext cx="5209693" cy="1384995"/>
          </a:xfrm>
          <a:prstGeom prst="rect">
            <a:avLst/>
          </a:prstGeom>
          <a:noFill/>
        </p:spPr>
        <p:txBody>
          <a:bodyPr wrap="square" rtlCol="0">
            <a:spAutoFit/>
          </a:bodyPr>
          <a:lstStyle/>
          <a:p>
            <a:pPr algn="ctr"/>
            <a:r>
              <a:rPr lang="en-US" sz="2800" b="1">
                <a:solidFill>
                  <a:schemeClr val="bg1">
                    <a:lumMod val="50000"/>
                  </a:schemeClr>
                </a:solidFill>
              </a:rPr>
              <a:t>Wire and pulleys will be steel for the prototype. Insulated options are available on the market.</a:t>
            </a:r>
          </a:p>
        </p:txBody>
      </p:sp>
      <p:sp>
        <p:nvSpPr>
          <p:cNvPr id="15" name="TextBox 14">
            <a:extLst>
              <a:ext uri="{FF2B5EF4-FFF2-40B4-BE49-F238E27FC236}">
                <a16:creationId xmlns:a16="http://schemas.microsoft.com/office/drawing/2014/main" id="{D385DBF1-25E4-0BC6-ED17-0C8E0C9894C5}"/>
              </a:ext>
            </a:extLst>
          </p:cNvPr>
          <p:cNvSpPr txBox="1"/>
          <p:nvPr/>
        </p:nvSpPr>
        <p:spPr>
          <a:xfrm>
            <a:off x="6452718" y="3988623"/>
            <a:ext cx="5209693" cy="954107"/>
          </a:xfrm>
          <a:prstGeom prst="rect">
            <a:avLst/>
          </a:prstGeom>
          <a:noFill/>
        </p:spPr>
        <p:txBody>
          <a:bodyPr wrap="square" rtlCol="0">
            <a:spAutoFit/>
          </a:bodyPr>
          <a:lstStyle/>
          <a:p>
            <a:pPr algn="ctr"/>
            <a:r>
              <a:rPr lang="en-US" sz="2800" b="1">
                <a:solidFill>
                  <a:schemeClr val="bg1">
                    <a:lumMod val="50000"/>
                  </a:schemeClr>
                </a:solidFill>
              </a:rPr>
              <a:t>PVC attachment will be 3D printed.</a:t>
            </a:r>
          </a:p>
        </p:txBody>
      </p:sp>
      <p:sp>
        <p:nvSpPr>
          <p:cNvPr id="3" name="Rectangle 2">
            <a:extLst>
              <a:ext uri="{FF2B5EF4-FFF2-40B4-BE49-F238E27FC236}">
                <a16:creationId xmlns:a16="http://schemas.microsoft.com/office/drawing/2014/main" id="{CBAAD8AC-7DCF-D3DA-32DC-DBA8331741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441E7FF-91EF-AF0E-10AB-8FFA5E61618E}"/>
              </a:ext>
            </a:extLst>
          </p:cNvPr>
          <p:cNvPicPr>
            <a:picLocks noChangeAspect="1"/>
          </p:cNvPicPr>
          <p:nvPr/>
        </p:nvPicPr>
        <p:blipFill>
          <a:blip r:embed="rId5"/>
          <a:stretch>
            <a:fillRect/>
          </a:stretch>
        </p:blipFill>
        <p:spPr>
          <a:xfrm>
            <a:off x="10979000" y="0"/>
            <a:ext cx="763600" cy="763600"/>
          </a:xfrm>
          <a:prstGeom prst="rect">
            <a:avLst/>
          </a:prstGeom>
        </p:spPr>
      </p:pic>
      <p:sp>
        <p:nvSpPr>
          <p:cNvPr id="20" name="Title 1">
            <a:extLst>
              <a:ext uri="{FF2B5EF4-FFF2-40B4-BE49-F238E27FC236}">
                <a16:creationId xmlns:a16="http://schemas.microsoft.com/office/drawing/2014/main" id="{8297ED03-3BCE-AB68-3F35-D3D7BA22B53A}"/>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sp>
        <p:nvSpPr>
          <p:cNvPr id="6" name="TextBox 5">
            <a:extLst>
              <a:ext uri="{FF2B5EF4-FFF2-40B4-BE49-F238E27FC236}">
                <a16:creationId xmlns:a16="http://schemas.microsoft.com/office/drawing/2014/main" id="{53889136-CB04-6D52-5622-51E15010B67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spTree>
    <p:extLst>
      <p:ext uri="{BB962C8B-B14F-4D97-AF65-F5344CB8AC3E}">
        <p14:creationId xmlns:p14="http://schemas.microsoft.com/office/powerpoint/2010/main" val="391314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16</a:t>
            </a:fld>
            <a:endParaRPr lang="en"/>
          </a:p>
        </p:txBody>
      </p:sp>
      <p:sp>
        <p:nvSpPr>
          <p:cNvPr id="10" name="TextBox 9">
            <a:extLst>
              <a:ext uri="{FF2B5EF4-FFF2-40B4-BE49-F238E27FC236}">
                <a16:creationId xmlns:a16="http://schemas.microsoft.com/office/drawing/2014/main" id="{3531942D-4975-C4E3-AB48-7803E0E4460B}"/>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
        <p:nvSpPr>
          <p:cNvPr id="5" name="Rectangle 4">
            <a:extLst>
              <a:ext uri="{FF2B5EF4-FFF2-40B4-BE49-F238E27FC236}">
                <a16:creationId xmlns:a16="http://schemas.microsoft.com/office/drawing/2014/main" id="{53CC5B67-C0FA-19FF-B691-91B7BF267B92}"/>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70571E-CE9B-97AC-FD88-1815C23D519E}"/>
              </a:ext>
            </a:extLst>
          </p:cNvPr>
          <p:cNvPicPr>
            <a:picLocks noChangeAspect="1"/>
          </p:cNvPicPr>
          <p:nvPr/>
        </p:nvPicPr>
        <p:blipFill>
          <a:blip r:embed="rId3"/>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508B0242-09D0-6D1B-9337-45A80FFA1BA2}"/>
              </a:ext>
            </a:extLst>
          </p:cNvPr>
          <p:cNvSpPr>
            <a:spLocks noGrp="1"/>
          </p:cNvSpPr>
          <p:nvPr>
            <p:ph type="title"/>
          </p:nvPr>
        </p:nvSpPr>
        <p:spPr>
          <a:xfrm>
            <a:off x="0" y="0"/>
            <a:ext cx="11360800" cy="763600"/>
          </a:xfrm>
        </p:spPr>
        <p:txBody>
          <a:bodyPr>
            <a:normAutofit fontScale="90000"/>
          </a:bodyPr>
          <a:lstStyle/>
          <a:p>
            <a:r>
              <a:rPr lang="en-US">
                <a:solidFill>
                  <a:schemeClr val="bg1"/>
                </a:solidFill>
              </a:rPr>
              <a:t>Robotic Arm - Initial Concept</a:t>
            </a:r>
          </a:p>
        </p:txBody>
      </p:sp>
      <p:pic>
        <p:nvPicPr>
          <p:cNvPr id="9" name="Graphic 8" descr="Muscular arm outline">
            <a:extLst>
              <a:ext uri="{FF2B5EF4-FFF2-40B4-BE49-F238E27FC236}">
                <a16:creationId xmlns:a16="http://schemas.microsoft.com/office/drawing/2014/main" id="{F085C923-99C8-72C1-E476-C977F0D3D1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640" y="1013521"/>
            <a:ext cx="3157273" cy="3157273"/>
          </a:xfrm>
          <a:prstGeom prst="rect">
            <a:avLst/>
          </a:prstGeom>
        </p:spPr>
      </p:pic>
      <p:pic>
        <p:nvPicPr>
          <p:cNvPr id="12" name="Graphic 11" descr="Robot Hand outline">
            <a:extLst>
              <a:ext uri="{FF2B5EF4-FFF2-40B4-BE49-F238E27FC236}">
                <a16:creationId xmlns:a16="http://schemas.microsoft.com/office/drawing/2014/main" id="{E3E0549F-31DB-146E-E641-17F4AC09E2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78088" y="1052077"/>
            <a:ext cx="3157272" cy="3157272"/>
          </a:xfrm>
          <a:prstGeom prst="rect">
            <a:avLst/>
          </a:prstGeom>
        </p:spPr>
      </p:pic>
      <p:sp>
        <p:nvSpPr>
          <p:cNvPr id="13" name="Arrow: Right 12">
            <a:extLst>
              <a:ext uri="{FF2B5EF4-FFF2-40B4-BE49-F238E27FC236}">
                <a16:creationId xmlns:a16="http://schemas.microsoft.com/office/drawing/2014/main" id="{BF553EE0-0E38-7545-A353-2BA33505AEA6}"/>
              </a:ext>
            </a:extLst>
          </p:cNvPr>
          <p:cNvSpPr/>
          <p:nvPr/>
        </p:nvSpPr>
        <p:spPr>
          <a:xfrm>
            <a:off x="4970206" y="2630713"/>
            <a:ext cx="2251587" cy="763600"/>
          </a:xfrm>
          <a:prstGeom prst="rightArrow">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1868E9B-B715-57E7-2F78-4DA3A37E4579}"/>
              </a:ext>
            </a:extLst>
          </p:cNvPr>
          <p:cNvSpPr txBox="1"/>
          <p:nvPr/>
        </p:nvSpPr>
        <p:spPr>
          <a:xfrm>
            <a:off x="2013759" y="4297867"/>
            <a:ext cx="7993626" cy="1384995"/>
          </a:xfrm>
          <a:prstGeom prst="rect">
            <a:avLst/>
          </a:prstGeom>
          <a:noFill/>
        </p:spPr>
        <p:txBody>
          <a:bodyPr wrap="square" rtlCol="0">
            <a:spAutoFit/>
          </a:bodyPr>
          <a:lstStyle/>
          <a:p>
            <a:pPr algn="ctr"/>
            <a:r>
              <a:rPr lang="en-US" sz="2800" b="1">
                <a:solidFill>
                  <a:schemeClr val="bg1">
                    <a:lumMod val="50000"/>
                  </a:schemeClr>
                </a:solidFill>
              </a:rPr>
              <a:t>Create a robotic arm with 3 degrees a freedom that would allow user to replace the fuse as if they were using their own arm. </a:t>
            </a:r>
          </a:p>
        </p:txBody>
      </p:sp>
      <p:sp>
        <p:nvSpPr>
          <p:cNvPr id="8" name="Oval 7">
            <a:extLst>
              <a:ext uri="{FF2B5EF4-FFF2-40B4-BE49-F238E27FC236}">
                <a16:creationId xmlns:a16="http://schemas.microsoft.com/office/drawing/2014/main" id="{E0CD7335-910D-853C-6F64-E51BEA752289}"/>
              </a:ext>
            </a:extLst>
          </p:cNvPr>
          <p:cNvSpPr/>
          <p:nvPr/>
        </p:nvSpPr>
        <p:spPr>
          <a:xfrm>
            <a:off x="1178738" y="2593372"/>
            <a:ext cx="1671142" cy="1528837"/>
          </a:xfrm>
          <a:prstGeom prst="ellipse">
            <a:avLst/>
          </a:prstGeom>
          <a:gradFill flip="none" rotWithShape="1">
            <a:gsLst>
              <a:gs pos="0">
                <a:srgbClr val="92D050">
                  <a:tint val="66000"/>
                  <a:satMod val="160000"/>
                  <a:alpha val="39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19AB66C-C968-B20E-C4F2-A639EF1312CA}"/>
              </a:ext>
            </a:extLst>
          </p:cNvPr>
          <p:cNvSpPr/>
          <p:nvPr/>
        </p:nvSpPr>
        <p:spPr>
          <a:xfrm>
            <a:off x="8009107" y="1765654"/>
            <a:ext cx="1671142" cy="1528837"/>
          </a:xfrm>
          <a:prstGeom prst="ellipse">
            <a:avLst/>
          </a:prstGeom>
          <a:gradFill flip="none" rotWithShape="1">
            <a:gsLst>
              <a:gs pos="0">
                <a:srgbClr val="92D050">
                  <a:tint val="66000"/>
                  <a:satMod val="160000"/>
                  <a:alpha val="39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755C6E-F2A7-B2EA-C2BE-F679D983A2E0}"/>
              </a:ext>
            </a:extLst>
          </p:cNvPr>
          <p:cNvSpPr/>
          <p:nvPr/>
        </p:nvSpPr>
        <p:spPr>
          <a:xfrm>
            <a:off x="-2428439" y="1145639"/>
            <a:ext cx="487680" cy="48768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E2B620-3AEB-B6F9-CA29-01D108DE8366}"/>
              </a:ext>
            </a:extLst>
          </p:cNvPr>
          <p:cNvSpPr/>
          <p:nvPr/>
        </p:nvSpPr>
        <p:spPr>
          <a:xfrm>
            <a:off x="2845403" y="2433343"/>
            <a:ext cx="1164437" cy="1158340"/>
          </a:xfrm>
          <a:prstGeom prst="ellipse">
            <a:avLst/>
          </a:prstGeom>
          <a:solidFill>
            <a:srgbClr val="92D050">
              <a:alpha val="4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5D4A851-4C05-4435-0846-10B857CD551F}"/>
              </a:ext>
            </a:extLst>
          </p:cNvPr>
          <p:cNvSpPr/>
          <p:nvPr/>
        </p:nvSpPr>
        <p:spPr>
          <a:xfrm>
            <a:off x="-1498851" y="1495953"/>
            <a:ext cx="1164437" cy="1158340"/>
          </a:xfrm>
          <a:prstGeom prst="ellipse">
            <a:avLst/>
          </a:prstGeom>
          <a:solidFill>
            <a:srgbClr val="92D05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B8CE1B0-5FA8-460F-9875-9D111DC3B94C}"/>
              </a:ext>
            </a:extLst>
          </p:cNvPr>
          <p:cNvSpPr/>
          <p:nvPr/>
        </p:nvSpPr>
        <p:spPr>
          <a:xfrm>
            <a:off x="9098030" y="1145639"/>
            <a:ext cx="1164437" cy="1158340"/>
          </a:xfrm>
          <a:prstGeom prst="ellipse">
            <a:avLst/>
          </a:prstGeom>
          <a:solidFill>
            <a:srgbClr val="92D050">
              <a:alpha val="4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16CB03F-A73E-0E91-0863-20138B881623}"/>
              </a:ext>
            </a:extLst>
          </p:cNvPr>
          <p:cNvSpPr/>
          <p:nvPr/>
        </p:nvSpPr>
        <p:spPr>
          <a:xfrm>
            <a:off x="2221024" y="999810"/>
            <a:ext cx="1164437" cy="1158340"/>
          </a:xfrm>
          <a:prstGeom prst="ellipse">
            <a:avLst/>
          </a:prstGeom>
          <a:solidFill>
            <a:srgbClr val="92D050">
              <a:alpha val="4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64016B-EF98-1B92-9087-71F6854B7BA3}"/>
              </a:ext>
            </a:extLst>
          </p:cNvPr>
          <p:cNvSpPr/>
          <p:nvPr/>
        </p:nvSpPr>
        <p:spPr>
          <a:xfrm>
            <a:off x="10132174" y="1970701"/>
            <a:ext cx="1164437" cy="1158340"/>
          </a:xfrm>
          <a:prstGeom prst="ellipse">
            <a:avLst/>
          </a:prstGeom>
          <a:solidFill>
            <a:srgbClr val="92D050">
              <a:alpha val="4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F7D69CAB-4A95-4B27-03F8-F03FB32EBB34}"/>
              </a:ext>
            </a:extLst>
          </p:cNvPr>
          <p:cNvSpPr/>
          <p:nvPr/>
        </p:nvSpPr>
        <p:spPr>
          <a:xfrm>
            <a:off x="5620545" y="1860116"/>
            <a:ext cx="520065" cy="520065"/>
          </a:xfrm>
          <a:prstGeom prst="cube">
            <a:avLst>
              <a:gd name="adj" fmla="val 28297"/>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5AB0C11F-46DE-1D9D-D9FF-DCE837B1EB4A}"/>
              </a:ext>
            </a:extLst>
          </p:cNvPr>
          <p:cNvCxnSpPr>
            <a:cxnSpLocks/>
          </p:cNvCxnSpPr>
          <p:nvPr/>
        </p:nvCxnSpPr>
        <p:spPr>
          <a:xfrm flipV="1">
            <a:off x="5874800" y="1652470"/>
            <a:ext cx="0" cy="274320"/>
          </a:xfrm>
          <a:prstGeom prst="line">
            <a:avLst/>
          </a:prstGeom>
          <a:ln w="28575"/>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8E6246D9-D47D-298C-3914-245C80417306}"/>
              </a:ext>
            </a:extLst>
          </p:cNvPr>
          <p:cNvCxnSpPr>
            <a:cxnSpLocks/>
          </p:cNvCxnSpPr>
          <p:nvPr/>
        </p:nvCxnSpPr>
        <p:spPr>
          <a:xfrm flipH="1">
            <a:off x="5648721" y="2215118"/>
            <a:ext cx="167180" cy="209670"/>
          </a:xfrm>
          <a:prstGeom prst="line">
            <a:avLst/>
          </a:prstGeom>
          <a:ln w="28575"/>
        </p:spPr>
        <p:style>
          <a:lnRef idx="2">
            <a:schemeClr val="dk1"/>
          </a:lnRef>
          <a:fillRef idx="0">
            <a:schemeClr val="dk1"/>
          </a:fillRef>
          <a:effectRef idx="1">
            <a:schemeClr val="dk1"/>
          </a:effectRef>
          <a:fontRef idx="minor">
            <a:schemeClr val="tx1"/>
          </a:fontRef>
        </p:style>
      </p:cxnSp>
      <p:cxnSp>
        <p:nvCxnSpPr>
          <p:cNvPr id="1024" name="Straight Connector 1023">
            <a:extLst>
              <a:ext uri="{FF2B5EF4-FFF2-40B4-BE49-F238E27FC236}">
                <a16:creationId xmlns:a16="http://schemas.microsoft.com/office/drawing/2014/main" id="{FA3E7850-F5B7-E570-91C5-72B93BBB220A}"/>
              </a:ext>
            </a:extLst>
          </p:cNvPr>
          <p:cNvCxnSpPr>
            <a:cxnSpLocks/>
          </p:cNvCxnSpPr>
          <p:nvPr/>
        </p:nvCxnSpPr>
        <p:spPr>
          <a:xfrm flipH="1">
            <a:off x="6067515" y="2092769"/>
            <a:ext cx="274320" cy="0"/>
          </a:xfrm>
          <a:prstGeom prst="line">
            <a:avLst/>
          </a:prstGeom>
          <a:ln w="28575"/>
        </p:spPr>
        <p:style>
          <a:lnRef idx="2">
            <a:schemeClr val="dk1"/>
          </a:lnRef>
          <a:fillRef idx="0">
            <a:schemeClr val="dk1"/>
          </a:fillRef>
          <a:effectRef idx="1">
            <a:schemeClr val="dk1"/>
          </a:effectRef>
          <a:fontRef idx="minor">
            <a:schemeClr val="tx1"/>
          </a:fontRef>
        </p:style>
      </p:cxnSp>
      <p:sp>
        <p:nvSpPr>
          <p:cNvPr id="1030" name="TextBox 1029">
            <a:extLst>
              <a:ext uri="{FF2B5EF4-FFF2-40B4-BE49-F238E27FC236}">
                <a16:creationId xmlns:a16="http://schemas.microsoft.com/office/drawing/2014/main" id="{EBC15F9C-FAF5-507D-4FD8-CCF7EEA2DC63}"/>
              </a:ext>
            </a:extLst>
          </p:cNvPr>
          <p:cNvSpPr txBox="1"/>
          <p:nvPr/>
        </p:nvSpPr>
        <p:spPr>
          <a:xfrm>
            <a:off x="5713231" y="1355224"/>
            <a:ext cx="259348" cy="369332"/>
          </a:xfrm>
          <a:prstGeom prst="rect">
            <a:avLst/>
          </a:prstGeom>
          <a:noFill/>
        </p:spPr>
        <p:txBody>
          <a:bodyPr wrap="square" rtlCol="0">
            <a:spAutoFit/>
          </a:bodyPr>
          <a:lstStyle/>
          <a:p>
            <a:r>
              <a:rPr lang="en-US"/>
              <a:t>Z</a:t>
            </a:r>
          </a:p>
        </p:txBody>
      </p:sp>
      <p:sp>
        <p:nvSpPr>
          <p:cNvPr id="1031" name="TextBox 1030">
            <a:extLst>
              <a:ext uri="{FF2B5EF4-FFF2-40B4-BE49-F238E27FC236}">
                <a16:creationId xmlns:a16="http://schemas.microsoft.com/office/drawing/2014/main" id="{3CAFFCC8-C369-E6DF-245E-AE85CEAAE304}"/>
              </a:ext>
            </a:extLst>
          </p:cNvPr>
          <p:cNvSpPr txBox="1"/>
          <p:nvPr/>
        </p:nvSpPr>
        <p:spPr>
          <a:xfrm>
            <a:off x="5412784" y="2342191"/>
            <a:ext cx="259348" cy="369332"/>
          </a:xfrm>
          <a:prstGeom prst="rect">
            <a:avLst/>
          </a:prstGeom>
          <a:noFill/>
        </p:spPr>
        <p:txBody>
          <a:bodyPr wrap="square" rtlCol="0">
            <a:spAutoFit/>
          </a:bodyPr>
          <a:lstStyle/>
          <a:p>
            <a:r>
              <a:rPr lang="en-US"/>
              <a:t>X</a:t>
            </a:r>
          </a:p>
        </p:txBody>
      </p:sp>
      <p:sp>
        <p:nvSpPr>
          <p:cNvPr id="1032" name="TextBox 1031">
            <a:extLst>
              <a:ext uri="{FF2B5EF4-FFF2-40B4-BE49-F238E27FC236}">
                <a16:creationId xmlns:a16="http://schemas.microsoft.com/office/drawing/2014/main" id="{8557A2C0-AF04-8043-5554-F8E08A476BDA}"/>
              </a:ext>
            </a:extLst>
          </p:cNvPr>
          <p:cNvSpPr txBox="1"/>
          <p:nvPr/>
        </p:nvSpPr>
        <p:spPr>
          <a:xfrm>
            <a:off x="6288904" y="1932539"/>
            <a:ext cx="259348" cy="369332"/>
          </a:xfrm>
          <a:prstGeom prst="rect">
            <a:avLst/>
          </a:prstGeom>
          <a:noFill/>
        </p:spPr>
        <p:txBody>
          <a:bodyPr wrap="square" rtlCol="0">
            <a:spAutoFit/>
          </a:bodyPr>
          <a:lstStyle/>
          <a:p>
            <a:r>
              <a:rPr lang="en-US"/>
              <a:t>Y</a:t>
            </a:r>
          </a:p>
        </p:txBody>
      </p:sp>
      <p:sp>
        <p:nvSpPr>
          <p:cNvPr id="28" name="Cube 27">
            <a:extLst>
              <a:ext uri="{FF2B5EF4-FFF2-40B4-BE49-F238E27FC236}">
                <a16:creationId xmlns:a16="http://schemas.microsoft.com/office/drawing/2014/main" id="{139D9D46-B563-DE06-4922-C6670CBC9FA7}"/>
              </a:ext>
            </a:extLst>
          </p:cNvPr>
          <p:cNvSpPr/>
          <p:nvPr/>
        </p:nvSpPr>
        <p:spPr>
          <a:xfrm>
            <a:off x="1086052" y="-1463231"/>
            <a:ext cx="520065" cy="520065"/>
          </a:xfrm>
          <a:prstGeom prst="cube">
            <a:avLst>
              <a:gd name="adj" fmla="val 28297"/>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7280425-EA1F-D447-4669-48058959AA5F}"/>
              </a:ext>
            </a:extLst>
          </p:cNvPr>
          <p:cNvCxnSpPr>
            <a:cxnSpLocks/>
          </p:cNvCxnSpPr>
          <p:nvPr/>
        </p:nvCxnSpPr>
        <p:spPr>
          <a:xfrm flipV="1">
            <a:off x="1340307" y="-1670877"/>
            <a:ext cx="0" cy="274320"/>
          </a:xfrm>
          <a:prstGeom prst="line">
            <a:avLst/>
          </a:prstGeom>
          <a:ln w="28575"/>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4FE3781C-98CB-13DC-8988-92E2406FC328}"/>
              </a:ext>
            </a:extLst>
          </p:cNvPr>
          <p:cNvCxnSpPr>
            <a:cxnSpLocks/>
          </p:cNvCxnSpPr>
          <p:nvPr/>
        </p:nvCxnSpPr>
        <p:spPr>
          <a:xfrm flipH="1">
            <a:off x="1114228" y="-1108229"/>
            <a:ext cx="167180" cy="209670"/>
          </a:xfrm>
          <a:prstGeom prst="line">
            <a:avLst/>
          </a:prstGeom>
          <a:ln w="28575"/>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A5F6183E-5254-1FFE-2FAF-F35279359D8A}"/>
              </a:ext>
            </a:extLst>
          </p:cNvPr>
          <p:cNvCxnSpPr>
            <a:cxnSpLocks/>
          </p:cNvCxnSpPr>
          <p:nvPr/>
        </p:nvCxnSpPr>
        <p:spPr>
          <a:xfrm flipH="1">
            <a:off x="1533022" y="-1230578"/>
            <a:ext cx="274320" cy="0"/>
          </a:xfrm>
          <a:prstGeom prst="line">
            <a:avLst/>
          </a:prstGeom>
          <a:ln w="28575"/>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14448B85-2E39-3C49-97B2-717BF7B7B157}"/>
              </a:ext>
            </a:extLst>
          </p:cNvPr>
          <p:cNvSpPr txBox="1"/>
          <p:nvPr/>
        </p:nvSpPr>
        <p:spPr>
          <a:xfrm>
            <a:off x="1178738" y="-1968123"/>
            <a:ext cx="259348" cy="369332"/>
          </a:xfrm>
          <a:prstGeom prst="rect">
            <a:avLst/>
          </a:prstGeom>
          <a:noFill/>
        </p:spPr>
        <p:txBody>
          <a:bodyPr wrap="square" rtlCol="0">
            <a:spAutoFit/>
          </a:bodyPr>
          <a:lstStyle/>
          <a:p>
            <a:r>
              <a:rPr lang="en-US"/>
              <a:t>Z</a:t>
            </a:r>
          </a:p>
        </p:txBody>
      </p:sp>
      <p:sp>
        <p:nvSpPr>
          <p:cNvPr id="34" name="TextBox 33">
            <a:extLst>
              <a:ext uri="{FF2B5EF4-FFF2-40B4-BE49-F238E27FC236}">
                <a16:creationId xmlns:a16="http://schemas.microsoft.com/office/drawing/2014/main" id="{14C8BF41-7BD8-EAEC-30D4-4A76E46EF8C3}"/>
              </a:ext>
            </a:extLst>
          </p:cNvPr>
          <p:cNvSpPr txBox="1"/>
          <p:nvPr/>
        </p:nvSpPr>
        <p:spPr>
          <a:xfrm>
            <a:off x="878291" y="-981156"/>
            <a:ext cx="259348" cy="369332"/>
          </a:xfrm>
          <a:prstGeom prst="rect">
            <a:avLst/>
          </a:prstGeom>
          <a:noFill/>
        </p:spPr>
        <p:txBody>
          <a:bodyPr wrap="square" rtlCol="0">
            <a:spAutoFit/>
          </a:bodyPr>
          <a:lstStyle/>
          <a:p>
            <a:r>
              <a:rPr lang="en-US"/>
              <a:t>X</a:t>
            </a:r>
          </a:p>
        </p:txBody>
      </p:sp>
      <p:sp>
        <p:nvSpPr>
          <p:cNvPr id="35" name="TextBox 34">
            <a:extLst>
              <a:ext uri="{FF2B5EF4-FFF2-40B4-BE49-F238E27FC236}">
                <a16:creationId xmlns:a16="http://schemas.microsoft.com/office/drawing/2014/main" id="{7118F39E-6EF6-4A11-E23E-2F1949DF5D98}"/>
              </a:ext>
            </a:extLst>
          </p:cNvPr>
          <p:cNvSpPr txBox="1"/>
          <p:nvPr/>
        </p:nvSpPr>
        <p:spPr>
          <a:xfrm>
            <a:off x="1754411" y="-1390808"/>
            <a:ext cx="259348" cy="369332"/>
          </a:xfrm>
          <a:prstGeom prst="rect">
            <a:avLst/>
          </a:prstGeom>
          <a:noFill/>
        </p:spPr>
        <p:txBody>
          <a:bodyPr wrap="square" rtlCol="0">
            <a:spAutoFit/>
          </a:bodyPr>
          <a:lstStyle/>
          <a:p>
            <a:r>
              <a:rPr lang="en-US"/>
              <a:t>Y</a:t>
            </a:r>
          </a:p>
        </p:txBody>
      </p:sp>
    </p:spTree>
    <p:extLst>
      <p:ext uri="{BB962C8B-B14F-4D97-AF65-F5344CB8AC3E}">
        <p14:creationId xmlns:p14="http://schemas.microsoft.com/office/powerpoint/2010/main" val="8198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27" presetClass="emph" presetSubtype="0" fill="remove" grpId="0" nodeType="withEffect">
                                  <p:stCondLst>
                                    <p:cond delay="0"/>
                                  </p:stCondLst>
                                  <p:childTnLst>
                                    <p:animClr clrSpc="rgb" dir="cw">
                                      <p:cBhvr override="childStyle">
                                        <p:cTn id="10" dur="1000" autoRev="1" fill="remove"/>
                                        <p:tgtEl>
                                          <p:spTgt spid="8"/>
                                        </p:tgtEl>
                                        <p:attrNameLst>
                                          <p:attrName>style.color</p:attrName>
                                        </p:attrNameLst>
                                      </p:cBhvr>
                                      <p:to>
                                        <a:schemeClr val="bg1"/>
                                      </p:to>
                                    </p:animClr>
                                    <p:animClr clrSpc="rgb" dir="cw">
                                      <p:cBhvr>
                                        <p:cTn id="11" dur="1000" autoRev="1" fill="remove"/>
                                        <p:tgtEl>
                                          <p:spTgt spid="8"/>
                                        </p:tgtEl>
                                        <p:attrNameLst>
                                          <p:attrName>fillcolor</p:attrName>
                                        </p:attrNameLst>
                                      </p:cBhvr>
                                      <p:to>
                                        <a:schemeClr val="bg1"/>
                                      </p:to>
                                    </p:animClr>
                                    <p:set>
                                      <p:cBhvr>
                                        <p:cTn id="12" dur="1000" autoRev="1" fill="remove"/>
                                        <p:tgtEl>
                                          <p:spTgt spid="8"/>
                                        </p:tgtEl>
                                        <p:attrNameLst>
                                          <p:attrName>fill.type</p:attrName>
                                        </p:attrNameLst>
                                      </p:cBhvr>
                                      <p:to>
                                        <p:strVal val="solid"/>
                                      </p:to>
                                    </p:set>
                                    <p:set>
                                      <p:cBhvr>
                                        <p:cTn id="13" dur="1000" autoRev="1" fill="remove"/>
                                        <p:tgtEl>
                                          <p:spTgt spid="8"/>
                                        </p:tgtEl>
                                        <p:attrNameLst>
                                          <p:attrName>fill.on</p:attrName>
                                        </p:attrNameLst>
                                      </p:cBhvr>
                                      <p:to>
                                        <p:strVal val="true"/>
                                      </p:to>
                                    </p:set>
                                  </p:childTnLst>
                                </p:cTn>
                              </p:par>
                              <p:par>
                                <p:cTn id="14" presetID="27" presetClass="emph" presetSubtype="0" fill="remove" grpId="0" nodeType="withEffect">
                                  <p:stCondLst>
                                    <p:cond delay="0"/>
                                  </p:stCondLst>
                                  <p:childTnLst>
                                    <p:animClr clrSpc="rgb" dir="cw">
                                      <p:cBhvr override="childStyle">
                                        <p:cTn id="15" dur="1000" autoRev="1" fill="remove"/>
                                        <p:tgtEl>
                                          <p:spTgt spid="17"/>
                                        </p:tgtEl>
                                        <p:attrNameLst>
                                          <p:attrName>style.color</p:attrName>
                                        </p:attrNameLst>
                                      </p:cBhvr>
                                      <p:to>
                                        <a:schemeClr val="bg1"/>
                                      </p:to>
                                    </p:animClr>
                                    <p:animClr clrSpc="rgb" dir="cw">
                                      <p:cBhvr>
                                        <p:cTn id="16" dur="1000" autoRev="1" fill="remove"/>
                                        <p:tgtEl>
                                          <p:spTgt spid="17"/>
                                        </p:tgtEl>
                                        <p:attrNameLst>
                                          <p:attrName>fillcolor</p:attrName>
                                        </p:attrNameLst>
                                      </p:cBhvr>
                                      <p:to>
                                        <a:schemeClr val="bg1"/>
                                      </p:to>
                                    </p:animClr>
                                    <p:set>
                                      <p:cBhvr>
                                        <p:cTn id="17" dur="1000" autoRev="1" fill="remove"/>
                                        <p:tgtEl>
                                          <p:spTgt spid="17"/>
                                        </p:tgtEl>
                                        <p:attrNameLst>
                                          <p:attrName>fill.type</p:attrName>
                                        </p:attrNameLst>
                                      </p:cBhvr>
                                      <p:to>
                                        <p:strVal val="solid"/>
                                      </p:to>
                                    </p:set>
                                    <p:set>
                                      <p:cBhvr>
                                        <p:cTn id="18" dur="1000" autoRev="1" fill="remove"/>
                                        <p:tgtEl>
                                          <p:spTgt spid="17"/>
                                        </p:tgtEl>
                                        <p:attrNameLst>
                                          <p:attrName>fill.on</p:attrName>
                                        </p:attrNameLst>
                                      </p:cBhvr>
                                      <p:to>
                                        <p:strVal val="true"/>
                                      </p:to>
                                    </p:set>
                                  </p:childTnLst>
                                </p:cTn>
                              </p:par>
                              <p:par>
                                <p:cTn id="19" presetID="19" presetClass="emph" presetSubtype="0" fill="hold" nodeType="withEffect">
                                  <p:stCondLst>
                                    <p:cond delay="0"/>
                                  </p:stCondLst>
                                  <p:childTnLst>
                                    <p:animClr clrSpc="rgb" dir="cw">
                                      <p:cBhvr override="childStyle">
                                        <p:cTn id="20" dur="2000" fill="hold"/>
                                        <p:tgtEl>
                                          <p:spTgt spid="1031">
                                            <p:txEl>
                                              <p:pRg st="0" end="0"/>
                                            </p:txEl>
                                          </p:spTgt>
                                        </p:tgtEl>
                                        <p:attrNameLst>
                                          <p:attrName>style.color</p:attrName>
                                        </p:attrNameLst>
                                      </p:cBhvr>
                                      <p:to>
                                        <a:srgbClr val="FF0000"/>
                                      </p:to>
                                    </p:animClr>
                                    <p:animClr clrSpc="rgb" dir="cw">
                                      <p:cBhvr>
                                        <p:cTn id="21" dur="2000" fill="hold"/>
                                        <p:tgtEl>
                                          <p:spTgt spid="1031">
                                            <p:txEl>
                                              <p:pRg st="0" end="0"/>
                                            </p:txEl>
                                          </p:spTgt>
                                        </p:tgtEl>
                                        <p:attrNameLst>
                                          <p:attrName>fillcolor</p:attrName>
                                        </p:attrNameLst>
                                      </p:cBhvr>
                                      <p:to>
                                        <a:srgbClr val="FF0000"/>
                                      </p:to>
                                    </p:animClr>
                                    <p:set>
                                      <p:cBhvr>
                                        <p:cTn id="22" dur="2000" fill="hold"/>
                                        <p:tgtEl>
                                          <p:spTgt spid="1031">
                                            <p:txEl>
                                              <p:pRg st="0" end="0"/>
                                            </p:txEl>
                                          </p:spTgt>
                                        </p:tgtEl>
                                        <p:attrNameLst>
                                          <p:attrName>fill.type</p:attrName>
                                        </p:attrNameLst>
                                      </p:cBhvr>
                                      <p:to>
                                        <p:strVal val="solid"/>
                                      </p:to>
                                    </p:set>
                                    <p:set>
                                      <p:cBhvr>
                                        <p:cTn id="23" dur="2000" fill="hold"/>
                                        <p:tgtEl>
                                          <p:spTgt spid="1031">
                                            <p:txEl>
                                              <p:pRg st="0" end="0"/>
                                            </p:txEl>
                                          </p:spTgt>
                                        </p:tgtEl>
                                        <p:attrNameLst>
                                          <p:attrName>fill.on</p:attrName>
                                        </p:attrNameLst>
                                      </p:cBhvr>
                                      <p:to>
                                        <p:strVal val="true"/>
                                      </p:to>
                                    </p:set>
                                  </p:childTnLst>
                                  <p:subTnLst>
                                    <p:animClr clrSpc="rgb" dir="cw">
                                      <p:cBhvr override="childStyle">
                                        <p:cTn dur="1" fill="hold" display="0" masterRel="nextClick" afterEffect="1"/>
                                        <p:tgtEl>
                                          <p:spTgt spid="1031">
                                            <p:txEl>
                                              <p:pRg st="0" end="0"/>
                                            </p:txEl>
                                          </p:spTgt>
                                        </p:tgtEl>
                                        <p:attrNameLst>
                                          <p:attrName>ppt_c</p:attrName>
                                        </p:attrNameLst>
                                      </p:cBhvr>
                                      <p:to>
                                        <a:schemeClr val="tx1"/>
                                      </p:to>
                                    </p:animClr>
                                  </p:subTnLst>
                                </p:cTn>
                              </p:par>
                              <p:par>
                                <p:cTn id="24" presetID="6" presetClass="emph" presetSubtype="0" autoRev="1" fill="hold" nodeType="withEffect">
                                  <p:stCondLst>
                                    <p:cond delay="0"/>
                                  </p:stCondLst>
                                  <p:childTnLst>
                                    <p:animScale>
                                      <p:cBhvr>
                                        <p:cTn id="25" dur="1000" fill="hold"/>
                                        <p:tgtEl>
                                          <p:spTgt spid="1031">
                                            <p:txEl>
                                              <p:pRg st="0" end="0"/>
                                            </p:txEl>
                                          </p:spTgt>
                                        </p:tgtEl>
                                      </p:cBhvr>
                                      <p:by x="150000" y="150000"/>
                                    </p:animScale>
                                  </p:childTnLst>
                                </p:cTn>
                              </p:par>
                              <p:par>
                                <p:cTn id="26" presetID="19" presetClass="emph" presetSubtype="0" fill="hold" nodeType="withEffect">
                                  <p:stCondLst>
                                    <p:cond delay="0"/>
                                  </p:stCondLst>
                                  <p:childTnLst>
                                    <p:animClr clrSpc="rgb" dir="cw">
                                      <p:cBhvr override="childStyle">
                                        <p:cTn id="27" dur="2000" fill="hold"/>
                                        <p:tgtEl>
                                          <p:spTgt spid="1030">
                                            <p:txEl>
                                              <p:pRg st="0" end="0"/>
                                            </p:txEl>
                                          </p:spTgt>
                                        </p:tgtEl>
                                        <p:attrNameLst>
                                          <p:attrName>style.color</p:attrName>
                                        </p:attrNameLst>
                                      </p:cBhvr>
                                      <p:to>
                                        <a:srgbClr val="FF0000"/>
                                      </p:to>
                                    </p:animClr>
                                    <p:animClr clrSpc="rgb" dir="cw">
                                      <p:cBhvr>
                                        <p:cTn id="28" dur="2000" fill="hold"/>
                                        <p:tgtEl>
                                          <p:spTgt spid="1030">
                                            <p:txEl>
                                              <p:pRg st="0" end="0"/>
                                            </p:txEl>
                                          </p:spTgt>
                                        </p:tgtEl>
                                        <p:attrNameLst>
                                          <p:attrName>fillcolor</p:attrName>
                                        </p:attrNameLst>
                                      </p:cBhvr>
                                      <p:to>
                                        <a:srgbClr val="FF0000"/>
                                      </p:to>
                                    </p:animClr>
                                    <p:set>
                                      <p:cBhvr>
                                        <p:cTn id="29" dur="2000" fill="hold"/>
                                        <p:tgtEl>
                                          <p:spTgt spid="1030">
                                            <p:txEl>
                                              <p:pRg st="0" end="0"/>
                                            </p:txEl>
                                          </p:spTgt>
                                        </p:tgtEl>
                                        <p:attrNameLst>
                                          <p:attrName>fill.type</p:attrName>
                                        </p:attrNameLst>
                                      </p:cBhvr>
                                      <p:to>
                                        <p:strVal val="solid"/>
                                      </p:to>
                                    </p:set>
                                    <p:set>
                                      <p:cBhvr>
                                        <p:cTn id="30" dur="2000" fill="hold"/>
                                        <p:tgtEl>
                                          <p:spTgt spid="1030">
                                            <p:txEl>
                                              <p:pRg st="0" end="0"/>
                                            </p:txEl>
                                          </p:spTgt>
                                        </p:tgtEl>
                                        <p:attrNameLst>
                                          <p:attrName>fill.on</p:attrName>
                                        </p:attrNameLst>
                                      </p:cBhvr>
                                      <p:to>
                                        <p:strVal val="true"/>
                                      </p:to>
                                    </p:set>
                                  </p:childTnLst>
                                  <p:subTnLst>
                                    <p:animClr clrSpc="rgb" dir="cw">
                                      <p:cBhvr override="childStyle">
                                        <p:cTn dur="1" fill="hold" display="0" masterRel="nextClick" afterEffect="1"/>
                                        <p:tgtEl>
                                          <p:spTgt spid="1030">
                                            <p:txEl>
                                              <p:pRg st="0" end="0"/>
                                            </p:txEl>
                                          </p:spTgt>
                                        </p:tgtEl>
                                        <p:attrNameLst>
                                          <p:attrName>ppt_c</p:attrName>
                                        </p:attrNameLst>
                                      </p:cBhvr>
                                      <p:to>
                                        <a:schemeClr val="tx1"/>
                                      </p:to>
                                    </p:animClr>
                                  </p:subTnLst>
                                </p:cTn>
                              </p:par>
                              <p:par>
                                <p:cTn id="31" presetID="6" presetClass="emph" presetSubtype="0" autoRev="1" fill="hold" grpId="0" nodeType="withEffect">
                                  <p:stCondLst>
                                    <p:cond delay="0"/>
                                  </p:stCondLst>
                                  <p:childTnLst>
                                    <p:animScale>
                                      <p:cBhvr>
                                        <p:cTn id="32" dur="1000" fill="hold"/>
                                        <p:tgtEl>
                                          <p:spTgt spid="1030">
                                            <p:txEl>
                                              <p:pRg st="0" end="0"/>
                                            </p:txEl>
                                          </p:spTgt>
                                        </p:tgtEl>
                                      </p:cBhvr>
                                      <p:by x="150000" y="150000"/>
                                    </p:animScale>
                                  </p:childTnLst>
                                </p:cTn>
                              </p:par>
                            </p:childTnLst>
                          </p:cTn>
                        </p:par>
                        <p:par>
                          <p:cTn id="33" fill="hold">
                            <p:stCondLst>
                              <p:cond delay="2000"/>
                            </p:stCondLst>
                            <p:childTnLst>
                              <p:par>
                                <p:cTn id="34" presetID="10" presetClass="exit" presetSubtype="0" fill="hold" grpId="1" nodeType="after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2"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grpId="2"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27" presetClass="emph" presetSubtype="0" fill="remove" grpId="0" nodeType="withEffect">
                                  <p:stCondLst>
                                    <p:cond delay="0"/>
                                  </p:stCondLst>
                                  <p:childTnLst>
                                    <p:animClr clrSpc="rgb" dir="cw">
                                      <p:cBhvr override="childStyle">
                                        <p:cTn id="47" dur="1000" autoRev="1" fill="remove"/>
                                        <p:tgtEl>
                                          <p:spTgt spid="19"/>
                                        </p:tgtEl>
                                        <p:attrNameLst>
                                          <p:attrName>style.color</p:attrName>
                                        </p:attrNameLst>
                                      </p:cBhvr>
                                      <p:to>
                                        <a:schemeClr val="bg1"/>
                                      </p:to>
                                    </p:animClr>
                                    <p:animClr clrSpc="rgb" dir="cw">
                                      <p:cBhvr>
                                        <p:cTn id="48" dur="1000" autoRev="1" fill="remove"/>
                                        <p:tgtEl>
                                          <p:spTgt spid="19"/>
                                        </p:tgtEl>
                                        <p:attrNameLst>
                                          <p:attrName>fillcolor</p:attrName>
                                        </p:attrNameLst>
                                      </p:cBhvr>
                                      <p:to>
                                        <a:schemeClr val="bg1"/>
                                      </p:to>
                                    </p:animClr>
                                    <p:set>
                                      <p:cBhvr>
                                        <p:cTn id="49" dur="1000" autoRev="1" fill="remove"/>
                                        <p:tgtEl>
                                          <p:spTgt spid="19"/>
                                        </p:tgtEl>
                                        <p:attrNameLst>
                                          <p:attrName>fill.type</p:attrName>
                                        </p:attrNameLst>
                                      </p:cBhvr>
                                      <p:to>
                                        <p:strVal val="solid"/>
                                      </p:to>
                                    </p:set>
                                    <p:set>
                                      <p:cBhvr>
                                        <p:cTn id="50" dur="1000" autoRev="1" fill="remove"/>
                                        <p:tgtEl>
                                          <p:spTgt spid="19"/>
                                        </p:tgtEl>
                                        <p:attrNameLst>
                                          <p:attrName>fill.on</p:attrName>
                                        </p:attrNameLst>
                                      </p:cBhvr>
                                      <p:to>
                                        <p:strVal val="true"/>
                                      </p:to>
                                    </p:set>
                                  </p:childTnLst>
                                </p:cTn>
                              </p:par>
                              <p:par>
                                <p:cTn id="51" presetID="27" presetClass="emph" presetSubtype="0" fill="remove" grpId="0" nodeType="withEffect">
                                  <p:stCondLst>
                                    <p:cond delay="0"/>
                                  </p:stCondLst>
                                  <p:childTnLst>
                                    <p:animClr clrSpc="rgb" dir="cw">
                                      <p:cBhvr override="childStyle">
                                        <p:cTn id="52" dur="1000" autoRev="1" fill="remove"/>
                                        <p:tgtEl>
                                          <p:spTgt spid="21"/>
                                        </p:tgtEl>
                                        <p:attrNameLst>
                                          <p:attrName>style.color</p:attrName>
                                        </p:attrNameLst>
                                      </p:cBhvr>
                                      <p:to>
                                        <a:schemeClr val="bg1"/>
                                      </p:to>
                                    </p:animClr>
                                    <p:animClr clrSpc="rgb" dir="cw">
                                      <p:cBhvr>
                                        <p:cTn id="53" dur="1000" autoRev="1" fill="remove"/>
                                        <p:tgtEl>
                                          <p:spTgt spid="21"/>
                                        </p:tgtEl>
                                        <p:attrNameLst>
                                          <p:attrName>fillcolor</p:attrName>
                                        </p:attrNameLst>
                                      </p:cBhvr>
                                      <p:to>
                                        <a:schemeClr val="bg1"/>
                                      </p:to>
                                    </p:animClr>
                                    <p:set>
                                      <p:cBhvr>
                                        <p:cTn id="54" dur="1000" autoRev="1" fill="remove"/>
                                        <p:tgtEl>
                                          <p:spTgt spid="21"/>
                                        </p:tgtEl>
                                        <p:attrNameLst>
                                          <p:attrName>fill.type</p:attrName>
                                        </p:attrNameLst>
                                      </p:cBhvr>
                                      <p:to>
                                        <p:strVal val="solid"/>
                                      </p:to>
                                    </p:set>
                                    <p:set>
                                      <p:cBhvr>
                                        <p:cTn id="55" dur="1000" autoRev="1" fill="remove"/>
                                        <p:tgtEl>
                                          <p:spTgt spid="21"/>
                                        </p:tgtEl>
                                        <p:attrNameLst>
                                          <p:attrName>fill.on</p:attrName>
                                        </p:attrNameLst>
                                      </p:cBhvr>
                                      <p:to>
                                        <p:strVal val="true"/>
                                      </p:to>
                                    </p:set>
                                  </p:childTnLst>
                                </p:cTn>
                              </p:par>
                              <p:par>
                                <p:cTn id="56" presetID="19" presetClass="emph" presetSubtype="0" fill="hold" grpId="0" nodeType="withEffect">
                                  <p:stCondLst>
                                    <p:cond delay="0"/>
                                  </p:stCondLst>
                                  <p:childTnLst>
                                    <p:animClr clrSpc="rgb" dir="cw">
                                      <p:cBhvr override="childStyle">
                                        <p:cTn id="57" dur="2000" fill="hold"/>
                                        <p:tgtEl>
                                          <p:spTgt spid="1031">
                                            <p:txEl>
                                              <p:pRg st="0" end="0"/>
                                            </p:txEl>
                                          </p:spTgt>
                                        </p:tgtEl>
                                        <p:attrNameLst>
                                          <p:attrName>style.color</p:attrName>
                                        </p:attrNameLst>
                                      </p:cBhvr>
                                      <p:to>
                                        <a:srgbClr val="FF0000"/>
                                      </p:to>
                                    </p:animClr>
                                    <p:animClr clrSpc="rgb" dir="cw">
                                      <p:cBhvr>
                                        <p:cTn id="58" dur="2000" fill="hold"/>
                                        <p:tgtEl>
                                          <p:spTgt spid="1031">
                                            <p:txEl>
                                              <p:pRg st="0" end="0"/>
                                            </p:txEl>
                                          </p:spTgt>
                                        </p:tgtEl>
                                        <p:attrNameLst>
                                          <p:attrName>fillcolor</p:attrName>
                                        </p:attrNameLst>
                                      </p:cBhvr>
                                      <p:to>
                                        <a:srgbClr val="FF0000"/>
                                      </p:to>
                                    </p:animClr>
                                    <p:set>
                                      <p:cBhvr>
                                        <p:cTn id="59" dur="2000" fill="hold"/>
                                        <p:tgtEl>
                                          <p:spTgt spid="1031">
                                            <p:txEl>
                                              <p:pRg st="0" end="0"/>
                                            </p:txEl>
                                          </p:spTgt>
                                        </p:tgtEl>
                                        <p:attrNameLst>
                                          <p:attrName>fill.type</p:attrName>
                                        </p:attrNameLst>
                                      </p:cBhvr>
                                      <p:to>
                                        <p:strVal val="solid"/>
                                      </p:to>
                                    </p:set>
                                    <p:set>
                                      <p:cBhvr>
                                        <p:cTn id="60" dur="2000" fill="hold"/>
                                        <p:tgtEl>
                                          <p:spTgt spid="1031">
                                            <p:txEl>
                                              <p:pRg st="0" end="0"/>
                                            </p:txEl>
                                          </p:spTgt>
                                        </p:tgtEl>
                                        <p:attrNameLst>
                                          <p:attrName>fill.on</p:attrName>
                                        </p:attrNameLst>
                                      </p:cBhvr>
                                      <p:to>
                                        <p:strVal val="true"/>
                                      </p:to>
                                    </p:set>
                                  </p:childTnLst>
                                  <p:subTnLst>
                                    <p:animClr clrSpc="rgb" dir="cw">
                                      <p:cBhvr override="childStyle">
                                        <p:cTn dur="1" fill="hold" display="0" masterRel="nextClick" afterEffect="1"/>
                                        <p:tgtEl>
                                          <p:spTgt spid="1031">
                                            <p:txEl>
                                              <p:pRg st="0" end="0"/>
                                            </p:txEl>
                                          </p:spTgt>
                                        </p:tgtEl>
                                        <p:attrNameLst>
                                          <p:attrName>ppt_c</p:attrName>
                                        </p:attrNameLst>
                                      </p:cBhvr>
                                      <p:to>
                                        <a:schemeClr val="tx1"/>
                                      </p:to>
                                    </p:animClr>
                                  </p:subTnLst>
                                </p:cTn>
                              </p:par>
                              <p:par>
                                <p:cTn id="61" presetID="6" presetClass="emph" presetSubtype="0" autoRev="1" fill="hold" grpId="1" nodeType="withEffect">
                                  <p:stCondLst>
                                    <p:cond delay="0"/>
                                  </p:stCondLst>
                                  <p:childTnLst>
                                    <p:animScale>
                                      <p:cBhvr>
                                        <p:cTn id="62" dur="1000" fill="hold"/>
                                        <p:tgtEl>
                                          <p:spTgt spid="1031">
                                            <p:txEl>
                                              <p:pRg st="0" end="0"/>
                                            </p:txEl>
                                          </p:spTgt>
                                        </p:tgtEl>
                                      </p:cBhvr>
                                      <p:by x="150000" y="150000"/>
                                    </p:animScale>
                                  </p:childTnLst>
                                </p:cTn>
                              </p:par>
                            </p:childTnLst>
                          </p:cTn>
                        </p:par>
                        <p:par>
                          <p:cTn id="63" fill="hold">
                            <p:stCondLst>
                              <p:cond delay="2000"/>
                            </p:stCondLst>
                            <p:childTnLst>
                              <p:par>
                                <p:cTn id="64" presetID="10" presetClass="exit" presetSubtype="0" fill="hold" grpId="1" nodeType="after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2"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par>
                                <p:cTn id="76" presetID="27" presetClass="emph" presetSubtype="0" fill="remove" grpId="0" nodeType="withEffect">
                                  <p:stCondLst>
                                    <p:cond delay="0"/>
                                  </p:stCondLst>
                                  <p:childTnLst>
                                    <p:animClr clrSpc="rgb" dir="cw">
                                      <p:cBhvr override="childStyle">
                                        <p:cTn id="77" dur="1000" autoRev="1" fill="remove"/>
                                        <p:tgtEl>
                                          <p:spTgt spid="22"/>
                                        </p:tgtEl>
                                        <p:attrNameLst>
                                          <p:attrName>style.color</p:attrName>
                                        </p:attrNameLst>
                                      </p:cBhvr>
                                      <p:to>
                                        <a:schemeClr val="bg1"/>
                                      </p:to>
                                    </p:animClr>
                                    <p:animClr clrSpc="rgb" dir="cw">
                                      <p:cBhvr>
                                        <p:cTn id="78" dur="1000" autoRev="1" fill="remove"/>
                                        <p:tgtEl>
                                          <p:spTgt spid="22"/>
                                        </p:tgtEl>
                                        <p:attrNameLst>
                                          <p:attrName>fillcolor</p:attrName>
                                        </p:attrNameLst>
                                      </p:cBhvr>
                                      <p:to>
                                        <a:schemeClr val="bg1"/>
                                      </p:to>
                                    </p:animClr>
                                    <p:set>
                                      <p:cBhvr>
                                        <p:cTn id="79" dur="1000" autoRev="1" fill="remove"/>
                                        <p:tgtEl>
                                          <p:spTgt spid="22"/>
                                        </p:tgtEl>
                                        <p:attrNameLst>
                                          <p:attrName>fill.type</p:attrName>
                                        </p:attrNameLst>
                                      </p:cBhvr>
                                      <p:to>
                                        <p:strVal val="solid"/>
                                      </p:to>
                                    </p:set>
                                    <p:set>
                                      <p:cBhvr>
                                        <p:cTn id="80" dur="1000" autoRev="1" fill="remove"/>
                                        <p:tgtEl>
                                          <p:spTgt spid="22"/>
                                        </p:tgtEl>
                                        <p:attrNameLst>
                                          <p:attrName>fill.on</p:attrName>
                                        </p:attrNameLst>
                                      </p:cBhvr>
                                      <p:to>
                                        <p:strVal val="true"/>
                                      </p:to>
                                    </p:set>
                                  </p:childTnLst>
                                </p:cTn>
                              </p:par>
                              <p:par>
                                <p:cTn id="81" presetID="27" presetClass="emph" presetSubtype="0" fill="remove" grpId="0" nodeType="withEffect">
                                  <p:stCondLst>
                                    <p:cond delay="0"/>
                                  </p:stCondLst>
                                  <p:childTnLst>
                                    <p:animClr clrSpc="rgb" dir="cw">
                                      <p:cBhvr override="childStyle">
                                        <p:cTn id="82" dur="1000" autoRev="1" fill="remove"/>
                                        <p:tgtEl>
                                          <p:spTgt spid="23"/>
                                        </p:tgtEl>
                                        <p:attrNameLst>
                                          <p:attrName>style.color</p:attrName>
                                        </p:attrNameLst>
                                      </p:cBhvr>
                                      <p:to>
                                        <a:schemeClr val="bg1"/>
                                      </p:to>
                                    </p:animClr>
                                    <p:animClr clrSpc="rgb" dir="cw">
                                      <p:cBhvr>
                                        <p:cTn id="83" dur="1000" autoRev="1" fill="remove"/>
                                        <p:tgtEl>
                                          <p:spTgt spid="23"/>
                                        </p:tgtEl>
                                        <p:attrNameLst>
                                          <p:attrName>fillcolor</p:attrName>
                                        </p:attrNameLst>
                                      </p:cBhvr>
                                      <p:to>
                                        <a:schemeClr val="bg1"/>
                                      </p:to>
                                    </p:animClr>
                                    <p:set>
                                      <p:cBhvr>
                                        <p:cTn id="84" dur="1000" autoRev="1" fill="remove"/>
                                        <p:tgtEl>
                                          <p:spTgt spid="23"/>
                                        </p:tgtEl>
                                        <p:attrNameLst>
                                          <p:attrName>fill.type</p:attrName>
                                        </p:attrNameLst>
                                      </p:cBhvr>
                                      <p:to>
                                        <p:strVal val="solid"/>
                                      </p:to>
                                    </p:set>
                                    <p:set>
                                      <p:cBhvr>
                                        <p:cTn id="85" dur="1000" autoRev="1" fill="remove"/>
                                        <p:tgtEl>
                                          <p:spTgt spid="23"/>
                                        </p:tgtEl>
                                        <p:attrNameLst>
                                          <p:attrName>fill.on</p:attrName>
                                        </p:attrNameLst>
                                      </p:cBhvr>
                                      <p:to>
                                        <p:strVal val="true"/>
                                      </p:to>
                                    </p:set>
                                  </p:childTnLst>
                                </p:cTn>
                              </p:par>
                            </p:childTnLst>
                          </p:cTn>
                        </p:par>
                        <p:par>
                          <p:cTn id="86" fill="hold">
                            <p:stCondLst>
                              <p:cond delay="2000"/>
                            </p:stCondLst>
                            <p:childTnLst>
                              <p:par>
                                <p:cTn id="87" presetID="10" presetClass="exit" presetSubtype="0" fill="hold" grpId="1" nodeType="afterEffect">
                                  <p:stCondLst>
                                    <p:cond delay="0"/>
                                  </p:stCondLst>
                                  <p:childTnLst>
                                    <p:animEffect transition="out" filter="fade">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7" grpId="0" animBg="1"/>
      <p:bldP spid="17" grpId="1" animBg="1"/>
      <p:bldP spid="17" grpId="2" animBg="1"/>
      <p:bldP spid="19" grpId="0" animBg="1"/>
      <p:bldP spid="19" grpId="1" animBg="1"/>
      <p:bldP spid="19" grpId="2" animBg="1"/>
      <p:bldP spid="21" grpId="0" animBg="1"/>
      <p:bldP spid="21" grpId="1" animBg="1"/>
      <p:bldP spid="21" grpId="2" animBg="1"/>
      <p:bldP spid="22" grpId="0" animBg="1"/>
      <p:bldP spid="22" grpId="1" animBg="1"/>
      <p:bldP spid="22" grpId="2" animBg="1"/>
      <p:bldP spid="23" grpId="0" animBg="1"/>
      <p:bldP spid="23" grpId="1" animBg="1"/>
      <p:bldP spid="23" grpId="2" animBg="1"/>
      <p:bldP spid="1030" grpId="0" build="allAtOnce"/>
      <p:bldP spid="1031" grpId="0" build="allAtOnce"/>
      <p:bldP spid="1031" grpId="1" build="allAtOnce"/>
    </p:bld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17</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2B733D8-9E38-3960-2C07-3A6B36C5C765}"/>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349BE1C-9A59-2FF9-7028-487EB2272FF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Initial Concept  </a:t>
            </a:r>
          </a:p>
        </p:txBody>
      </p:sp>
      <p:pic>
        <p:nvPicPr>
          <p:cNvPr id="8" name="Picture 7">
            <a:extLst>
              <a:ext uri="{FF2B5EF4-FFF2-40B4-BE49-F238E27FC236}">
                <a16:creationId xmlns:a16="http://schemas.microsoft.com/office/drawing/2014/main" id="{E50D4C86-B251-4A78-08CC-1B12A54D702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42" b="89616" l="9659" r="90057">
                        <a14:foregroundMark x1="30824" y1="51351" x2="30824" y2="51351"/>
                        <a14:foregroundMark x1="33381" y1="50925" x2="46733" y2="59317"/>
                        <a14:foregroundMark x1="46733" y1="59317" x2="38210" y2="81223"/>
                        <a14:foregroundMark x1="38210" y1="81223" x2="21733" y2="81792"/>
                        <a14:foregroundMark x1="21733" y1="81792" x2="14773" y2="66430"/>
                        <a14:foregroundMark x1="14773" y1="66430" x2="23864" y2="50213"/>
                        <a14:foregroundMark x1="23864" y1="50213" x2="29830" y2="52774"/>
                        <a14:foregroundMark x1="25710" y1="53770" x2="13778" y2="65149"/>
                        <a14:foregroundMark x1="13778" y1="65149" x2="19034" y2="82788"/>
                        <a14:foregroundMark x1="19034" y1="82788" x2="37784" y2="87198"/>
                        <a14:foregroundMark x1="37784" y1="87198" x2="51705" y2="72973"/>
                        <a14:foregroundMark x1="51705" y1="72973" x2="50284" y2="63585"/>
                        <a14:foregroundMark x1="19886" y1="53485" x2="20597" y2="73969"/>
                        <a14:foregroundMark x1="20597" y1="73969" x2="39489" y2="66714"/>
                        <a14:foregroundMark x1="39489" y1="66714" x2="24432" y2="58321"/>
                        <a14:foregroundMark x1="24432" y1="58321" x2="9375" y2="67141"/>
                        <a14:foregroundMark x1="9375" y1="67141" x2="14915" y2="82219"/>
                        <a14:foregroundMark x1="14915" y1="82219" x2="36506" y2="89474"/>
                        <a14:foregroundMark x1="36506" y1="89474" x2="49432" y2="77383"/>
                        <a14:foregroundMark x1="49432" y1="77383" x2="46023" y2="56472"/>
                        <a14:foregroundMark x1="46023" y1="56472" x2="30540" y2="49075"/>
                        <a14:foregroundMark x1="30540" y1="49075" x2="74858" y2="17923"/>
                        <a14:foregroundMark x1="74858" y1="17923" x2="84943" y2="31437"/>
                        <a14:foregroundMark x1="84943" y1="31437" x2="66761" y2="25036"/>
                        <a14:foregroundMark x1="66761" y1="25036" x2="76278" y2="12233"/>
                        <a14:foregroundMark x1="76278" y1="12233" x2="90057" y2="21764"/>
                        <a14:foregroundMark x1="90057" y1="21764" x2="82386" y2="37127"/>
                        <a14:foregroundMark x1="82386" y1="37127" x2="69318" y2="48080"/>
                        <a14:foregroundMark x1="69318" y1="48080" x2="69034" y2="51209"/>
                        <a14:foregroundMark x1="78267" y1="18208" x2="76563" y2="34708"/>
                        <a14:foregroundMark x1="76563" y1="34708" x2="70028" y2="20484"/>
                        <a14:foregroundMark x1="70028" y1="20484" x2="86648" y2="15647"/>
                        <a14:foregroundMark x1="86648" y1="15647" x2="66477" y2="17354"/>
                        <a14:foregroundMark x1="66477" y1="17354" x2="86080" y2="22333"/>
                        <a14:foregroundMark x1="86080" y1="22333" x2="74574" y2="10242"/>
                        <a14:foregroundMark x1="74574" y1="10242" x2="67330" y2="22333"/>
                        <a14:foregroundMark x1="68892" y1="50071" x2="52841" y2="69275"/>
                        <a14:foregroundMark x1="52841" y1="69275" x2="72017" y2="57895"/>
                        <a14:foregroundMark x1="72017" y1="57895" x2="82955" y2="33713"/>
                        <a14:foregroundMark x1="83097" y1="35277" x2="47301" y2="78094"/>
                        <a14:foregroundMark x1="47301" y1="78094" x2="35369" y2="81935"/>
                        <a14:foregroundMark x1="24574" y1="61735" x2="61790" y2="39545"/>
                        <a14:foregroundMark x1="61790" y1="39545" x2="75994" y2="24609"/>
                        <a14:foregroundMark x1="75994" y1="24609" x2="90483" y2="18919"/>
                        <a14:foregroundMark x1="90483" y1="18919" x2="70881" y2="18634"/>
                        <a14:foregroundMark x1="70881" y1="18634" x2="9659" y2="67568"/>
                        <a14:foregroundMark x1="9659" y1="67568" x2="20455" y2="84211"/>
                        <a14:foregroundMark x1="20455" y1="84211" x2="50000" y2="83073"/>
                      </a14:backgroundRemoval>
                    </a14:imgEffect>
                  </a14:imgLayer>
                </a14:imgProps>
              </a:ext>
            </a:extLst>
          </a:blip>
          <a:srcRect l="1804" t="8097" r="-962" b="1307"/>
          <a:stretch/>
        </p:blipFill>
        <p:spPr>
          <a:xfrm rot="12494802">
            <a:off x="1445359" y="707155"/>
            <a:ext cx="2894631" cy="2640937"/>
          </a:xfrm>
          <a:prstGeom prst="rect">
            <a:avLst/>
          </a:prstGeom>
        </p:spPr>
      </p:pic>
      <p:sp>
        <p:nvSpPr>
          <p:cNvPr id="12" name="TextBox 11">
            <a:extLst>
              <a:ext uri="{FF2B5EF4-FFF2-40B4-BE49-F238E27FC236}">
                <a16:creationId xmlns:a16="http://schemas.microsoft.com/office/drawing/2014/main" id="{04E44ED8-136E-0ABF-5CD3-2569B6F50900}"/>
              </a:ext>
            </a:extLst>
          </p:cNvPr>
          <p:cNvSpPr txBox="1"/>
          <p:nvPr/>
        </p:nvSpPr>
        <p:spPr>
          <a:xfrm>
            <a:off x="5890203" y="1119682"/>
            <a:ext cx="4907532" cy="1815882"/>
          </a:xfrm>
          <a:prstGeom prst="rect">
            <a:avLst/>
          </a:prstGeom>
          <a:noFill/>
        </p:spPr>
        <p:txBody>
          <a:bodyPr wrap="square" rtlCol="0">
            <a:spAutoFit/>
          </a:bodyPr>
          <a:lstStyle/>
          <a:p>
            <a:pPr algn="ctr"/>
            <a:r>
              <a:rPr lang="en-US" sz="2800" b="1">
                <a:solidFill>
                  <a:schemeClr val="bg1">
                    <a:lumMod val="50000"/>
                  </a:schemeClr>
                </a:solidFill>
              </a:rPr>
              <a:t>Stepper motors connected to timing belts and pulleys will be used to actuate the rotation of the shoulder and elbow.</a:t>
            </a:r>
          </a:p>
        </p:txBody>
      </p:sp>
      <p:pic>
        <p:nvPicPr>
          <p:cNvPr id="15" name="Picture 14" descr="Shape&#10;&#10;Description automatically generated with low confidence">
            <a:extLst>
              <a:ext uri="{FF2B5EF4-FFF2-40B4-BE49-F238E27FC236}">
                <a16:creationId xmlns:a16="http://schemas.microsoft.com/office/drawing/2014/main" id="{8976A510-06D8-CDB7-2F12-7D22A5CA6B41}"/>
              </a:ext>
            </a:extLst>
          </p:cNvPr>
          <p:cNvPicPr>
            <a:picLocks noChangeAspect="1"/>
          </p:cNvPicPr>
          <p:nvPr/>
        </p:nvPicPr>
        <p:blipFill rotWithShape="1">
          <a:blip r:embed="rId6">
            <a:extLst>
              <a:ext uri="{28A0092B-C50C-407E-A947-70E740481C1C}">
                <a14:useLocalDpi xmlns:a14="http://schemas.microsoft.com/office/drawing/2010/main" val="0"/>
              </a:ext>
            </a:extLst>
          </a:blip>
          <a:srcRect l="15847" t="8487" r="14335"/>
          <a:stretch/>
        </p:blipFill>
        <p:spPr>
          <a:xfrm rot="16200000">
            <a:off x="2040078" y="3271075"/>
            <a:ext cx="1705192" cy="2258098"/>
          </a:xfrm>
          <a:prstGeom prst="rect">
            <a:avLst/>
          </a:prstGeom>
        </p:spPr>
      </p:pic>
      <p:sp>
        <p:nvSpPr>
          <p:cNvPr id="16" name="TextBox 15">
            <a:extLst>
              <a:ext uri="{FF2B5EF4-FFF2-40B4-BE49-F238E27FC236}">
                <a16:creationId xmlns:a16="http://schemas.microsoft.com/office/drawing/2014/main" id="{D54778BC-2AE9-06EE-297F-33FFB7CC450E}"/>
              </a:ext>
            </a:extLst>
          </p:cNvPr>
          <p:cNvSpPr txBox="1"/>
          <p:nvPr/>
        </p:nvSpPr>
        <p:spPr>
          <a:xfrm>
            <a:off x="5890203" y="3707626"/>
            <a:ext cx="4907532" cy="1384995"/>
          </a:xfrm>
          <a:prstGeom prst="rect">
            <a:avLst/>
          </a:prstGeom>
          <a:noFill/>
        </p:spPr>
        <p:txBody>
          <a:bodyPr wrap="square" rtlCol="0">
            <a:spAutoFit/>
          </a:bodyPr>
          <a:lstStyle/>
          <a:p>
            <a:pPr algn="ctr"/>
            <a:r>
              <a:rPr lang="en-US" sz="2800" b="1">
                <a:solidFill>
                  <a:schemeClr val="bg1">
                    <a:lumMod val="50000"/>
                  </a:schemeClr>
                </a:solidFill>
              </a:rPr>
              <a:t>A gripper actuated by a servo </a:t>
            </a:r>
            <a:r>
              <a:rPr lang="en-US" sz="2800" b="1">
                <a:solidFill>
                  <a:srgbClr val="7F7F7F"/>
                </a:solidFill>
              </a:rPr>
              <a:t>motor</a:t>
            </a:r>
            <a:r>
              <a:rPr lang="en-US" sz="2800" b="1">
                <a:solidFill>
                  <a:schemeClr val="bg1">
                    <a:lumMod val="50000"/>
                  </a:schemeClr>
                </a:solidFill>
              </a:rPr>
              <a:t> will open and close along the x axis.</a:t>
            </a:r>
          </a:p>
        </p:txBody>
      </p:sp>
      <p:sp>
        <p:nvSpPr>
          <p:cNvPr id="4" name="TextBox 3">
            <a:extLst>
              <a:ext uri="{FF2B5EF4-FFF2-40B4-BE49-F238E27FC236}">
                <a16:creationId xmlns:a16="http://schemas.microsoft.com/office/drawing/2014/main" id="{6D441A68-78AD-F9A6-B11A-B7473C6CCC9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Tree>
    <p:extLst>
      <p:ext uri="{BB962C8B-B14F-4D97-AF65-F5344CB8AC3E}">
        <p14:creationId xmlns:p14="http://schemas.microsoft.com/office/powerpoint/2010/main" val="1004307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18</a:t>
            </a:fld>
            <a:endParaRPr lang="en">
              <a:solidFill>
                <a:prstClr val="black"/>
              </a:solidFill>
            </a:endParaRPr>
          </a:p>
        </p:txBody>
      </p:sp>
      <p:sp>
        <p:nvSpPr>
          <p:cNvPr id="6" name="Rectangle 5">
            <a:extLst>
              <a:ext uri="{FF2B5EF4-FFF2-40B4-BE49-F238E27FC236}">
                <a16:creationId xmlns:a16="http://schemas.microsoft.com/office/drawing/2014/main" id="{A2B733D8-9E38-3960-2C07-3A6B36C5C765}"/>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349BE1C-9A59-2FF9-7028-487EB2272FF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Conceptual Prototypes </a:t>
            </a:r>
          </a:p>
        </p:txBody>
      </p:sp>
      <p:pic>
        <p:nvPicPr>
          <p:cNvPr id="15" name="Picture 14" descr="A picture containing text&#10;&#10;Description automatically generated">
            <a:extLst>
              <a:ext uri="{FF2B5EF4-FFF2-40B4-BE49-F238E27FC236}">
                <a16:creationId xmlns:a16="http://schemas.microsoft.com/office/drawing/2014/main" id="{C5C8136C-472F-8160-F2DC-D76DD8FE1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19040" y="1405684"/>
            <a:ext cx="3483706" cy="2612779"/>
          </a:xfrm>
          <a:prstGeom prst="rect">
            <a:avLst/>
          </a:prstGeom>
        </p:spPr>
      </p:pic>
      <p:pic>
        <p:nvPicPr>
          <p:cNvPr id="17" name="Picture 16">
            <a:extLst>
              <a:ext uri="{FF2B5EF4-FFF2-40B4-BE49-F238E27FC236}">
                <a16:creationId xmlns:a16="http://schemas.microsoft.com/office/drawing/2014/main" id="{D2947E7E-A09C-D949-69A0-4EC0D6EDB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354147" y="1405683"/>
            <a:ext cx="3483705" cy="2612779"/>
          </a:xfrm>
          <a:prstGeom prst="rect">
            <a:avLst/>
          </a:prstGeom>
        </p:spPr>
      </p:pic>
      <p:pic>
        <p:nvPicPr>
          <p:cNvPr id="19" name="Picture 18" descr="A picture containing indoor, power saw, tool, miller&#10;&#10;Description automatically generated">
            <a:extLst>
              <a:ext uri="{FF2B5EF4-FFF2-40B4-BE49-F238E27FC236}">
                <a16:creationId xmlns:a16="http://schemas.microsoft.com/office/drawing/2014/main" id="{325E9E56-46B3-C925-65ED-33BBC3EFB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48" y="1367937"/>
            <a:ext cx="3483706" cy="2612780"/>
          </a:xfrm>
          <a:prstGeom prst="rect">
            <a:avLst/>
          </a:prstGeom>
        </p:spPr>
      </p:pic>
      <p:sp>
        <p:nvSpPr>
          <p:cNvPr id="4" name="TextBox 3">
            <a:extLst>
              <a:ext uri="{FF2B5EF4-FFF2-40B4-BE49-F238E27FC236}">
                <a16:creationId xmlns:a16="http://schemas.microsoft.com/office/drawing/2014/main" id="{C24C167E-5775-2B39-231F-3D48E77E37E6}"/>
              </a:ext>
            </a:extLst>
          </p:cNvPr>
          <p:cNvSpPr txBox="1"/>
          <p:nvPr/>
        </p:nvSpPr>
        <p:spPr>
          <a:xfrm>
            <a:off x="424715" y="4622800"/>
            <a:ext cx="11342567" cy="1015663"/>
          </a:xfrm>
          <a:prstGeom prst="rect">
            <a:avLst/>
          </a:prstGeom>
          <a:noFill/>
        </p:spPr>
        <p:txBody>
          <a:bodyPr wrap="square" rtlCol="0">
            <a:spAutoFit/>
          </a:bodyPr>
          <a:lstStyle/>
          <a:p>
            <a:pPr algn="ctr"/>
            <a:r>
              <a:rPr lang="en-US" sz="2000" b="1">
                <a:solidFill>
                  <a:schemeClr val="bg1">
                    <a:lumMod val="50000"/>
                  </a:schemeClr>
                </a:solidFill>
              </a:rPr>
              <a:t>Three models were made to demonstrate the concept of the robotic arm. The two latter models were working prototypes that used stepper motors with Lego gears and chains. Several issues arose in these models</a:t>
            </a:r>
            <a:r>
              <a:rPr lang="en-US" sz="2000"/>
              <a:t>.</a:t>
            </a:r>
          </a:p>
        </p:txBody>
      </p:sp>
      <p:sp>
        <p:nvSpPr>
          <p:cNvPr id="23" name="TextBox 22">
            <a:extLst>
              <a:ext uri="{FF2B5EF4-FFF2-40B4-BE49-F238E27FC236}">
                <a16:creationId xmlns:a16="http://schemas.microsoft.com/office/drawing/2014/main" id="{9A8B659E-4B32-767C-50A4-01EDEBAC372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Tree>
    <p:extLst>
      <p:ext uri="{BB962C8B-B14F-4D97-AF65-F5344CB8AC3E}">
        <p14:creationId xmlns:p14="http://schemas.microsoft.com/office/powerpoint/2010/main" val="217751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19</a:t>
            </a:fld>
            <a:endParaRPr lang="en">
              <a:solidFill>
                <a:prstClr val="black"/>
              </a:solidFill>
            </a:endParaRPr>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Final Design </a:t>
            </a: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EE742A6C-CDB3-ECA2-482F-25C7F505C280}"/>
                  </a:ext>
                </a:extLst>
              </p:cNvPr>
              <p:cNvGraphicFramePr>
                <a:graphicFrameLocks/>
              </p:cNvGraphicFramePr>
              <p:nvPr>
                <p:extLst>
                  <p:ext uri="{D42A27DB-BD31-4B8C-83A1-F6EECF244321}">
                    <p14:modId xmlns:p14="http://schemas.microsoft.com/office/powerpoint/2010/main" val="2450985026"/>
                  </p:ext>
                </p:extLst>
              </p:nvPr>
            </p:nvGraphicFramePr>
            <p:xfrm rot="15616096">
              <a:off x="2845882" y="-165428"/>
              <a:ext cx="2928282" cy="5855850"/>
            </p:xfrm>
            <a:graphic>
              <a:graphicData uri="http://schemas.microsoft.com/office/drawing/2017/model3d">
                <am3d:model3d r:embed="rId5">
                  <am3d:spPr>
                    <a:xfrm rot="15616096">
                      <a:off x="0" y="0"/>
                      <a:ext cx="2928282" cy="5855850"/>
                    </a:xfrm>
                    <a:prstGeom prst="rect">
                      <a:avLst/>
                    </a:prstGeom>
                  </am3d:spPr>
                  <am3d:camera>
                    <am3d:pos x="0" y="0" z="54023440"/>
                    <am3d:up dx="0" dy="36000000" dz="0"/>
                    <am3d:lookAt x="0" y="0" z="0"/>
                    <am3d:perspective fov="2483679"/>
                  </am3d:camera>
                  <am3d:trans>
                    <am3d:meterPerModelUnit n="21009" d="1000000"/>
                    <am3d:preTrans dx="-2765610" dy="18000755" dz="8965960"/>
                    <am3d:scale>
                      <am3d:sx n="1000000" d="1000000"/>
                      <am3d:sy n="1000000" d="1000000"/>
                      <am3d:sz n="1000000" d="1000000"/>
                    </am3d:scale>
                    <am3d:rot ax="8812532" ay="-2404046" az="-9392637"/>
                    <am3d:postTrans dx="0" dy="0" dz="0"/>
                  </am3d:trans>
                  <am3d:raster rName="Office3DRenderer" rVer="16.0.8326">
                    <am3d:blip r:embed="rId6"/>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EE742A6C-CDB3-ECA2-482F-25C7F505C280}"/>
                  </a:ext>
                </a:extLst>
              </p:cNvPr>
              <p:cNvPicPr>
                <a:picLocks noGrp="1" noRot="1" noChangeAspect="1" noMove="1" noResize="1" noEditPoints="1" noAdjustHandles="1" noChangeArrowheads="1" noChangeShapeType="1" noCrop="1"/>
              </p:cNvPicPr>
              <p:nvPr/>
            </p:nvPicPr>
            <p:blipFill>
              <a:blip r:embed="rId6"/>
              <a:stretch>
                <a:fillRect/>
              </a:stretch>
            </p:blipFill>
            <p:spPr>
              <a:xfrm rot="15616096">
                <a:off x="2845882" y="-165428"/>
                <a:ext cx="2928282" cy="58558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26E96D9B-3D8C-CE69-D1FA-5B0ECB3F69BF}"/>
                  </a:ext>
                </a:extLst>
              </p:cNvPr>
              <p:cNvGraphicFramePr>
                <a:graphicFrameLocks noChangeAspect="1"/>
              </p:cNvGraphicFramePr>
              <p:nvPr>
                <p:extLst>
                  <p:ext uri="{D42A27DB-BD31-4B8C-83A1-F6EECF244321}">
                    <p14:modId xmlns:p14="http://schemas.microsoft.com/office/powerpoint/2010/main" val="3149881511"/>
                  </p:ext>
                </p:extLst>
              </p:nvPr>
            </p:nvGraphicFramePr>
            <p:xfrm rot="16200000">
              <a:off x="11877604" y="3022786"/>
              <a:ext cx="4339255" cy="3138314"/>
            </p:xfrm>
            <a:graphic>
              <a:graphicData uri="http://schemas.microsoft.com/office/drawing/2017/model3d">
                <am3d:model3d r:embed="rId7">
                  <am3d:spPr>
                    <a:xfrm rot="16200000">
                      <a:off x="0" y="0"/>
                      <a:ext cx="4339255" cy="3138314"/>
                    </a:xfrm>
                    <a:prstGeom prst="rect">
                      <a:avLst/>
                    </a:prstGeom>
                  </am3d:spPr>
                  <am3d:camera>
                    <am3d:pos x="0" y="0" z="62991820"/>
                    <am3d:up dx="0" dy="36000000" dz="0"/>
                    <am3d:lookAt x="0" y="0" z="0"/>
                    <am3d:perspective fov="2700000"/>
                  </am3d:camera>
                  <am3d:trans>
                    <am3d:meterPerModelUnit n="27177" d="1000000"/>
                    <am3d:preTrans dx="-3517395" dy="14483380" dz="18000000"/>
                    <am3d:scale>
                      <am3d:sx n="1000000" d="1000000"/>
                      <am3d:sy n="1000000" d="1000000"/>
                      <am3d:sz n="1000000" d="1000000"/>
                    </am3d:scale>
                    <am3d:rot ax="-5606317" ay="-4500296" az="5613563"/>
                    <am3d:postTrans dx="0" dy="0" dz="0"/>
                  </am3d:trans>
                  <am3d:raster rName="Office3DRenderer" rVer="16.0.8326">
                    <am3d:blip r:embed="rId8"/>
                  </am3d:raster>
                  <am3d:objViewport viewportSz="53389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26E96D9B-3D8C-CE69-D1FA-5B0ECB3F69BF}"/>
                  </a:ext>
                </a:extLst>
              </p:cNvPr>
              <p:cNvPicPr>
                <a:picLocks noGrp="1" noRot="1" noChangeAspect="1" noMove="1" noResize="1" noEditPoints="1" noAdjustHandles="1" noChangeArrowheads="1" noChangeShapeType="1" noCrop="1"/>
              </p:cNvPicPr>
              <p:nvPr/>
            </p:nvPicPr>
            <p:blipFill>
              <a:blip r:embed="rId8"/>
              <a:stretch>
                <a:fillRect/>
              </a:stretch>
            </p:blipFill>
            <p:spPr>
              <a:xfrm rot="16200000">
                <a:off x="11877604" y="3022786"/>
                <a:ext cx="4339255" cy="3138314"/>
              </a:xfrm>
              <a:prstGeom prst="rect">
                <a:avLst/>
              </a:prstGeom>
            </p:spPr>
          </p:pic>
        </mc:Fallback>
      </mc:AlternateContent>
      <p:sp>
        <p:nvSpPr>
          <p:cNvPr id="5" name="Rectangle: Rounded Corners 4">
            <a:extLst>
              <a:ext uri="{FF2B5EF4-FFF2-40B4-BE49-F238E27FC236}">
                <a16:creationId xmlns:a16="http://schemas.microsoft.com/office/drawing/2014/main" id="{EA76F6B6-8E5C-4C33-F2D1-CCB91D298D19}"/>
              </a:ext>
            </a:extLst>
          </p:cNvPr>
          <p:cNvSpPr/>
          <p:nvPr/>
        </p:nvSpPr>
        <p:spPr>
          <a:xfrm>
            <a:off x="1488360" y="4700492"/>
            <a:ext cx="8802309" cy="1095645"/>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7F7F7F"/>
                </a:solidFill>
              </a:rPr>
              <a:t>We currently have a CAD model for a final design that will address the issues experienced with previous prototypes. </a:t>
            </a:r>
          </a:p>
        </p:txBody>
      </p:sp>
      <p:cxnSp>
        <p:nvCxnSpPr>
          <p:cNvPr id="9" name="Straight Connector 8">
            <a:extLst>
              <a:ext uri="{FF2B5EF4-FFF2-40B4-BE49-F238E27FC236}">
                <a16:creationId xmlns:a16="http://schemas.microsoft.com/office/drawing/2014/main" id="{9438B266-9870-240C-AA70-96F38AE1DAD6}"/>
              </a:ext>
            </a:extLst>
          </p:cNvPr>
          <p:cNvCxnSpPr>
            <a:cxnSpLocks/>
          </p:cNvCxnSpPr>
          <p:nvPr/>
        </p:nvCxnSpPr>
        <p:spPr>
          <a:xfrm flipV="1">
            <a:off x="2368627" y="1183631"/>
            <a:ext cx="4263527" cy="316632"/>
          </a:xfrm>
          <a:prstGeom prst="line">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E5B7453C-6C5A-7836-76B1-B9C0A056D903}"/>
              </a:ext>
            </a:extLst>
          </p:cNvPr>
          <p:cNvSpPr txBox="1"/>
          <p:nvPr/>
        </p:nvSpPr>
        <p:spPr>
          <a:xfrm rot="21378117">
            <a:off x="3433261" y="998965"/>
            <a:ext cx="2302526" cy="369332"/>
          </a:xfrm>
          <a:prstGeom prst="rect">
            <a:avLst/>
          </a:prstGeom>
          <a:noFill/>
        </p:spPr>
        <p:txBody>
          <a:bodyPr wrap="square" rtlCol="0">
            <a:spAutoFit/>
          </a:bodyPr>
          <a:lstStyle/>
          <a:p>
            <a:pPr algn="ctr"/>
            <a:r>
              <a:rPr lang="en-US" b="1">
                <a:solidFill>
                  <a:srgbClr val="7F7F7F"/>
                </a:solidFill>
              </a:rPr>
              <a:t>40-inch reach</a:t>
            </a:r>
          </a:p>
        </p:txBody>
      </p:sp>
      <p:cxnSp>
        <p:nvCxnSpPr>
          <p:cNvPr id="15" name="Straight Arrow Connector 14">
            <a:extLst>
              <a:ext uri="{FF2B5EF4-FFF2-40B4-BE49-F238E27FC236}">
                <a16:creationId xmlns:a16="http://schemas.microsoft.com/office/drawing/2014/main" id="{A3517A74-5848-8AAC-E61C-FFEE76929DB4}"/>
              </a:ext>
            </a:extLst>
          </p:cNvPr>
          <p:cNvCxnSpPr>
            <a:cxnSpLocks/>
          </p:cNvCxnSpPr>
          <p:nvPr/>
        </p:nvCxnSpPr>
        <p:spPr>
          <a:xfrm flipV="1">
            <a:off x="9393186" y="2688116"/>
            <a:ext cx="0" cy="1758560"/>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28A037C5-32CE-2AAD-4E24-E59E7F932C58}"/>
              </a:ext>
            </a:extLst>
          </p:cNvPr>
          <p:cNvSpPr txBox="1"/>
          <p:nvPr/>
        </p:nvSpPr>
        <p:spPr>
          <a:xfrm>
            <a:off x="8809427" y="3244334"/>
            <a:ext cx="2302526" cy="369332"/>
          </a:xfrm>
          <a:prstGeom prst="rect">
            <a:avLst/>
          </a:prstGeom>
          <a:noFill/>
        </p:spPr>
        <p:txBody>
          <a:bodyPr wrap="square" rtlCol="0">
            <a:spAutoFit/>
          </a:bodyPr>
          <a:lstStyle/>
          <a:p>
            <a:pPr algn="ctr"/>
            <a:r>
              <a:rPr lang="en-US" b="1">
                <a:solidFill>
                  <a:srgbClr val="7F7F7F"/>
                </a:solidFill>
              </a:rPr>
              <a:t>18 -inch </a:t>
            </a:r>
          </a:p>
        </p:txBody>
      </p:sp>
      <p:sp>
        <p:nvSpPr>
          <p:cNvPr id="11" name="TextBox 10">
            <a:extLst>
              <a:ext uri="{FF2B5EF4-FFF2-40B4-BE49-F238E27FC236}">
                <a16:creationId xmlns:a16="http://schemas.microsoft.com/office/drawing/2014/main" id="{5DB4630C-D242-6527-CDA7-7AADC8BCFCB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51CA3218-0D07-42E7-CEDC-814B1E94A6A6}"/>
                  </a:ext>
                </a:extLst>
              </p:cNvPr>
              <p:cNvGraphicFramePr>
                <a:graphicFrameLocks noChangeAspect="1"/>
              </p:cNvGraphicFramePr>
              <p:nvPr>
                <p:extLst>
                  <p:ext uri="{D42A27DB-BD31-4B8C-83A1-F6EECF244321}">
                    <p14:modId xmlns:p14="http://schemas.microsoft.com/office/powerpoint/2010/main" val="4219075009"/>
                  </p:ext>
                </p:extLst>
              </p:nvPr>
            </p:nvGraphicFramePr>
            <p:xfrm>
              <a:off x="8128509" y="665150"/>
              <a:ext cx="1264677" cy="3781526"/>
            </p:xfrm>
            <a:graphic>
              <a:graphicData uri="http://schemas.microsoft.com/office/drawing/2017/model3d">
                <am3d:model3d r:embed="rId7">
                  <am3d:spPr>
                    <a:xfrm>
                      <a:off x="0" y="0"/>
                      <a:ext cx="1264677" cy="3781526"/>
                    </a:xfrm>
                    <a:prstGeom prst="rect">
                      <a:avLst/>
                    </a:prstGeom>
                  </am3d:spPr>
                  <am3d:camera>
                    <am3d:pos x="0" y="0" z="62991820"/>
                    <am3d:up dx="0" dy="36000000" dz="0"/>
                    <am3d:lookAt x="0" y="0" z="0"/>
                    <am3d:perspective fov="2700000"/>
                  </am3d:camera>
                  <am3d:trans>
                    <am3d:meterPerModelUnit n="27177" d="1000000"/>
                    <am3d:preTrans dx="-3517395" dy="14483380" dz="18000000"/>
                    <am3d:scale>
                      <am3d:sx n="1000000" d="1000000"/>
                      <am3d:sy n="1000000" d="1000000"/>
                      <am3d:sz n="1000000" d="1000000"/>
                    </am3d:scale>
                    <am3d:rot ax="-4249767" ay="3328" az="10790500"/>
                    <am3d:postTrans dx="0" dy="0" dz="0"/>
                  </am3d:trans>
                  <am3d:raster rName="Office3DRenderer" rVer="16.0.8326">
                    <am3d:blip r:embed="rId9"/>
                  </am3d:raster>
                  <am3d:objViewport viewportSz="50872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51CA3218-0D07-42E7-CEDC-814B1E94A6A6}"/>
                  </a:ext>
                </a:extLst>
              </p:cNvPr>
              <p:cNvPicPr>
                <a:picLocks noGrp="1" noRot="1" noChangeAspect="1" noMove="1" noResize="1" noEditPoints="1" noAdjustHandles="1" noChangeArrowheads="1" noChangeShapeType="1" noCrop="1"/>
              </p:cNvPicPr>
              <p:nvPr/>
            </p:nvPicPr>
            <p:blipFill>
              <a:blip r:embed="rId9"/>
              <a:stretch>
                <a:fillRect/>
              </a:stretch>
            </p:blipFill>
            <p:spPr>
              <a:xfrm>
                <a:off x="8128509" y="665150"/>
                <a:ext cx="1264677" cy="3781526"/>
              </a:xfrm>
              <a:prstGeom prst="rect">
                <a:avLst/>
              </a:prstGeom>
            </p:spPr>
          </p:pic>
        </mc:Fallback>
      </mc:AlternateContent>
    </p:spTree>
    <p:extLst>
      <p:ext uri="{BB962C8B-B14F-4D97-AF65-F5344CB8AC3E}">
        <p14:creationId xmlns:p14="http://schemas.microsoft.com/office/powerpoint/2010/main" val="2256583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2</a:t>
            </a:fld>
            <a:endParaRPr lang="en">
              <a:solidFill>
                <a:prstClr val="black"/>
              </a:solidFill>
            </a:endParaRPr>
          </a:p>
        </p:txBody>
      </p:sp>
      <p:grpSp>
        <p:nvGrpSpPr>
          <p:cNvPr id="5" name="Group 4">
            <a:extLst>
              <a:ext uri="{FF2B5EF4-FFF2-40B4-BE49-F238E27FC236}">
                <a16:creationId xmlns:a16="http://schemas.microsoft.com/office/drawing/2014/main" id="{FF13B7B4-91EB-63AA-1E9A-FCF6CC292DF5}"/>
              </a:ext>
            </a:extLst>
          </p:cNvPr>
          <p:cNvGrpSpPr/>
          <p:nvPr/>
        </p:nvGrpSpPr>
        <p:grpSpPr>
          <a:xfrm>
            <a:off x="227993" y="1750819"/>
            <a:ext cx="2119572" cy="3155127"/>
            <a:chOff x="261776" y="1238437"/>
            <a:chExt cx="1831257" cy="2827032"/>
          </a:xfrm>
        </p:grpSpPr>
        <p:sp>
          <p:nvSpPr>
            <p:cNvPr id="2" name="Rectangle 1">
              <a:extLst>
                <a:ext uri="{FF2B5EF4-FFF2-40B4-BE49-F238E27FC236}">
                  <a16:creationId xmlns:a16="http://schemas.microsoft.com/office/drawing/2014/main" id="{008420E3-BCA8-BF44-858C-682696D6C5F8}"/>
                </a:ext>
              </a:extLst>
            </p:cNvPr>
            <p:cNvSpPr/>
            <p:nvPr/>
          </p:nvSpPr>
          <p:spPr>
            <a:xfrm>
              <a:off x="439904" y="1238437"/>
              <a:ext cx="1534953" cy="2314000"/>
            </a:xfrm>
            <a:prstGeom prst="rect">
              <a:avLst/>
            </a:prstGeom>
            <a:blipFill>
              <a:blip r:embed="rId3">
                <a:extLst>
                  <a:ext uri="{28A0092B-C50C-407E-A947-70E740481C1C}">
                    <a14:useLocalDpi xmlns:a14="http://schemas.microsoft.com/office/drawing/2010/main" val="0"/>
                  </a:ext>
                </a:extLst>
              </a:blip>
              <a:stretch>
                <a:fillRect/>
              </a:stretch>
            </a:blip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7" name="TextBox 6">
              <a:extLst>
                <a:ext uri="{FF2B5EF4-FFF2-40B4-BE49-F238E27FC236}">
                  <a16:creationId xmlns:a16="http://schemas.microsoft.com/office/drawing/2014/main" id="{99B766D2-2C3E-1714-CD25-60A0561DFA50}"/>
                </a:ext>
              </a:extLst>
            </p:cNvPr>
            <p:cNvSpPr txBox="1"/>
            <p:nvPr/>
          </p:nvSpPr>
          <p:spPr>
            <a:xfrm>
              <a:off x="261776" y="3624234"/>
              <a:ext cx="1831257" cy="44123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Ebony Bland</a:t>
              </a:r>
            </a:p>
          </p:txBody>
        </p:sp>
      </p:grpSp>
      <p:grpSp>
        <p:nvGrpSpPr>
          <p:cNvPr id="16" name="Group 15">
            <a:extLst>
              <a:ext uri="{FF2B5EF4-FFF2-40B4-BE49-F238E27FC236}">
                <a16:creationId xmlns:a16="http://schemas.microsoft.com/office/drawing/2014/main" id="{5B9F9C53-91A2-F43C-182E-7FD194A2945F}"/>
              </a:ext>
            </a:extLst>
          </p:cNvPr>
          <p:cNvGrpSpPr/>
          <p:nvPr/>
        </p:nvGrpSpPr>
        <p:grpSpPr>
          <a:xfrm>
            <a:off x="2576699" y="2161730"/>
            <a:ext cx="2177047" cy="3102809"/>
            <a:chOff x="2144287" y="1271393"/>
            <a:chExt cx="1632785" cy="2344871"/>
          </a:xfrm>
          <a:effectLst/>
        </p:grpSpPr>
        <p:sp>
          <p:nvSpPr>
            <p:cNvPr id="8" name="TextBox 7">
              <a:extLst>
                <a:ext uri="{FF2B5EF4-FFF2-40B4-BE49-F238E27FC236}">
                  <a16:creationId xmlns:a16="http://schemas.microsoft.com/office/drawing/2014/main" id="{8692D06B-65E9-8095-C143-1BB1DD598403}"/>
                </a:ext>
              </a:extLst>
            </p:cNvPr>
            <p:cNvSpPr txBox="1"/>
            <p:nvPr/>
          </p:nvSpPr>
          <p:spPr>
            <a:xfrm>
              <a:off x="2144287" y="3246932"/>
              <a:ext cx="1632785"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Austin </a:t>
              </a:r>
              <a:r>
                <a:rPr lang="en-US" sz="2400" b="1" err="1">
                  <a:solidFill>
                    <a:prstClr val="black"/>
                  </a:solidFill>
                  <a:cs typeface="Calibri"/>
                </a:rPr>
                <a:t>Bruen</a:t>
              </a:r>
              <a:endParaRPr lang="en-US" sz="2400" b="1">
                <a:solidFill>
                  <a:prstClr val="black"/>
                </a:solidFill>
                <a:cs typeface="Calibri"/>
              </a:endParaRPr>
            </a:p>
          </p:txBody>
        </p:sp>
        <p:pic>
          <p:nvPicPr>
            <p:cNvPr id="13" name="Picture 13">
              <a:extLst>
                <a:ext uri="{FF2B5EF4-FFF2-40B4-BE49-F238E27FC236}">
                  <a16:creationId xmlns:a16="http://schemas.microsoft.com/office/drawing/2014/main" id="{24C2655F-1C81-56A2-E524-7F5231CAE65C}"/>
                </a:ext>
              </a:extLst>
            </p:cNvPr>
            <p:cNvPicPr>
              <a:picLocks noChangeAspect="1"/>
            </p:cNvPicPr>
            <p:nvPr/>
          </p:nvPicPr>
          <p:blipFill rotWithShape="1">
            <a:blip r:embed="rId4"/>
            <a:srcRect l="-1" t="329" r="-1080" b="20772"/>
            <a:stretch/>
          </p:blipFill>
          <p:spPr>
            <a:xfrm>
              <a:off x="2213552" y="1271393"/>
              <a:ext cx="1494255" cy="1779583"/>
            </a:xfrm>
            <a:prstGeom prst="rect">
              <a:avLst/>
            </a:prstGeom>
            <a:ln w="38100" cap="sq">
              <a:solidFill>
                <a:srgbClr val="000000"/>
              </a:solidFill>
              <a:prstDash val="solid"/>
              <a:miter lim="800000"/>
            </a:ln>
            <a:effectLst/>
          </p:spPr>
        </p:pic>
      </p:grpSp>
      <p:grpSp>
        <p:nvGrpSpPr>
          <p:cNvPr id="20" name="Group 19">
            <a:extLst>
              <a:ext uri="{FF2B5EF4-FFF2-40B4-BE49-F238E27FC236}">
                <a16:creationId xmlns:a16="http://schemas.microsoft.com/office/drawing/2014/main" id="{7875E746-0CC5-3DF4-8CA4-742E3748402A}"/>
              </a:ext>
            </a:extLst>
          </p:cNvPr>
          <p:cNvGrpSpPr/>
          <p:nvPr/>
        </p:nvGrpSpPr>
        <p:grpSpPr>
          <a:xfrm>
            <a:off x="9561162" y="1715753"/>
            <a:ext cx="2671008" cy="3046998"/>
            <a:chOff x="7148446" y="1399069"/>
            <a:chExt cx="2003256" cy="2285247"/>
          </a:xfrm>
          <a:effectLst/>
        </p:grpSpPr>
        <p:sp>
          <p:nvSpPr>
            <p:cNvPr id="11" name="TextBox 10">
              <a:extLst>
                <a:ext uri="{FF2B5EF4-FFF2-40B4-BE49-F238E27FC236}">
                  <a16:creationId xmlns:a16="http://schemas.microsoft.com/office/drawing/2014/main" id="{59743844-761F-76D1-4D49-72970B1EDA55}"/>
                </a:ext>
              </a:extLst>
            </p:cNvPr>
            <p:cNvSpPr txBox="1"/>
            <p:nvPr/>
          </p:nvSpPr>
          <p:spPr>
            <a:xfrm>
              <a:off x="7148446" y="3314984"/>
              <a:ext cx="2003256"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Garfield Murphy</a:t>
              </a:r>
            </a:p>
          </p:txBody>
        </p:sp>
        <p:pic>
          <p:nvPicPr>
            <p:cNvPr id="11268" name="Picture 4" descr="Garfield Murphy">
              <a:extLst>
                <a:ext uri="{FF2B5EF4-FFF2-40B4-BE49-F238E27FC236}">
                  <a16:creationId xmlns:a16="http://schemas.microsoft.com/office/drawing/2014/main" id="{08B9AE8F-E2BF-1B69-630E-083F91E8DF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99" t="4784" r="21776" b="17124"/>
            <a:stretch/>
          </p:blipFill>
          <p:spPr bwMode="auto">
            <a:xfrm>
              <a:off x="7379253" y="1399069"/>
              <a:ext cx="1481387" cy="1766101"/>
            </a:xfrm>
            <a:prstGeom prst="rect">
              <a:avLst/>
            </a:prstGeom>
            <a:ln w="38100"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D2727C2-7607-2FD2-FBD9-C60D87BA6694}"/>
              </a:ext>
            </a:extLst>
          </p:cNvPr>
          <p:cNvGrpSpPr/>
          <p:nvPr/>
        </p:nvGrpSpPr>
        <p:grpSpPr>
          <a:xfrm>
            <a:off x="4875395" y="1715754"/>
            <a:ext cx="2441207" cy="3046997"/>
            <a:chOff x="3762949" y="1463716"/>
            <a:chExt cx="1830905" cy="2285246"/>
          </a:xfrm>
          <a:effectLst/>
        </p:grpSpPr>
        <p:sp>
          <p:nvSpPr>
            <p:cNvPr id="9" name="TextBox 8">
              <a:extLst>
                <a:ext uri="{FF2B5EF4-FFF2-40B4-BE49-F238E27FC236}">
                  <a16:creationId xmlns:a16="http://schemas.microsoft.com/office/drawing/2014/main" id="{BDED9344-0644-AA21-D706-0366C9C6E2FE}"/>
                </a:ext>
              </a:extLst>
            </p:cNvPr>
            <p:cNvSpPr txBox="1"/>
            <p:nvPr/>
          </p:nvSpPr>
          <p:spPr>
            <a:xfrm>
              <a:off x="3762949" y="3379630"/>
              <a:ext cx="1830905"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Davis Goolsby</a:t>
              </a:r>
            </a:p>
          </p:txBody>
        </p:sp>
        <p:pic>
          <p:nvPicPr>
            <p:cNvPr id="18" name="Picture 18">
              <a:extLst>
                <a:ext uri="{FF2B5EF4-FFF2-40B4-BE49-F238E27FC236}">
                  <a16:creationId xmlns:a16="http://schemas.microsoft.com/office/drawing/2014/main" id="{4AC8AAF0-F3EF-40F4-0A6D-09AE9E451A81}"/>
                </a:ext>
              </a:extLst>
            </p:cNvPr>
            <p:cNvPicPr>
              <a:picLocks noChangeAspect="1"/>
            </p:cNvPicPr>
            <p:nvPr/>
          </p:nvPicPr>
          <p:blipFill rotWithShape="1">
            <a:blip r:embed="rId6"/>
            <a:srcRect l="14674" t="18547" r="12288" b="12640"/>
            <a:stretch/>
          </p:blipFill>
          <p:spPr>
            <a:xfrm>
              <a:off x="3926568" y="1463716"/>
              <a:ext cx="1450462" cy="1766099"/>
            </a:xfrm>
            <a:prstGeom prst="rect">
              <a:avLst/>
            </a:prstGeom>
            <a:ln w="38100" cap="sq">
              <a:solidFill>
                <a:srgbClr val="000000"/>
              </a:solidFill>
              <a:prstDash val="solid"/>
              <a:miter lim="800000"/>
            </a:ln>
            <a:effectLst/>
          </p:spPr>
        </p:pic>
      </p:grpSp>
      <p:grpSp>
        <p:nvGrpSpPr>
          <p:cNvPr id="4" name="Group 3">
            <a:extLst>
              <a:ext uri="{FF2B5EF4-FFF2-40B4-BE49-F238E27FC236}">
                <a16:creationId xmlns:a16="http://schemas.microsoft.com/office/drawing/2014/main" id="{596A41F2-7562-8FE3-661C-89AF71F45CA3}"/>
              </a:ext>
            </a:extLst>
          </p:cNvPr>
          <p:cNvGrpSpPr/>
          <p:nvPr/>
        </p:nvGrpSpPr>
        <p:grpSpPr>
          <a:xfrm>
            <a:off x="7262195" y="2316373"/>
            <a:ext cx="2298967" cy="2948163"/>
            <a:chOff x="7262195" y="2316373"/>
            <a:chExt cx="2298967" cy="2948163"/>
          </a:xfrm>
        </p:grpSpPr>
        <p:sp>
          <p:nvSpPr>
            <p:cNvPr id="10" name="TextBox 9">
              <a:extLst>
                <a:ext uri="{FF2B5EF4-FFF2-40B4-BE49-F238E27FC236}">
                  <a16:creationId xmlns:a16="http://schemas.microsoft.com/office/drawing/2014/main" id="{8DCA8A88-3EF2-4F79-F915-87413B46C7CB}"/>
                </a:ext>
              </a:extLst>
            </p:cNvPr>
            <p:cNvSpPr txBox="1"/>
            <p:nvPr/>
          </p:nvSpPr>
          <p:spPr>
            <a:xfrm>
              <a:off x="7262195" y="4772093"/>
              <a:ext cx="2298967" cy="492443"/>
            </a:xfrm>
            <a:prstGeom prst="rect">
              <a:avLst/>
            </a:prstGeom>
            <a:noFill/>
            <a:ln w="38100">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Emilio Manzo</a:t>
              </a:r>
            </a:p>
          </p:txBody>
        </p:sp>
        <p:pic>
          <p:nvPicPr>
            <p:cNvPr id="3" name="Picture 3">
              <a:extLst>
                <a:ext uri="{FF2B5EF4-FFF2-40B4-BE49-F238E27FC236}">
                  <a16:creationId xmlns:a16="http://schemas.microsoft.com/office/drawing/2014/main" id="{2321E1D6-F767-D7F3-2637-D79061213EBB}"/>
                </a:ext>
              </a:extLst>
            </p:cNvPr>
            <p:cNvPicPr>
              <a:picLocks noChangeAspect="1"/>
            </p:cNvPicPr>
            <p:nvPr/>
          </p:nvPicPr>
          <p:blipFill rotWithShape="1">
            <a:blip r:embed="rId7"/>
            <a:srcRect t="7310" r="-1099" b="12827"/>
            <a:stretch/>
          </p:blipFill>
          <p:spPr>
            <a:xfrm>
              <a:off x="7418230" y="2316373"/>
              <a:ext cx="1992340" cy="2343351"/>
            </a:xfrm>
            <a:prstGeom prst="rect">
              <a:avLst/>
            </a:prstGeom>
            <a:ln w="38100">
              <a:solidFill>
                <a:schemeClr val="tx1"/>
              </a:solidFill>
            </a:ln>
          </p:spPr>
        </p:pic>
      </p:gr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6F247B8E-BB2B-F708-5E4F-13163A912DC4}"/>
                  </a:ext>
                </a:extLst>
              </p:cNvPr>
              <p:cNvGraphicFramePr>
                <a:graphicFrameLocks noChangeAspect="1"/>
              </p:cNvGraphicFramePr>
              <p:nvPr>
                <p:extLst>
                  <p:ext uri="{D42A27DB-BD31-4B8C-83A1-F6EECF244321}">
                    <p14:modId xmlns:p14="http://schemas.microsoft.com/office/powerpoint/2010/main" val="1825710705"/>
                  </p:ext>
                </p:extLst>
              </p:nvPr>
            </p:nvGraphicFramePr>
            <p:xfrm>
              <a:off x="12192000" y="-342884"/>
              <a:ext cx="1552268" cy="5318514"/>
            </p:xfrm>
            <a:graphic>
              <a:graphicData uri="http://schemas.microsoft.com/office/drawing/2017/model3d">
                <am3d:model3d r:embed="rId8">
                  <am3d:spPr>
                    <a:xfrm>
                      <a:off x="0" y="0"/>
                      <a:ext cx="1552268" cy="5318514"/>
                    </a:xfrm>
                    <a:prstGeom prst="rect">
                      <a:avLst/>
                    </a:prstGeom>
                  </am3d:spPr>
                  <am3d:camera>
                    <am3d:pos x="0" y="0" z="60456634"/>
                    <am3d:up dx="0" dy="36000000" dz="0"/>
                    <am3d:lookAt x="0" y="0" z="0"/>
                    <am3d:perspective fov="2700000"/>
                  </am3d:camera>
                  <am3d:trans>
                    <am3d:meterPerModelUnit n="22512" d="1000000"/>
                    <am3d:preTrans dx="-2942015" dy="18000808" dz="13587192"/>
                    <am3d:scale>
                      <am3d:sx n="1000000" d="1000000"/>
                      <am3d:sy n="1000000" d="1000000"/>
                      <am3d:sz n="1000000" d="1000000"/>
                    </am3d:scale>
                    <am3d:rot ax="7285277" ay="-143199" az="234066"/>
                    <am3d:postTrans dx="0" dy="0" dz="0"/>
                  </am3d:trans>
                  <am3d:raster rName="Office3DRenderer" rVer="16.0.8326">
                    <am3d:blip r:embed="rId9"/>
                  </am3d:raster>
                  <am3d:objViewport viewportSz="54186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6F247B8E-BB2B-F708-5E4F-13163A912DC4}"/>
                  </a:ext>
                </a:extLst>
              </p:cNvPr>
              <p:cNvPicPr>
                <a:picLocks noGrp="1" noRot="1" noChangeAspect="1" noMove="1" noResize="1" noEditPoints="1" noAdjustHandles="1" noChangeArrowheads="1" noChangeShapeType="1" noCrop="1"/>
              </p:cNvPicPr>
              <p:nvPr/>
            </p:nvPicPr>
            <p:blipFill>
              <a:blip r:embed="rId9"/>
              <a:stretch>
                <a:fillRect/>
              </a:stretch>
            </p:blipFill>
            <p:spPr>
              <a:xfrm>
                <a:off x="12192000" y="-342884"/>
                <a:ext cx="1552268" cy="5318514"/>
              </a:xfrm>
              <a:prstGeom prst="rect">
                <a:avLst/>
              </a:prstGeom>
            </p:spPr>
          </p:pic>
        </mc:Fallback>
      </mc:AlternateContent>
      <p:sp>
        <p:nvSpPr>
          <p:cNvPr id="14" name="Rectangle 13">
            <a:extLst>
              <a:ext uri="{FF2B5EF4-FFF2-40B4-BE49-F238E27FC236}">
                <a16:creationId xmlns:a16="http://schemas.microsoft.com/office/drawing/2014/main" id="{3B204D16-6223-EA97-02F9-166817B51453}"/>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60;p14"/>
          <p:cNvSpPr txBox="1">
            <a:spLocks noGrp="1"/>
          </p:cNvSpPr>
          <p:nvPr>
            <p:ph type="title"/>
          </p:nvPr>
        </p:nvSpPr>
        <p:spPr>
          <a:xfrm>
            <a:off x="0" y="-1615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Team Introduction</a:t>
            </a:r>
          </a:p>
        </p:txBody>
      </p:sp>
      <p:pic>
        <p:nvPicPr>
          <p:cNvPr id="19" name="Picture 18">
            <a:extLst>
              <a:ext uri="{FF2B5EF4-FFF2-40B4-BE49-F238E27FC236}">
                <a16:creationId xmlns:a16="http://schemas.microsoft.com/office/drawing/2014/main" id="{CC54BF6A-3109-28B4-5239-770D28C57506}"/>
              </a:ext>
            </a:extLst>
          </p:cNvPr>
          <p:cNvPicPr>
            <a:picLocks noChangeAspect="1"/>
          </p:cNvPicPr>
          <p:nvPr/>
        </p:nvPicPr>
        <p:blipFill>
          <a:blip r:embed="rId10"/>
          <a:stretch>
            <a:fillRect/>
          </a:stretch>
        </p:blipFill>
        <p:spPr>
          <a:xfrm>
            <a:off x="10979000" y="0"/>
            <a:ext cx="763600" cy="763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20</a:t>
            </a:fld>
            <a:endParaRPr lang="en">
              <a:solidFill>
                <a:prstClr val="black"/>
              </a:solidFill>
            </a:endParaRPr>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Final Design </a:t>
            </a:r>
          </a:p>
        </p:txBody>
      </p:sp>
      <p:sp>
        <p:nvSpPr>
          <p:cNvPr id="11" name="TextBox 10">
            <a:extLst>
              <a:ext uri="{FF2B5EF4-FFF2-40B4-BE49-F238E27FC236}">
                <a16:creationId xmlns:a16="http://schemas.microsoft.com/office/drawing/2014/main" id="{5DB4630C-D242-6527-CDA7-7AADC8BCFCB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51CA3218-0D07-42E7-CEDC-814B1E94A6A6}"/>
                  </a:ext>
                </a:extLst>
              </p:cNvPr>
              <p:cNvGraphicFramePr>
                <a:graphicFrameLocks noChangeAspect="1"/>
              </p:cNvGraphicFramePr>
              <p:nvPr>
                <p:extLst>
                  <p:ext uri="{D42A27DB-BD31-4B8C-83A1-F6EECF244321}">
                    <p14:modId xmlns:p14="http://schemas.microsoft.com/office/powerpoint/2010/main" val="3628185434"/>
                  </p:ext>
                </p:extLst>
              </p:nvPr>
            </p:nvGraphicFramePr>
            <p:xfrm>
              <a:off x="5059679" y="508760"/>
              <a:ext cx="1698695" cy="5079282"/>
            </p:xfrm>
            <a:graphic>
              <a:graphicData uri="http://schemas.microsoft.com/office/drawing/2017/model3d">
                <am3d:model3d r:embed="rId5">
                  <am3d:spPr>
                    <a:xfrm>
                      <a:off x="0" y="0"/>
                      <a:ext cx="1698695" cy="5079282"/>
                    </a:xfrm>
                    <a:prstGeom prst="rect">
                      <a:avLst/>
                    </a:prstGeom>
                  </am3d:spPr>
                  <am3d:camera>
                    <am3d:pos x="0" y="0" z="62991820"/>
                    <am3d:up dx="0" dy="36000000" dz="0"/>
                    <am3d:lookAt x="0" y="0" z="0"/>
                    <am3d:perspective fov="2700000"/>
                  </am3d:camera>
                  <am3d:trans>
                    <am3d:meterPerModelUnit n="27177" d="1000000"/>
                    <am3d:preTrans dx="-3517395" dy="14483380" dz="18000000"/>
                    <am3d:scale>
                      <am3d:sx n="1000000" d="1000000"/>
                      <am3d:sy n="1000000" d="1000000"/>
                      <am3d:sz n="1000000" d="1000000"/>
                    </am3d:scale>
                    <am3d:rot ax="-4249767" ay="3328" az="10790500"/>
                    <am3d:postTrans dx="0" dy="0" dz="0"/>
                  </am3d:trans>
                  <am3d:raster rName="Office3DRenderer" rVer="16.0.8326">
                    <am3d:blip r:embed="rId6"/>
                  </am3d:raster>
                  <am3d:objViewport viewportSz="68330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51CA3218-0D07-42E7-CEDC-814B1E94A6A6}"/>
                  </a:ext>
                </a:extLst>
              </p:cNvPr>
              <p:cNvPicPr>
                <a:picLocks noGrp="1" noRot="1" noChangeAspect="1" noMove="1" noResize="1" noEditPoints="1" noAdjustHandles="1" noChangeArrowheads="1" noChangeShapeType="1" noCrop="1"/>
              </p:cNvPicPr>
              <p:nvPr/>
            </p:nvPicPr>
            <p:blipFill>
              <a:blip r:embed="rId6"/>
              <a:stretch>
                <a:fillRect/>
              </a:stretch>
            </p:blipFill>
            <p:spPr>
              <a:xfrm>
                <a:off x="5059679" y="508760"/>
                <a:ext cx="1698695" cy="5079282"/>
              </a:xfrm>
              <a:prstGeom prst="rect">
                <a:avLst/>
              </a:prstGeom>
            </p:spPr>
          </p:pic>
        </mc:Fallback>
      </mc:AlternateContent>
    </p:spTree>
    <p:extLst>
      <p:ext uri="{BB962C8B-B14F-4D97-AF65-F5344CB8AC3E}">
        <p14:creationId xmlns:p14="http://schemas.microsoft.com/office/powerpoint/2010/main" val="2535949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fill="hold" nodeType="withEffect">
                                  <p:stCondLst>
                                    <p:cond delay="0"/>
                                  </p:stCondLst>
                                  <p:childTnLst>
                                    <p:animRot by="21600000">
                                      <p:cBhvr>
                                        <p:cTn id="6"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21</a:t>
            </a:fld>
            <a:endParaRPr lang="en">
              <a:solidFill>
                <a:prstClr val="black"/>
              </a:solidFill>
            </a:endParaRPr>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Final Design </a:t>
            </a:r>
          </a:p>
        </p:txBody>
      </p:sp>
      <p:sp>
        <p:nvSpPr>
          <p:cNvPr id="9" name="TextBox 8">
            <a:extLst>
              <a:ext uri="{FF2B5EF4-FFF2-40B4-BE49-F238E27FC236}">
                <a16:creationId xmlns:a16="http://schemas.microsoft.com/office/drawing/2014/main" id="{BEC432F1-2647-937D-6AD2-56CE58E4F6FD}"/>
              </a:ext>
            </a:extLst>
          </p:cNvPr>
          <p:cNvSpPr txBox="1"/>
          <p:nvPr/>
        </p:nvSpPr>
        <p:spPr>
          <a:xfrm>
            <a:off x="651938" y="5204113"/>
            <a:ext cx="3499242" cy="707886"/>
          </a:xfrm>
          <a:prstGeom prst="rect">
            <a:avLst/>
          </a:prstGeom>
          <a:noFill/>
        </p:spPr>
        <p:txBody>
          <a:bodyPr wrap="square" rtlCol="0">
            <a:spAutoFit/>
          </a:bodyPr>
          <a:lstStyle/>
          <a:p>
            <a:pPr algn="ctr"/>
            <a:r>
              <a:rPr lang="en-US" sz="2000" b="1">
                <a:solidFill>
                  <a:schemeClr val="bg1">
                    <a:lumMod val="50000"/>
                  </a:schemeClr>
                </a:solidFill>
              </a:rPr>
              <a:t>Shoulder Linkage for rotation about z and x rotation</a:t>
            </a:r>
          </a:p>
        </p:txBody>
      </p:sp>
      <p:sp>
        <p:nvSpPr>
          <p:cNvPr id="4" name="TextBox 3">
            <a:extLst>
              <a:ext uri="{FF2B5EF4-FFF2-40B4-BE49-F238E27FC236}">
                <a16:creationId xmlns:a16="http://schemas.microsoft.com/office/drawing/2014/main" id="{52FBA314-5984-F8BF-964C-74F68756E1B3}"/>
              </a:ext>
            </a:extLst>
          </p:cNvPr>
          <p:cNvSpPr txBox="1"/>
          <p:nvPr/>
        </p:nvSpPr>
        <p:spPr>
          <a:xfrm>
            <a:off x="4629651" y="6217623"/>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
        <p:nvSpPr>
          <p:cNvPr id="5" name="TextBox 4">
            <a:extLst>
              <a:ext uri="{FF2B5EF4-FFF2-40B4-BE49-F238E27FC236}">
                <a16:creationId xmlns:a16="http://schemas.microsoft.com/office/drawing/2014/main" id="{3587AF2C-7A2C-993F-1B3A-F9A9ED43E0A4}"/>
              </a:ext>
            </a:extLst>
          </p:cNvPr>
          <p:cNvSpPr txBox="1"/>
          <p:nvPr/>
        </p:nvSpPr>
        <p:spPr>
          <a:xfrm>
            <a:off x="5013813" y="5169407"/>
            <a:ext cx="2548535" cy="707886"/>
          </a:xfrm>
          <a:prstGeom prst="rect">
            <a:avLst/>
          </a:prstGeom>
          <a:noFill/>
        </p:spPr>
        <p:txBody>
          <a:bodyPr wrap="square" rtlCol="0">
            <a:spAutoFit/>
          </a:bodyPr>
          <a:lstStyle/>
          <a:p>
            <a:pPr algn="ctr"/>
            <a:r>
              <a:rPr lang="en-US" sz="2000" b="1">
                <a:solidFill>
                  <a:schemeClr val="bg1">
                    <a:lumMod val="50000"/>
                  </a:schemeClr>
                </a:solidFill>
              </a:rPr>
              <a:t>Elbow Linkage for rotation about x axis </a:t>
            </a:r>
          </a:p>
        </p:txBody>
      </p:sp>
      <p:sp>
        <p:nvSpPr>
          <p:cNvPr id="8" name="TextBox 7">
            <a:extLst>
              <a:ext uri="{FF2B5EF4-FFF2-40B4-BE49-F238E27FC236}">
                <a16:creationId xmlns:a16="http://schemas.microsoft.com/office/drawing/2014/main" id="{EF85B785-D00B-5CBF-6517-50B147B737D0}"/>
              </a:ext>
            </a:extLst>
          </p:cNvPr>
          <p:cNvSpPr txBox="1"/>
          <p:nvPr/>
        </p:nvSpPr>
        <p:spPr>
          <a:xfrm>
            <a:off x="8607991" y="4896336"/>
            <a:ext cx="3134609" cy="1015663"/>
          </a:xfrm>
          <a:prstGeom prst="rect">
            <a:avLst/>
          </a:prstGeom>
          <a:noFill/>
        </p:spPr>
        <p:txBody>
          <a:bodyPr wrap="square" rtlCol="0">
            <a:spAutoFit/>
          </a:bodyPr>
          <a:lstStyle/>
          <a:p>
            <a:pPr algn="ctr"/>
            <a:r>
              <a:rPr lang="en-US" sz="2000" b="1">
                <a:solidFill>
                  <a:schemeClr val="bg1">
                    <a:lumMod val="50000"/>
                  </a:schemeClr>
                </a:solidFill>
              </a:rPr>
              <a:t>End effector mount for gripper and camera installation</a:t>
            </a:r>
          </a:p>
        </p:txBody>
      </p:sp>
      <p:pic>
        <p:nvPicPr>
          <p:cNvPr id="13" name="Picture 12">
            <a:extLst>
              <a:ext uri="{FF2B5EF4-FFF2-40B4-BE49-F238E27FC236}">
                <a16:creationId xmlns:a16="http://schemas.microsoft.com/office/drawing/2014/main" id="{F79EAD84-4A80-9A06-8EB9-E6CF082B983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24004" b="40751"/>
          <a:stretch/>
        </p:blipFill>
        <p:spPr>
          <a:xfrm>
            <a:off x="8917033" y="1820567"/>
            <a:ext cx="2379578" cy="2126524"/>
          </a:xfrm>
          <a:prstGeom prst="rect">
            <a:avLst/>
          </a:prstGeom>
        </p:spPr>
      </p:pic>
      <p:pic>
        <p:nvPicPr>
          <p:cNvPr id="15" name="Picture 14">
            <a:extLst>
              <a:ext uri="{FF2B5EF4-FFF2-40B4-BE49-F238E27FC236}">
                <a16:creationId xmlns:a16="http://schemas.microsoft.com/office/drawing/2014/main" id="{21FEFE9B-DE50-08BA-4FA6-D0963C6C959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208844" y="1536074"/>
            <a:ext cx="1868642" cy="2982752"/>
          </a:xfrm>
          <a:prstGeom prst="rect">
            <a:avLst/>
          </a:prstGeom>
        </p:spPr>
      </p:pic>
      <p:pic>
        <p:nvPicPr>
          <p:cNvPr id="12" name="Picture 11">
            <a:extLst>
              <a:ext uri="{FF2B5EF4-FFF2-40B4-BE49-F238E27FC236}">
                <a16:creationId xmlns:a16="http://schemas.microsoft.com/office/drawing/2014/main" id="{FA4A7FAF-3773-6BC9-9CA8-5FA380FF04B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5013813" y="980707"/>
            <a:ext cx="2548535" cy="4097863"/>
          </a:xfrm>
          <a:prstGeom prst="rect">
            <a:avLst/>
          </a:prstGeom>
        </p:spPr>
      </p:pic>
      <p:pic>
        <p:nvPicPr>
          <p:cNvPr id="17" name="Picture 16">
            <a:extLst>
              <a:ext uri="{FF2B5EF4-FFF2-40B4-BE49-F238E27FC236}">
                <a16:creationId xmlns:a16="http://schemas.microsoft.com/office/drawing/2014/main" id="{34E20624-2110-4067-EFF4-ABC35F943B13}"/>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Lst>
          </a:blip>
          <a:stretch>
            <a:fillRect/>
          </a:stretch>
        </p:blipFill>
        <p:spPr>
          <a:xfrm>
            <a:off x="2280766" y="1820567"/>
            <a:ext cx="2270914" cy="1932269"/>
          </a:xfrm>
          <a:prstGeom prst="rect">
            <a:avLst/>
          </a:prstGeom>
        </p:spPr>
      </p:pic>
    </p:spTree>
    <p:extLst>
      <p:ext uri="{BB962C8B-B14F-4D97-AF65-F5344CB8AC3E}">
        <p14:creationId xmlns:p14="http://schemas.microsoft.com/office/powerpoint/2010/main" val="1913208063"/>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defTabSz="1219170" rtl="0" eaLnBrk="1" fontAlgn="auto" latinLnBrk="0" hangingPunct="1">
              <a:spcBef>
                <a:spcPts val="0"/>
              </a:spcBef>
              <a:spcAft>
                <a:spcPts val="600"/>
              </a:spcAft>
              <a:buClrTx/>
              <a:buSzTx/>
              <a:buFontTx/>
              <a:buNone/>
              <a:tabLst/>
              <a:defRPr/>
            </a:pPr>
            <a:fld id="{00000000-1234-1234-1234-123412341234}" type="slidenum">
              <a:rPr kumimoji="0" lang="en" b="0" i="0" u="none" strike="noStrike" kern="1200" cap="none" spc="0" normalizeH="0" baseline="0" noProof="0">
                <a:ln>
                  <a:noFill/>
                </a:ln>
                <a:effectLst/>
                <a:uLnTx/>
                <a:uFillTx/>
              </a:rPr>
              <a:pPr marL="0" marR="0" lvl="0" indent="0" defTabSz="1219170" rtl="0" eaLnBrk="1" fontAlgn="auto" latinLnBrk="0" hangingPunct="1">
                <a:spcBef>
                  <a:spcPts val="0"/>
                </a:spcBef>
                <a:spcAft>
                  <a:spcPts val="600"/>
                </a:spcAft>
                <a:buClrTx/>
                <a:buSzTx/>
                <a:buFontTx/>
                <a:buNone/>
                <a:tabLst/>
                <a:defRPr/>
              </a:pPr>
              <a:t>22</a:t>
            </a:fld>
            <a:endParaRPr kumimoji="0" lang="en" b="0" i="0" u="none" strike="noStrike" kern="1200" cap="none" spc="0" normalizeH="0" baseline="0" noProof="0">
              <a:ln>
                <a:noFill/>
              </a:ln>
              <a:effectLst/>
              <a:uLnTx/>
              <a:uFillTx/>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Robotic Arm Design – Controller</a:t>
            </a:r>
          </a:p>
        </p:txBody>
      </p:sp>
      <p:sp>
        <p:nvSpPr>
          <p:cNvPr id="10" name="Rectangle: Rounded Corners 9">
            <a:extLst>
              <a:ext uri="{FF2B5EF4-FFF2-40B4-BE49-F238E27FC236}">
                <a16:creationId xmlns:a16="http://schemas.microsoft.com/office/drawing/2014/main" id="{F506B664-4530-EC79-54FB-D4B07093C8E4}"/>
              </a:ext>
            </a:extLst>
          </p:cNvPr>
          <p:cNvSpPr/>
          <p:nvPr/>
        </p:nvSpPr>
        <p:spPr>
          <a:xfrm>
            <a:off x="4631429" y="1102211"/>
            <a:ext cx="2932698" cy="617267"/>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cs typeface="Calibri"/>
              </a:rPr>
              <a:t>Smartphone App</a:t>
            </a:r>
          </a:p>
        </p:txBody>
      </p:sp>
      <p:sp>
        <p:nvSpPr>
          <p:cNvPr id="27" name="TextBox 26">
            <a:extLst>
              <a:ext uri="{FF2B5EF4-FFF2-40B4-BE49-F238E27FC236}">
                <a16:creationId xmlns:a16="http://schemas.microsoft.com/office/drawing/2014/main" id="{84F60EF5-9065-0B27-FB28-3D15F54FCCCC}"/>
              </a:ext>
            </a:extLst>
          </p:cNvPr>
          <p:cNvSpPr txBox="1"/>
          <p:nvPr/>
        </p:nvSpPr>
        <p:spPr>
          <a:xfrm>
            <a:off x="2870916" y="2288683"/>
            <a:ext cx="12208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onsolas"/>
                <a:ea typeface="Calibri"/>
                <a:cs typeface="Calibri"/>
              </a:rPr>
              <a:t>Base</a:t>
            </a:r>
            <a:endParaRPr lang="en-US">
              <a:solidFill>
                <a:schemeClr val="bg1"/>
              </a:solidFill>
            </a:endParaRPr>
          </a:p>
        </p:txBody>
      </p:sp>
      <p:sp>
        <p:nvSpPr>
          <p:cNvPr id="42" name="TextBox 11">
            <a:extLst>
              <a:ext uri="{FF2B5EF4-FFF2-40B4-BE49-F238E27FC236}">
                <a16:creationId xmlns:a16="http://schemas.microsoft.com/office/drawing/2014/main" id="{FE5751C8-BAAA-8F80-917D-A47137C31D5B}"/>
              </a:ext>
            </a:extLst>
          </p:cNvPr>
          <p:cNvSpPr txBox="1"/>
          <p:nvPr/>
        </p:nvSpPr>
        <p:spPr>
          <a:xfrm>
            <a:off x="8011733" y="2310147"/>
            <a:ext cx="122080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Consolas"/>
                <a:ea typeface="Calibri"/>
                <a:cs typeface="Calibri"/>
              </a:rPr>
              <a:t>Gripper</a:t>
            </a:r>
            <a:endParaRPr lang="en-US">
              <a:solidFill>
                <a:schemeClr val="bg1"/>
              </a:solidFill>
            </a:endParaRPr>
          </a:p>
        </p:txBody>
      </p:sp>
      <p:sp>
        <p:nvSpPr>
          <p:cNvPr id="57" name="Rectangle: Rounded Corners 56">
            <a:extLst>
              <a:ext uri="{FF2B5EF4-FFF2-40B4-BE49-F238E27FC236}">
                <a16:creationId xmlns:a16="http://schemas.microsoft.com/office/drawing/2014/main" id="{6E61C06F-96F2-B9D9-3E19-9F56F82ED409}"/>
              </a:ext>
            </a:extLst>
          </p:cNvPr>
          <p:cNvSpPr/>
          <p:nvPr/>
        </p:nvSpPr>
        <p:spPr>
          <a:xfrm>
            <a:off x="2176664" y="2007627"/>
            <a:ext cx="7845378" cy="3584618"/>
          </a:xfrm>
          <a:prstGeom prst="round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4" name="Group 93">
            <a:extLst>
              <a:ext uri="{FF2B5EF4-FFF2-40B4-BE49-F238E27FC236}">
                <a16:creationId xmlns:a16="http://schemas.microsoft.com/office/drawing/2014/main" id="{C8D00493-C7B8-7FB8-F1BB-5A00A31C4712}"/>
              </a:ext>
            </a:extLst>
          </p:cNvPr>
          <p:cNvGrpSpPr/>
          <p:nvPr/>
        </p:nvGrpSpPr>
        <p:grpSpPr>
          <a:xfrm>
            <a:off x="6527979" y="2086930"/>
            <a:ext cx="2597240" cy="1602698"/>
            <a:chOff x="7815865" y="2391494"/>
            <a:chExt cx="2049888" cy="1115316"/>
          </a:xfrm>
        </p:grpSpPr>
        <p:sp>
          <p:nvSpPr>
            <p:cNvPr id="72" name="TextBox 71">
              <a:extLst>
                <a:ext uri="{FF2B5EF4-FFF2-40B4-BE49-F238E27FC236}">
                  <a16:creationId xmlns:a16="http://schemas.microsoft.com/office/drawing/2014/main" id="{07864C00-E105-FB8A-4BF0-3045BAEC7DDA}"/>
                </a:ext>
              </a:extLst>
            </p:cNvPr>
            <p:cNvSpPr txBox="1"/>
            <p:nvPr/>
          </p:nvSpPr>
          <p:spPr>
            <a:xfrm>
              <a:off x="8101947" y="2391494"/>
              <a:ext cx="1507901" cy="4497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Joint 3: Elbow Rotation</a:t>
              </a:r>
            </a:p>
          </p:txBody>
        </p:sp>
        <p:grpSp>
          <p:nvGrpSpPr>
            <p:cNvPr id="90" name="Group 89">
              <a:extLst>
                <a:ext uri="{FF2B5EF4-FFF2-40B4-BE49-F238E27FC236}">
                  <a16:creationId xmlns:a16="http://schemas.microsoft.com/office/drawing/2014/main" id="{2D27D7B8-863D-A63B-E9F9-08B70DF0DF58}"/>
                </a:ext>
              </a:extLst>
            </p:cNvPr>
            <p:cNvGrpSpPr/>
            <p:nvPr/>
          </p:nvGrpSpPr>
          <p:grpSpPr>
            <a:xfrm>
              <a:off x="8953499" y="2873599"/>
              <a:ext cx="912254" cy="633211"/>
              <a:chOff x="8953499" y="2873599"/>
              <a:chExt cx="912254" cy="633211"/>
            </a:xfrm>
          </p:grpSpPr>
          <p:sp>
            <p:nvSpPr>
              <p:cNvPr id="69" name="Rectangle: Rounded Corners 68">
                <a:extLst>
                  <a:ext uri="{FF2B5EF4-FFF2-40B4-BE49-F238E27FC236}">
                    <a16:creationId xmlns:a16="http://schemas.microsoft.com/office/drawing/2014/main" id="{A8697FF0-96CE-C134-F6CF-B80798EC684A}"/>
                  </a:ext>
                </a:extLst>
              </p:cNvPr>
              <p:cNvSpPr/>
              <p:nvPr/>
            </p:nvSpPr>
            <p:spPr>
              <a:xfrm>
                <a:off x="8953499" y="2873599"/>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3" name="Arrow: Right 72">
                <a:extLst>
                  <a:ext uri="{FF2B5EF4-FFF2-40B4-BE49-F238E27FC236}">
                    <a16:creationId xmlns:a16="http://schemas.microsoft.com/office/drawing/2014/main" id="{D4D6A6B1-9C31-C8A6-ABD0-FD7CAF128AA0}"/>
                  </a:ext>
                </a:extLst>
              </p:cNvPr>
              <p:cNvSpPr/>
              <p:nvPr/>
            </p:nvSpPr>
            <p:spPr>
              <a:xfrm>
                <a:off x="9138632" y="3045317"/>
                <a:ext cx="547352" cy="28977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D4569E2B-A1D4-C8AF-494B-8DB84FD32D06}"/>
                </a:ext>
              </a:extLst>
            </p:cNvPr>
            <p:cNvGrpSpPr/>
            <p:nvPr/>
          </p:nvGrpSpPr>
          <p:grpSpPr>
            <a:xfrm>
              <a:off x="7815865" y="2873599"/>
              <a:ext cx="912254" cy="633211"/>
              <a:chOff x="7815865" y="2873599"/>
              <a:chExt cx="912254" cy="633211"/>
            </a:xfrm>
          </p:grpSpPr>
          <p:sp>
            <p:nvSpPr>
              <p:cNvPr id="68" name="Rectangle: Rounded Corners 67">
                <a:extLst>
                  <a:ext uri="{FF2B5EF4-FFF2-40B4-BE49-F238E27FC236}">
                    <a16:creationId xmlns:a16="http://schemas.microsoft.com/office/drawing/2014/main" id="{DEDF252D-E756-56EC-10D2-16F5F781823E}"/>
                  </a:ext>
                </a:extLst>
              </p:cNvPr>
              <p:cNvSpPr/>
              <p:nvPr/>
            </p:nvSpPr>
            <p:spPr>
              <a:xfrm>
                <a:off x="7815865" y="2873599"/>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4" name="Arrow: Right 73">
                <a:extLst>
                  <a:ext uri="{FF2B5EF4-FFF2-40B4-BE49-F238E27FC236}">
                    <a16:creationId xmlns:a16="http://schemas.microsoft.com/office/drawing/2014/main" id="{CE987415-27E7-841B-47E6-570D7B65A2E9}"/>
                  </a:ext>
                </a:extLst>
              </p:cNvPr>
              <p:cNvSpPr/>
              <p:nvPr/>
            </p:nvSpPr>
            <p:spPr>
              <a:xfrm flipH="1">
                <a:off x="7990266" y="3045317"/>
                <a:ext cx="547352" cy="28977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96">
            <a:extLst>
              <a:ext uri="{FF2B5EF4-FFF2-40B4-BE49-F238E27FC236}">
                <a16:creationId xmlns:a16="http://schemas.microsoft.com/office/drawing/2014/main" id="{4F0EBD83-560E-98A0-D27D-1F35CCA66F44}"/>
              </a:ext>
            </a:extLst>
          </p:cNvPr>
          <p:cNvGrpSpPr/>
          <p:nvPr/>
        </p:nvGrpSpPr>
        <p:grpSpPr>
          <a:xfrm>
            <a:off x="2992203" y="3733336"/>
            <a:ext cx="2720548" cy="1554740"/>
            <a:chOff x="2332907" y="3785109"/>
            <a:chExt cx="2147209" cy="1031052"/>
          </a:xfrm>
        </p:grpSpPr>
        <p:sp>
          <p:nvSpPr>
            <p:cNvPr id="71" name="TextBox 70">
              <a:extLst>
                <a:ext uri="{FF2B5EF4-FFF2-40B4-BE49-F238E27FC236}">
                  <a16:creationId xmlns:a16="http://schemas.microsoft.com/office/drawing/2014/main" id="{E2845A5C-F339-097F-C44A-866254F138E4}"/>
                </a:ext>
              </a:extLst>
            </p:cNvPr>
            <p:cNvSpPr txBox="1"/>
            <p:nvPr/>
          </p:nvSpPr>
          <p:spPr>
            <a:xfrm>
              <a:off x="2332907" y="3785109"/>
              <a:ext cx="2147209" cy="4286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Joint 2: Shoulder X Rotation </a:t>
              </a:r>
            </a:p>
          </p:txBody>
        </p:sp>
        <p:grpSp>
          <p:nvGrpSpPr>
            <p:cNvPr id="96" name="Group 95">
              <a:extLst>
                <a:ext uri="{FF2B5EF4-FFF2-40B4-BE49-F238E27FC236}">
                  <a16:creationId xmlns:a16="http://schemas.microsoft.com/office/drawing/2014/main" id="{A6CA7984-28E8-9EA1-457D-8ED4001CFD6C}"/>
                </a:ext>
              </a:extLst>
            </p:cNvPr>
            <p:cNvGrpSpPr/>
            <p:nvPr/>
          </p:nvGrpSpPr>
          <p:grpSpPr>
            <a:xfrm>
              <a:off x="3533641" y="4182950"/>
              <a:ext cx="912254" cy="633211"/>
              <a:chOff x="3533641" y="4182950"/>
              <a:chExt cx="912254" cy="633211"/>
            </a:xfrm>
          </p:grpSpPr>
          <p:sp>
            <p:nvSpPr>
              <p:cNvPr id="67" name="Rectangle: Rounded Corners 66">
                <a:extLst>
                  <a:ext uri="{FF2B5EF4-FFF2-40B4-BE49-F238E27FC236}">
                    <a16:creationId xmlns:a16="http://schemas.microsoft.com/office/drawing/2014/main" id="{34222FAF-906A-F138-4BEE-27C353AD247E}"/>
                  </a:ext>
                </a:extLst>
              </p:cNvPr>
              <p:cNvSpPr/>
              <p:nvPr/>
            </p:nvSpPr>
            <p:spPr>
              <a:xfrm>
                <a:off x="3533641" y="4182950"/>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6" name="Arrow: Up 75">
                <a:extLst>
                  <a:ext uri="{FF2B5EF4-FFF2-40B4-BE49-F238E27FC236}">
                    <a16:creationId xmlns:a16="http://schemas.microsoft.com/office/drawing/2014/main" id="{6FDFDB73-7068-AA18-A00F-865F7D633ED5}"/>
                  </a:ext>
                </a:extLst>
              </p:cNvPr>
              <p:cNvSpPr/>
              <p:nvPr/>
            </p:nvSpPr>
            <p:spPr>
              <a:xfrm>
                <a:off x="3783169" y="4327837"/>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810DBF1E-96DB-1EF7-478D-43F9118B4392}"/>
                </a:ext>
              </a:extLst>
            </p:cNvPr>
            <p:cNvGrpSpPr/>
            <p:nvPr/>
          </p:nvGrpSpPr>
          <p:grpSpPr>
            <a:xfrm>
              <a:off x="2396007" y="4182950"/>
              <a:ext cx="912254" cy="633211"/>
              <a:chOff x="2396007" y="4182950"/>
              <a:chExt cx="912254" cy="633211"/>
            </a:xfrm>
          </p:grpSpPr>
          <p:sp>
            <p:nvSpPr>
              <p:cNvPr id="66" name="Rectangle: Rounded Corners 65">
                <a:extLst>
                  <a:ext uri="{FF2B5EF4-FFF2-40B4-BE49-F238E27FC236}">
                    <a16:creationId xmlns:a16="http://schemas.microsoft.com/office/drawing/2014/main" id="{1D83BCC8-EB6C-CD1B-6815-859C0D54A7D4}"/>
                  </a:ext>
                </a:extLst>
              </p:cNvPr>
              <p:cNvSpPr/>
              <p:nvPr/>
            </p:nvSpPr>
            <p:spPr>
              <a:xfrm>
                <a:off x="2396007" y="4182950"/>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8" name="Arrow: Up 77">
                <a:extLst>
                  <a:ext uri="{FF2B5EF4-FFF2-40B4-BE49-F238E27FC236}">
                    <a16:creationId xmlns:a16="http://schemas.microsoft.com/office/drawing/2014/main" id="{4C706353-F00D-0FAE-2207-CC50B0ED3492}"/>
                  </a:ext>
                </a:extLst>
              </p:cNvPr>
              <p:cNvSpPr/>
              <p:nvPr/>
            </p:nvSpPr>
            <p:spPr>
              <a:xfrm flipV="1">
                <a:off x="2667000" y="4327837"/>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a:extLst>
              <a:ext uri="{FF2B5EF4-FFF2-40B4-BE49-F238E27FC236}">
                <a16:creationId xmlns:a16="http://schemas.microsoft.com/office/drawing/2014/main" id="{E0E8EAF4-C697-C223-CE6B-E2AB598F7DDD}"/>
              </a:ext>
            </a:extLst>
          </p:cNvPr>
          <p:cNvGrpSpPr/>
          <p:nvPr/>
        </p:nvGrpSpPr>
        <p:grpSpPr>
          <a:xfrm>
            <a:off x="3072150" y="2087100"/>
            <a:ext cx="2597240" cy="1602528"/>
            <a:chOff x="2374542" y="2426955"/>
            <a:chExt cx="2049888" cy="1112051"/>
          </a:xfrm>
        </p:grpSpPr>
        <p:sp>
          <p:nvSpPr>
            <p:cNvPr id="70" name="TextBox 69">
              <a:extLst>
                <a:ext uri="{FF2B5EF4-FFF2-40B4-BE49-F238E27FC236}">
                  <a16:creationId xmlns:a16="http://schemas.microsoft.com/office/drawing/2014/main" id="{02BBC5C6-D7FE-9801-2BAC-1F8218585455}"/>
                </a:ext>
              </a:extLst>
            </p:cNvPr>
            <p:cNvSpPr txBox="1"/>
            <p:nvPr/>
          </p:nvSpPr>
          <p:spPr>
            <a:xfrm>
              <a:off x="2527364" y="2426955"/>
              <a:ext cx="1715368" cy="4485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Joint 1: Shoulder Z Rotation</a:t>
              </a:r>
            </a:p>
          </p:txBody>
        </p:sp>
        <p:grpSp>
          <p:nvGrpSpPr>
            <p:cNvPr id="91" name="Group 90">
              <a:extLst>
                <a:ext uri="{FF2B5EF4-FFF2-40B4-BE49-F238E27FC236}">
                  <a16:creationId xmlns:a16="http://schemas.microsoft.com/office/drawing/2014/main" id="{89802764-8AF6-6232-F78B-89C7DE7DEA99}"/>
                </a:ext>
              </a:extLst>
            </p:cNvPr>
            <p:cNvGrpSpPr/>
            <p:nvPr/>
          </p:nvGrpSpPr>
          <p:grpSpPr>
            <a:xfrm>
              <a:off x="3512176" y="2905795"/>
              <a:ext cx="912254" cy="633211"/>
              <a:chOff x="3512176" y="2905795"/>
              <a:chExt cx="912254" cy="633211"/>
            </a:xfrm>
          </p:grpSpPr>
          <p:sp>
            <p:nvSpPr>
              <p:cNvPr id="65" name="Rectangle: Rounded Corners 64">
                <a:extLst>
                  <a:ext uri="{FF2B5EF4-FFF2-40B4-BE49-F238E27FC236}">
                    <a16:creationId xmlns:a16="http://schemas.microsoft.com/office/drawing/2014/main" id="{72706519-798E-A294-25C9-9352139E5EB7}"/>
                  </a:ext>
                </a:extLst>
              </p:cNvPr>
              <p:cNvSpPr/>
              <p:nvPr/>
            </p:nvSpPr>
            <p:spPr>
              <a:xfrm>
                <a:off x="3512176" y="2905795"/>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7" name="Arrow: Up 76">
                <a:extLst>
                  <a:ext uri="{FF2B5EF4-FFF2-40B4-BE49-F238E27FC236}">
                    <a16:creationId xmlns:a16="http://schemas.microsoft.com/office/drawing/2014/main" id="{A6386044-F72B-8544-CD93-D5763EBB8497}"/>
                  </a:ext>
                </a:extLst>
              </p:cNvPr>
              <p:cNvSpPr/>
              <p:nvPr/>
            </p:nvSpPr>
            <p:spPr>
              <a:xfrm>
                <a:off x="3783169" y="3050682"/>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A508ABCC-1F19-6B3F-48F1-14436379C4A9}"/>
                </a:ext>
              </a:extLst>
            </p:cNvPr>
            <p:cNvGrpSpPr/>
            <p:nvPr/>
          </p:nvGrpSpPr>
          <p:grpSpPr>
            <a:xfrm>
              <a:off x="2374542" y="2905795"/>
              <a:ext cx="912254" cy="633211"/>
              <a:chOff x="2374542" y="2905795"/>
              <a:chExt cx="912254" cy="633211"/>
            </a:xfrm>
          </p:grpSpPr>
          <p:sp>
            <p:nvSpPr>
              <p:cNvPr id="64" name="Rectangle: Rounded Corners 63">
                <a:extLst>
                  <a:ext uri="{FF2B5EF4-FFF2-40B4-BE49-F238E27FC236}">
                    <a16:creationId xmlns:a16="http://schemas.microsoft.com/office/drawing/2014/main" id="{26DD6D69-AE4A-741A-CEFF-A521DE7B4E11}"/>
                  </a:ext>
                </a:extLst>
              </p:cNvPr>
              <p:cNvSpPr/>
              <p:nvPr/>
            </p:nvSpPr>
            <p:spPr>
              <a:xfrm>
                <a:off x="2374542" y="2905795"/>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9" name="Arrow: Up 78">
                <a:extLst>
                  <a:ext uri="{FF2B5EF4-FFF2-40B4-BE49-F238E27FC236}">
                    <a16:creationId xmlns:a16="http://schemas.microsoft.com/office/drawing/2014/main" id="{5CE6D158-44B8-B91D-378A-BE7BF2A7B506}"/>
                  </a:ext>
                </a:extLst>
              </p:cNvPr>
              <p:cNvSpPr/>
              <p:nvPr/>
            </p:nvSpPr>
            <p:spPr>
              <a:xfrm flipV="1">
                <a:off x="2667000" y="3061414"/>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TextBox 4">
            <a:extLst>
              <a:ext uri="{FF2B5EF4-FFF2-40B4-BE49-F238E27FC236}">
                <a16:creationId xmlns:a16="http://schemas.microsoft.com/office/drawing/2014/main" id="{3426811C-1C3F-D970-000A-99FDC14968D0}"/>
              </a:ext>
            </a:extLst>
          </p:cNvPr>
          <p:cNvSpPr txBox="1"/>
          <p:nvPr/>
        </p:nvSpPr>
        <p:spPr>
          <a:xfrm>
            <a:off x="9439140" y="1223493"/>
            <a:ext cx="150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lumMod val="50000"/>
                  </a:schemeClr>
                </a:solidFill>
                <a:cs typeface="Calibri"/>
              </a:rPr>
              <a:t>Smartphone</a:t>
            </a:r>
            <a:endParaRPr lang="en-US" b="1">
              <a:solidFill>
                <a:schemeClr val="bg1">
                  <a:lumMod val="50000"/>
                </a:schemeClr>
              </a:solidFill>
            </a:endParaRPr>
          </a:p>
        </p:txBody>
      </p:sp>
      <p:cxnSp>
        <p:nvCxnSpPr>
          <p:cNvPr id="6" name="Straight Arrow Connector 5">
            <a:extLst>
              <a:ext uri="{FF2B5EF4-FFF2-40B4-BE49-F238E27FC236}">
                <a16:creationId xmlns:a16="http://schemas.microsoft.com/office/drawing/2014/main" id="{A8AE00AB-CDE9-22B4-BFA5-16B57A60B876}"/>
              </a:ext>
            </a:extLst>
          </p:cNvPr>
          <p:cNvCxnSpPr/>
          <p:nvPr/>
        </p:nvCxnSpPr>
        <p:spPr>
          <a:xfrm flipH="1">
            <a:off x="8738584" y="1454507"/>
            <a:ext cx="738388" cy="40997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nvGrpSpPr>
          <p:cNvPr id="9" name="Group 8">
            <a:extLst>
              <a:ext uri="{FF2B5EF4-FFF2-40B4-BE49-F238E27FC236}">
                <a16:creationId xmlns:a16="http://schemas.microsoft.com/office/drawing/2014/main" id="{FB8936A2-5A16-D359-A883-BD1594BCE46A}"/>
              </a:ext>
            </a:extLst>
          </p:cNvPr>
          <p:cNvGrpSpPr/>
          <p:nvPr/>
        </p:nvGrpSpPr>
        <p:grpSpPr>
          <a:xfrm>
            <a:off x="6710429" y="3885125"/>
            <a:ext cx="2232338" cy="1081289"/>
            <a:chOff x="6667499" y="3906590"/>
            <a:chExt cx="2232338" cy="1081289"/>
          </a:xfrm>
        </p:grpSpPr>
        <p:sp>
          <p:nvSpPr>
            <p:cNvPr id="81" name="Rectangle: Rounded Corners 80">
              <a:extLst>
                <a:ext uri="{FF2B5EF4-FFF2-40B4-BE49-F238E27FC236}">
                  <a16:creationId xmlns:a16="http://schemas.microsoft.com/office/drawing/2014/main" id="{2320C34D-4A21-9F33-A361-C3F5778964D9}"/>
                </a:ext>
              </a:extLst>
            </p:cNvPr>
            <p:cNvSpPr/>
            <p:nvPr/>
          </p:nvSpPr>
          <p:spPr>
            <a:xfrm>
              <a:off x="6667499" y="4354668"/>
              <a:ext cx="912254" cy="63321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000000"/>
                  </a:solidFill>
                  <a:latin typeface="Consolas"/>
                  <a:ea typeface="Calibri"/>
                  <a:cs typeface="Calibri"/>
                </a:rPr>
                <a:t>ON</a:t>
              </a:r>
            </a:p>
          </p:txBody>
        </p:sp>
        <p:sp>
          <p:nvSpPr>
            <p:cNvPr id="98" name="TextBox 97">
              <a:extLst>
                <a:ext uri="{FF2B5EF4-FFF2-40B4-BE49-F238E27FC236}">
                  <a16:creationId xmlns:a16="http://schemas.microsoft.com/office/drawing/2014/main" id="{16A27EAA-731E-9C36-D691-83F99AB9703F}"/>
                </a:ext>
              </a:extLst>
            </p:cNvPr>
            <p:cNvSpPr txBox="1"/>
            <p:nvPr/>
          </p:nvSpPr>
          <p:spPr>
            <a:xfrm>
              <a:off x="7120943" y="3906590"/>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Calibri"/>
                  <a:cs typeface="Calibri"/>
                </a:rPr>
                <a:t>Gripper</a:t>
              </a:r>
              <a:endParaRPr lang="en-US" b="1"/>
            </a:p>
          </p:txBody>
        </p:sp>
        <p:sp>
          <p:nvSpPr>
            <p:cNvPr id="7" name="Rectangle: Rounded Corners 6">
              <a:extLst>
                <a:ext uri="{FF2B5EF4-FFF2-40B4-BE49-F238E27FC236}">
                  <a16:creationId xmlns:a16="http://schemas.microsoft.com/office/drawing/2014/main" id="{67ED71B5-729B-1308-EFC7-7F57CB600FC2}"/>
                </a:ext>
              </a:extLst>
            </p:cNvPr>
            <p:cNvSpPr/>
            <p:nvPr/>
          </p:nvSpPr>
          <p:spPr>
            <a:xfrm>
              <a:off x="7987583" y="4354668"/>
              <a:ext cx="912254" cy="63321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000000"/>
                  </a:solidFill>
                  <a:latin typeface="Consolas"/>
                  <a:ea typeface="Calibri"/>
                  <a:cs typeface="Calibri"/>
                </a:rPr>
                <a:t>OFF</a:t>
              </a:r>
            </a:p>
          </p:txBody>
        </p:sp>
      </p:grpSp>
      <p:sp>
        <p:nvSpPr>
          <p:cNvPr id="12" name="TextBox 11">
            <a:extLst>
              <a:ext uri="{FF2B5EF4-FFF2-40B4-BE49-F238E27FC236}">
                <a16:creationId xmlns:a16="http://schemas.microsoft.com/office/drawing/2014/main" id="{F3AA8442-CDC7-DDBC-E465-8801C09030D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Tree>
    <p:extLst>
      <p:ext uri="{BB962C8B-B14F-4D97-AF65-F5344CB8AC3E}">
        <p14:creationId xmlns:p14="http://schemas.microsoft.com/office/powerpoint/2010/main" val="106339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CA4EE-6343-91C1-2380-1157BEA5D7A9}"/>
              </a:ext>
            </a:extLst>
          </p:cNvPr>
          <p:cNvSpPr>
            <a:spLocks noGrp="1"/>
          </p:cNvSpPr>
          <p:nvPr>
            <p:ph type="sldNum" sz="quarter" idx="4"/>
          </p:nvPr>
        </p:nvSpPr>
        <p:spPr/>
        <p:txBody>
          <a:bodyPr/>
          <a:lstStyle/>
          <a:p>
            <a:fld id="{00000000-1234-1234-1234-123412341234}" type="slidenum">
              <a:rPr lang="en" smtClean="0"/>
              <a:pPr/>
              <a:t>23</a:t>
            </a:fld>
            <a:endParaRPr lang="en"/>
          </a:p>
        </p:txBody>
      </p:sp>
      <p:sp>
        <p:nvSpPr>
          <p:cNvPr id="4" name="Content Placeholder 3">
            <a:extLst>
              <a:ext uri="{FF2B5EF4-FFF2-40B4-BE49-F238E27FC236}">
                <a16:creationId xmlns:a16="http://schemas.microsoft.com/office/drawing/2014/main" id="{827A03D8-8279-5EA8-5058-27DAEEE0B10C}"/>
              </a:ext>
            </a:extLst>
          </p:cNvPr>
          <p:cNvSpPr>
            <a:spLocks noGrp="1"/>
          </p:cNvSpPr>
          <p:nvPr>
            <p:ph sz="quarter" idx="11"/>
          </p:nvPr>
        </p:nvSpPr>
        <p:spPr>
          <a:xfrm>
            <a:off x="5181600" y="6232162"/>
            <a:ext cx="1828800" cy="310896"/>
          </a:xfrm>
        </p:spPr>
        <p:txBody>
          <a:bodyPr/>
          <a:lstStyle/>
          <a:p>
            <a:r>
              <a:rPr lang="en-US" sz="2000">
                <a:latin typeface="Times New Roman" panose="02020603050405020304" pitchFamily="18" charset="0"/>
                <a:cs typeface="Times New Roman" panose="02020603050405020304" pitchFamily="18" charset="0"/>
              </a:rPr>
              <a:t>Austin Bruen</a:t>
            </a:r>
          </a:p>
        </p:txBody>
      </p:sp>
      <p:graphicFrame>
        <p:nvGraphicFramePr>
          <p:cNvPr id="8" name="Chart 7">
            <a:extLst>
              <a:ext uri="{FF2B5EF4-FFF2-40B4-BE49-F238E27FC236}">
                <a16:creationId xmlns:a16="http://schemas.microsoft.com/office/drawing/2014/main" id="{AE7E4E44-698E-4954-A45C-E7F1010FD0DE}"/>
              </a:ext>
            </a:extLst>
          </p:cNvPr>
          <p:cNvGraphicFramePr>
            <a:graphicFrameLocks/>
          </p:cNvGraphicFramePr>
          <p:nvPr>
            <p:extLst>
              <p:ext uri="{D42A27DB-BD31-4B8C-83A1-F6EECF244321}">
                <p14:modId xmlns:p14="http://schemas.microsoft.com/office/powerpoint/2010/main" val="2520451948"/>
              </p:ext>
            </p:extLst>
          </p:nvPr>
        </p:nvGraphicFramePr>
        <p:xfrm>
          <a:off x="6693898" y="1191127"/>
          <a:ext cx="5892800" cy="44757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765CE2D3-8353-3185-B77E-1957BF3CB8F1}"/>
              </a:ext>
            </a:extLst>
          </p:cNvPr>
          <p:cNvGraphicFramePr>
            <a:graphicFrameLocks/>
          </p:cNvGraphicFramePr>
          <p:nvPr>
            <p:extLst>
              <p:ext uri="{D42A27DB-BD31-4B8C-83A1-F6EECF244321}">
                <p14:modId xmlns:p14="http://schemas.microsoft.com/office/powerpoint/2010/main" val="1954415157"/>
              </p:ext>
            </p:extLst>
          </p:nvPr>
        </p:nvGraphicFramePr>
        <p:xfrm>
          <a:off x="-555862" y="1269296"/>
          <a:ext cx="7412026" cy="431940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7C4E39BF-2E87-3A68-7D03-99BCDB2A887D}"/>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F341AE3-23B6-979B-47E7-7B7C68431463}"/>
              </a:ext>
            </a:extLst>
          </p:cNvPr>
          <p:cNvPicPr>
            <a:picLocks noChangeAspect="1"/>
          </p:cNvPicPr>
          <p:nvPr/>
        </p:nvPicPr>
        <p:blipFill>
          <a:blip r:embed="rId4"/>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C5CE17DF-2FFA-9E03-B335-72657F3CA956}"/>
              </a:ext>
            </a:extLst>
          </p:cNvPr>
          <p:cNvSpPr>
            <a:spLocks noGrp="1"/>
          </p:cNvSpPr>
          <p:nvPr>
            <p:ph type="title"/>
          </p:nvPr>
        </p:nvSpPr>
        <p:spPr>
          <a:xfrm>
            <a:off x="0" y="-245160"/>
            <a:ext cx="10515600" cy="1325563"/>
          </a:xfrm>
        </p:spPr>
        <p:txBody>
          <a:bodyPr>
            <a:normAutofit/>
          </a:bodyPr>
          <a:lstStyle/>
          <a:p>
            <a:r>
              <a:rPr lang="en-US" sz="4000">
                <a:solidFill>
                  <a:schemeClr val="bg1"/>
                </a:solidFill>
              </a:rPr>
              <a:t>Budget </a:t>
            </a:r>
          </a:p>
        </p:txBody>
      </p:sp>
    </p:spTree>
    <p:extLst>
      <p:ext uri="{BB962C8B-B14F-4D97-AF65-F5344CB8AC3E}">
        <p14:creationId xmlns:p14="http://schemas.microsoft.com/office/powerpoint/2010/main" val="985421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CA4EE-6343-91C1-2380-1157BEA5D7A9}"/>
              </a:ext>
            </a:extLst>
          </p:cNvPr>
          <p:cNvSpPr>
            <a:spLocks noGrp="1"/>
          </p:cNvSpPr>
          <p:nvPr>
            <p:ph type="sldNum" sz="quarter" idx="4"/>
          </p:nvPr>
        </p:nvSpPr>
        <p:spPr/>
        <p:txBody>
          <a:bodyPr/>
          <a:lstStyle/>
          <a:p>
            <a:fld id="{00000000-1234-1234-1234-123412341234}" type="slidenum">
              <a:rPr lang="en" smtClean="0"/>
              <a:pPr/>
              <a:t>24</a:t>
            </a:fld>
            <a:endParaRPr lang="en"/>
          </a:p>
        </p:txBody>
      </p:sp>
      <p:sp>
        <p:nvSpPr>
          <p:cNvPr id="4" name="Content Placeholder 3">
            <a:extLst>
              <a:ext uri="{FF2B5EF4-FFF2-40B4-BE49-F238E27FC236}">
                <a16:creationId xmlns:a16="http://schemas.microsoft.com/office/drawing/2014/main" id="{827A03D8-8279-5EA8-5058-27DAEEE0B10C}"/>
              </a:ext>
            </a:extLst>
          </p:cNvPr>
          <p:cNvSpPr>
            <a:spLocks noGrp="1"/>
          </p:cNvSpPr>
          <p:nvPr>
            <p:ph sz="quarter" idx="11"/>
          </p:nvPr>
        </p:nvSpPr>
        <p:spPr>
          <a:xfrm>
            <a:off x="5165800" y="6232162"/>
            <a:ext cx="1828800" cy="310896"/>
          </a:xfrm>
        </p:spPr>
        <p:txBody>
          <a:bodyPr/>
          <a:lstStyle/>
          <a:p>
            <a:r>
              <a:rPr lang="en-US" sz="2000">
                <a:latin typeface="Times New Roman" panose="02020603050405020304" pitchFamily="18" charset="0"/>
                <a:cs typeface="Times New Roman" panose="02020603050405020304" pitchFamily="18" charset="0"/>
              </a:rPr>
              <a:t>Austin Bruen</a:t>
            </a:r>
          </a:p>
        </p:txBody>
      </p:sp>
      <p:graphicFrame>
        <p:nvGraphicFramePr>
          <p:cNvPr id="5" name="Chart 4">
            <a:extLst>
              <a:ext uri="{FF2B5EF4-FFF2-40B4-BE49-F238E27FC236}">
                <a16:creationId xmlns:a16="http://schemas.microsoft.com/office/drawing/2014/main" id="{F1A6BD95-A650-A948-223C-6C347A383654}"/>
              </a:ext>
            </a:extLst>
          </p:cNvPr>
          <p:cNvGraphicFramePr>
            <a:graphicFrameLocks/>
          </p:cNvGraphicFramePr>
          <p:nvPr>
            <p:extLst>
              <p:ext uri="{D42A27DB-BD31-4B8C-83A1-F6EECF244321}">
                <p14:modId xmlns:p14="http://schemas.microsoft.com/office/powerpoint/2010/main" val="911099007"/>
              </p:ext>
            </p:extLst>
          </p:nvPr>
        </p:nvGraphicFramePr>
        <p:xfrm>
          <a:off x="1935791" y="314942"/>
          <a:ext cx="8102600" cy="549392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DE58B11F-5EE3-8AB6-3CCD-7E8AD7D15BFF}"/>
              </a:ext>
            </a:extLst>
          </p:cNvPr>
          <p:cNvSpPr/>
          <p:nvPr/>
        </p:nvSpPr>
        <p:spPr>
          <a:xfrm>
            <a:off x="0" y="-101600"/>
            <a:ext cx="12275820" cy="825362"/>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57DD7E-E638-0EB8-934D-79A6D28942D3}"/>
              </a:ext>
            </a:extLst>
          </p:cNvPr>
          <p:cNvPicPr>
            <a:picLocks noChangeAspect="1"/>
          </p:cNvPicPr>
          <p:nvPr/>
        </p:nvPicPr>
        <p:blipFill>
          <a:blip r:embed="rId3"/>
          <a:stretch>
            <a:fillRect/>
          </a:stretch>
        </p:blipFill>
        <p:spPr>
          <a:xfrm>
            <a:off x="10972000" y="-93973"/>
            <a:ext cx="763600" cy="763600"/>
          </a:xfrm>
          <a:prstGeom prst="rect">
            <a:avLst/>
          </a:prstGeom>
        </p:spPr>
      </p:pic>
      <p:sp>
        <p:nvSpPr>
          <p:cNvPr id="2" name="Title 1">
            <a:extLst>
              <a:ext uri="{FF2B5EF4-FFF2-40B4-BE49-F238E27FC236}">
                <a16:creationId xmlns:a16="http://schemas.microsoft.com/office/drawing/2014/main" id="{C5CE17DF-2FFA-9E03-B335-72657F3CA956}"/>
              </a:ext>
            </a:extLst>
          </p:cNvPr>
          <p:cNvSpPr>
            <a:spLocks noGrp="1"/>
          </p:cNvSpPr>
          <p:nvPr>
            <p:ph type="title"/>
          </p:nvPr>
        </p:nvSpPr>
        <p:spPr>
          <a:xfrm>
            <a:off x="0" y="-295975"/>
            <a:ext cx="10515600" cy="1325563"/>
          </a:xfrm>
        </p:spPr>
        <p:txBody>
          <a:bodyPr>
            <a:normAutofit/>
          </a:bodyPr>
          <a:lstStyle/>
          <a:p>
            <a:r>
              <a:rPr lang="en-US" sz="4000">
                <a:solidFill>
                  <a:schemeClr val="bg1"/>
                </a:solidFill>
              </a:rPr>
              <a:t>Arm Budget</a:t>
            </a:r>
          </a:p>
        </p:txBody>
      </p:sp>
      <p:pic>
        <p:nvPicPr>
          <p:cNvPr id="9" name="Picture 8" descr="Icon&#10;&#10;Description automatically generated with medium confidence">
            <a:extLst>
              <a:ext uri="{FF2B5EF4-FFF2-40B4-BE49-F238E27FC236}">
                <a16:creationId xmlns:a16="http://schemas.microsoft.com/office/drawing/2014/main" id="{15FEBCB4-1E41-8BBF-CF09-650D7DA3B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899" y="2559248"/>
            <a:ext cx="541020" cy="541020"/>
          </a:xfrm>
          <a:prstGeom prst="rect">
            <a:avLst/>
          </a:prstGeom>
        </p:spPr>
      </p:pic>
      <p:sp>
        <p:nvSpPr>
          <p:cNvPr id="10" name="TextBox 9">
            <a:extLst>
              <a:ext uri="{FF2B5EF4-FFF2-40B4-BE49-F238E27FC236}">
                <a16:creationId xmlns:a16="http://schemas.microsoft.com/office/drawing/2014/main" id="{389C1F6D-5142-FEF9-1121-058A876B95BF}"/>
              </a:ext>
            </a:extLst>
          </p:cNvPr>
          <p:cNvSpPr txBox="1"/>
          <p:nvPr/>
        </p:nvSpPr>
        <p:spPr>
          <a:xfrm>
            <a:off x="1538198" y="3244306"/>
            <a:ext cx="615411" cy="369332"/>
          </a:xfrm>
          <a:prstGeom prst="rect">
            <a:avLst/>
          </a:prstGeom>
          <a:noFill/>
        </p:spPr>
        <p:txBody>
          <a:bodyPr wrap="square" rtlCol="0">
            <a:spAutoFit/>
          </a:bodyPr>
          <a:lstStyle/>
          <a:p>
            <a:r>
              <a:rPr lang="en-US"/>
              <a:t>PVC</a:t>
            </a:r>
          </a:p>
        </p:txBody>
      </p:sp>
      <p:sp>
        <p:nvSpPr>
          <p:cNvPr id="11" name="Rectangle: Rounded Corners 10">
            <a:extLst>
              <a:ext uri="{FF2B5EF4-FFF2-40B4-BE49-F238E27FC236}">
                <a16:creationId xmlns:a16="http://schemas.microsoft.com/office/drawing/2014/main" id="{589809AA-9F1F-B464-135C-CFE82301C72E}"/>
              </a:ext>
            </a:extLst>
          </p:cNvPr>
          <p:cNvSpPr/>
          <p:nvPr/>
        </p:nvSpPr>
        <p:spPr>
          <a:xfrm>
            <a:off x="1282689" y="2436836"/>
            <a:ext cx="1115240" cy="1341409"/>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B97BC6A-7384-5AB0-2730-A4FFADC321A8}"/>
              </a:ext>
            </a:extLst>
          </p:cNvPr>
          <p:cNvSpPr/>
          <p:nvPr/>
        </p:nvSpPr>
        <p:spPr>
          <a:xfrm>
            <a:off x="1515899" y="804458"/>
            <a:ext cx="1876452" cy="151691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8F794C5-2398-0851-0571-13B86035CF9F}"/>
              </a:ext>
            </a:extLst>
          </p:cNvPr>
          <p:cNvSpPr/>
          <p:nvPr/>
        </p:nvSpPr>
        <p:spPr>
          <a:xfrm>
            <a:off x="8595929" y="918137"/>
            <a:ext cx="1862353" cy="142922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54FE454-D7BC-BA32-68DB-7C2F4D41134C}"/>
              </a:ext>
            </a:extLst>
          </p:cNvPr>
          <p:cNvSpPr/>
          <p:nvPr/>
        </p:nvSpPr>
        <p:spPr>
          <a:xfrm>
            <a:off x="8761974" y="3568254"/>
            <a:ext cx="1248213" cy="1579741"/>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6B30ED4-E441-AF4F-DF36-1C9EA9FFCD26}"/>
              </a:ext>
            </a:extLst>
          </p:cNvPr>
          <p:cNvSpPr/>
          <p:nvPr/>
        </p:nvSpPr>
        <p:spPr>
          <a:xfrm>
            <a:off x="2615252" y="4568173"/>
            <a:ext cx="1218302" cy="1308444"/>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9AD8DF5-C3D6-C583-9759-4EF4BD8FD2BA}"/>
              </a:ext>
            </a:extLst>
          </p:cNvPr>
          <p:cNvSpPr/>
          <p:nvPr/>
        </p:nvSpPr>
        <p:spPr>
          <a:xfrm>
            <a:off x="1378171" y="3897469"/>
            <a:ext cx="1115240" cy="1341408"/>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C31D59-FB13-5C2D-0FC5-308ABE735F48}"/>
              </a:ext>
            </a:extLst>
          </p:cNvPr>
          <p:cNvSpPr txBox="1"/>
          <p:nvPr/>
        </p:nvSpPr>
        <p:spPr>
          <a:xfrm>
            <a:off x="1458671" y="4619883"/>
            <a:ext cx="954240" cy="369332"/>
          </a:xfrm>
          <a:prstGeom prst="rect">
            <a:avLst/>
          </a:prstGeom>
          <a:noFill/>
        </p:spPr>
        <p:txBody>
          <a:bodyPr wrap="square" rtlCol="0">
            <a:spAutoFit/>
          </a:bodyPr>
          <a:lstStyle/>
          <a:p>
            <a:pPr algn="ctr"/>
            <a:r>
              <a:rPr lang="en-US"/>
              <a:t>Gripper</a:t>
            </a:r>
          </a:p>
        </p:txBody>
      </p:sp>
      <p:pic>
        <p:nvPicPr>
          <p:cNvPr id="20" name="Picture 19">
            <a:extLst>
              <a:ext uri="{FF2B5EF4-FFF2-40B4-BE49-F238E27FC236}">
                <a16:creationId xmlns:a16="http://schemas.microsoft.com/office/drawing/2014/main" id="{B0726637-D012-C5B0-25E0-D92E373DB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823" y="3945737"/>
            <a:ext cx="850655" cy="601266"/>
          </a:xfrm>
          <a:prstGeom prst="rect">
            <a:avLst/>
          </a:prstGeom>
        </p:spPr>
      </p:pic>
      <p:pic>
        <p:nvPicPr>
          <p:cNvPr id="24" name="Picture 23" descr="A picture containing text, electronics, black, camera&#10;&#10;Description automatically generated">
            <a:extLst>
              <a:ext uri="{FF2B5EF4-FFF2-40B4-BE49-F238E27FC236}">
                <a16:creationId xmlns:a16="http://schemas.microsoft.com/office/drawing/2014/main" id="{B7EB24FE-DA32-361B-4ACB-18B6481E6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9219" y="872154"/>
            <a:ext cx="783705" cy="620695"/>
          </a:xfrm>
          <a:prstGeom prst="rect">
            <a:avLst/>
          </a:prstGeom>
        </p:spPr>
      </p:pic>
      <p:pic>
        <p:nvPicPr>
          <p:cNvPr id="26" name="Picture 25" descr="A picture containing electronics&#10;&#10;Description automatically generated">
            <a:extLst>
              <a:ext uri="{FF2B5EF4-FFF2-40B4-BE49-F238E27FC236}">
                <a16:creationId xmlns:a16="http://schemas.microsoft.com/office/drawing/2014/main" id="{671658DE-30F7-F21F-A5C7-DE3639335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7307" y="969625"/>
            <a:ext cx="650167" cy="610337"/>
          </a:xfrm>
          <a:prstGeom prst="rect">
            <a:avLst/>
          </a:prstGeom>
        </p:spPr>
      </p:pic>
      <p:pic>
        <p:nvPicPr>
          <p:cNvPr id="27" name="chart">
            <a:extLst>
              <a:ext uri="{FF2B5EF4-FFF2-40B4-BE49-F238E27FC236}">
                <a16:creationId xmlns:a16="http://schemas.microsoft.com/office/drawing/2014/main" id="{F80B9D36-61FC-786F-FC79-3F363135B1E9}"/>
              </a:ext>
            </a:extLst>
          </p:cNvPr>
          <p:cNvPicPr>
            <a:picLocks noChangeAspect="1"/>
          </p:cNvPicPr>
          <p:nvPr/>
        </p:nvPicPr>
        <p:blipFill>
          <a:blip r:embed="rId8"/>
          <a:stretch>
            <a:fillRect/>
          </a:stretch>
        </p:blipFill>
        <p:spPr>
          <a:xfrm>
            <a:off x="2796291" y="4695467"/>
            <a:ext cx="769737" cy="754165"/>
          </a:xfrm>
          <a:prstGeom prst="rect">
            <a:avLst/>
          </a:prstGeom>
        </p:spPr>
      </p:pic>
      <p:sp>
        <p:nvSpPr>
          <p:cNvPr id="28" name="TextBox 27">
            <a:extLst>
              <a:ext uri="{FF2B5EF4-FFF2-40B4-BE49-F238E27FC236}">
                <a16:creationId xmlns:a16="http://schemas.microsoft.com/office/drawing/2014/main" id="{2D9489DD-2C23-EBBD-EACC-50095A6C0BCB}"/>
              </a:ext>
            </a:extLst>
          </p:cNvPr>
          <p:cNvSpPr txBox="1"/>
          <p:nvPr/>
        </p:nvSpPr>
        <p:spPr>
          <a:xfrm>
            <a:off x="1221777" y="1528546"/>
            <a:ext cx="2464696" cy="646331"/>
          </a:xfrm>
          <a:prstGeom prst="rect">
            <a:avLst/>
          </a:prstGeom>
          <a:noFill/>
        </p:spPr>
        <p:txBody>
          <a:bodyPr wrap="square" rtlCol="0">
            <a:spAutoFit/>
          </a:bodyPr>
          <a:lstStyle/>
          <a:p>
            <a:pPr algn="ctr"/>
            <a:r>
              <a:rPr lang="en-US"/>
              <a:t>Battery and Power Adapters</a:t>
            </a:r>
          </a:p>
        </p:txBody>
      </p:sp>
      <p:sp>
        <p:nvSpPr>
          <p:cNvPr id="30" name="TextBox 29">
            <a:extLst>
              <a:ext uri="{FF2B5EF4-FFF2-40B4-BE49-F238E27FC236}">
                <a16:creationId xmlns:a16="http://schemas.microsoft.com/office/drawing/2014/main" id="{78BE5444-1066-AA50-902E-DBCB75703CEB}"/>
              </a:ext>
            </a:extLst>
          </p:cNvPr>
          <p:cNvSpPr txBox="1"/>
          <p:nvPr/>
        </p:nvSpPr>
        <p:spPr>
          <a:xfrm>
            <a:off x="8504225" y="1669177"/>
            <a:ext cx="2033565" cy="646331"/>
          </a:xfrm>
          <a:prstGeom prst="rect">
            <a:avLst/>
          </a:prstGeom>
          <a:noFill/>
        </p:spPr>
        <p:txBody>
          <a:bodyPr wrap="square" rtlCol="0">
            <a:spAutoFit/>
          </a:bodyPr>
          <a:lstStyle/>
          <a:p>
            <a:pPr algn="ctr"/>
            <a:r>
              <a:rPr lang="en-US"/>
              <a:t>Stepper Motor and Motor Drivers</a:t>
            </a:r>
          </a:p>
        </p:txBody>
      </p:sp>
      <p:sp>
        <p:nvSpPr>
          <p:cNvPr id="31" name="TextBox 30">
            <a:extLst>
              <a:ext uri="{FF2B5EF4-FFF2-40B4-BE49-F238E27FC236}">
                <a16:creationId xmlns:a16="http://schemas.microsoft.com/office/drawing/2014/main" id="{949D8FB2-4FB7-74CF-B24C-A8C54A63F8B5}"/>
              </a:ext>
            </a:extLst>
          </p:cNvPr>
          <p:cNvSpPr txBox="1"/>
          <p:nvPr/>
        </p:nvSpPr>
        <p:spPr>
          <a:xfrm>
            <a:off x="2666783" y="5455246"/>
            <a:ext cx="1115240" cy="369332"/>
          </a:xfrm>
          <a:prstGeom prst="rect">
            <a:avLst/>
          </a:prstGeom>
          <a:noFill/>
        </p:spPr>
        <p:txBody>
          <a:bodyPr wrap="square" rtlCol="0">
            <a:spAutoFit/>
          </a:bodyPr>
          <a:lstStyle/>
          <a:p>
            <a:pPr algn="ctr"/>
            <a:r>
              <a:rPr lang="en-US"/>
              <a:t>Gearbox</a:t>
            </a:r>
          </a:p>
        </p:txBody>
      </p:sp>
      <p:pic>
        <p:nvPicPr>
          <p:cNvPr id="32" name="Picture 31">
            <a:extLst>
              <a:ext uri="{FF2B5EF4-FFF2-40B4-BE49-F238E27FC236}">
                <a16:creationId xmlns:a16="http://schemas.microsoft.com/office/drawing/2014/main" id="{A74B0713-9A30-CB7D-20BD-9F8B8626E0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9904" y="3735519"/>
            <a:ext cx="1070344" cy="693557"/>
          </a:xfrm>
          <a:prstGeom prst="rect">
            <a:avLst/>
          </a:prstGeom>
        </p:spPr>
      </p:pic>
      <p:sp>
        <p:nvSpPr>
          <p:cNvPr id="33" name="TextBox 32">
            <a:extLst>
              <a:ext uri="{FF2B5EF4-FFF2-40B4-BE49-F238E27FC236}">
                <a16:creationId xmlns:a16="http://schemas.microsoft.com/office/drawing/2014/main" id="{64681653-6E6F-8C3D-4F93-67616B97C222}"/>
              </a:ext>
            </a:extLst>
          </p:cNvPr>
          <p:cNvSpPr txBox="1"/>
          <p:nvPr/>
        </p:nvSpPr>
        <p:spPr>
          <a:xfrm>
            <a:off x="8559633" y="4568173"/>
            <a:ext cx="1805309" cy="369332"/>
          </a:xfrm>
          <a:prstGeom prst="rect">
            <a:avLst/>
          </a:prstGeom>
          <a:noFill/>
        </p:spPr>
        <p:txBody>
          <a:bodyPr wrap="square" rtlCol="0">
            <a:spAutoFit/>
          </a:bodyPr>
          <a:lstStyle/>
          <a:p>
            <a:pPr algn="ctr"/>
            <a:r>
              <a:rPr lang="en-US"/>
              <a:t>Timing Belt</a:t>
            </a:r>
          </a:p>
        </p:txBody>
      </p:sp>
      <p:cxnSp>
        <p:nvCxnSpPr>
          <p:cNvPr id="39" name="Connector: Elbow 38">
            <a:extLst>
              <a:ext uri="{FF2B5EF4-FFF2-40B4-BE49-F238E27FC236}">
                <a16:creationId xmlns:a16="http://schemas.microsoft.com/office/drawing/2014/main" id="{15AE32A2-D614-8B49-F641-EA90D8C97326}"/>
              </a:ext>
            </a:extLst>
          </p:cNvPr>
          <p:cNvCxnSpPr/>
          <p:nvPr/>
        </p:nvCxnSpPr>
        <p:spPr>
          <a:xfrm>
            <a:off x="3392351" y="1528546"/>
            <a:ext cx="844369" cy="422174"/>
          </a:xfrm>
          <a:prstGeom prst="bentConnector3">
            <a:avLst/>
          </a:prstGeom>
          <a:ln>
            <a:solidFill>
              <a:srgbClr val="009BDE"/>
            </a:solidFill>
          </a:ln>
        </p:spPr>
        <p:style>
          <a:lnRef idx="2">
            <a:schemeClr val="dk1"/>
          </a:lnRef>
          <a:fillRef idx="0">
            <a:schemeClr val="dk1"/>
          </a:fillRef>
          <a:effectRef idx="1">
            <a:schemeClr val="dk1"/>
          </a:effectRef>
          <a:fontRef idx="minor">
            <a:schemeClr val="tx1"/>
          </a:fontRef>
        </p:style>
      </p:cxnSp>
      <p:cxnSp>
        <p:nvCxnSpPr>
          <p:cNvPr id="40" name="Connector: Elbow 39">
            <a:extLst>
              <a:ext uri="{FF2B5EF4-FFF2-40B4-BE49-F238E27FC236}">
                <a16:creationId xmlns:a16="http://schemas.microsoft.com/office/drawing/2014/main" id="{71DE9C6C-8374-D7A3-8325-94CB7A1F42B3}"/>
              </a:ext>
            </a:extLst>
          </p:cNvPr>
          <p:cNvCxnSpPr>
            <a:cxnSpLocks/>
            <a:endCxn id="13" idx="1"/>
          </p:cNvCxnSpPr>
          <p:nvPr/>
        </p:nvCxnSpPr>
        <p:spPr>
          <a:xfrm flipV="1">
            <a:off x="7955282" y="1632748"/>
            <a:ext cx="640647" cy="308394"/>
          </a:xfrm>
          <a:prstGeom prst="bentConnector3">
            <a:avLst/>
          </a:prstGeom>
          <a:ln>
            <a:solidFill>
              <a:srgbClr val="009BDE"/>
            </a:solidFill>
          </a:ln>
        </p:spPr>
        <p:style>
          <a:lnRef idx="2">
            <a:schemeClr val="dk1"/>
          </a:lnRef>
          <a:fillRef idx="0">
            <a:schemeClr val="dk1"/>
          </a:fillRef>
          <a:effectRef idx="1">
            <a:schemeClr val="dk1"/>
          </a:effectRef>
          <a:fontRef idx="minor">
            <a:schemeClr val="tx1"/>
          </a:fontRef>
        </p:style>
      </p:cxnSp>
      <p:cxnSp>
        <p:nvCxnSpPr>
          <p:cNvPr id="42" name="Connector: Elbow 41">
            <a:extLst>
              <a:ext uri="{FF2B5EF4-FFF2-40B4-BE49-F238E27FC236}">
                <a16:creationId xmlns:a16="http://schemas.microsoft.com/office/drawing/2014/main" id="{D8F07918-3C0B-1758-2CDA-739A4C79A2AF}"/>
              </a:ext>
            </a:extLst>
          </p:cNvPr>
          <p:cNvCxnSpPr>
            <a:cxnSpLocks/>
            <a:stCxn id="15" idx="3"/>
          </p:cNvCxnSpPr>
          <p:nvPr/>
        </p:nvCxnSpPr>
        <p:spPr>
          <a:xfrm flipV="1">
            <a:off x="3833554" y="4989215"/>
            <a:ext cx="843624" cy="233180"/>
          </a:xfrm>
          <a:prstGeom prst="bentConnector2">
            <a:avLst/>
          </a:prstGeom>
          <a:ln>
            <a:solidFill>
              <a:srgbClr val="009BDE"/>
            </a:solidFill>
          </a:ln>
        </p:spPr>
        <p:style>
          <a:lnRef idx="2">
            <a:schemeClr val="dk1"/>
          </a:lnRef>
          <a:fillRef idx="0">
            <a:schemeClr val="dk1"/>
          </a:fillRef>
          <a:effectRef idx="1">
            <a:schemeClr val="dk1"/>
          </a:effectRef>
          <a:fontRef idx="minor">
            <a:schemeClr val="tx1"/>
          </a:fontRef>
        </p:style>
      </p:cxnSp>
      <p:cxnSp>
        <p:nvCxnSpPr>
          <p:cNvPr id="43" name="Connector: Elbow 42">
            <a:extLst>
              <a:ext uri="{FF2B5EF4-FFF2-40B4-BE49-F238E27FC236}">
                <a16:creationId xmlns:a16="http://schemas.microsoft.com/office/drawing/2014/main" id="{B97A7D8C-B769-8133-CD11-DEF162B85B22}"/>
              </a:ext>
            </a:extLst>
          </p:cNvPr>
          <p:cNvCxnSpPr>
            <a:cxnSpLocks/>
            <a:stCxn id="17" idx="3"/>
          </p:cNvCxnSpPr>
          <p:nvPr/>
        </p:nvCxnSpPr>
        <p:spPr>
          <a:xfrm flipV="1">
            <a:off x="2493411" y="4358124"/>
            <a:ext cx="1492509" cy="210049"/>
          </a:xfrm>
          <a:prstGeom prst="bentConnector3">
            <a:avLst>
              <a:gd name="adj1" fmla="val 11198"/>
            </a:avLst>
          </a:prstGeom>
          <a:ln>
            <a:solidFill>
              <a:srgbClr val="009BDE"/>
            </a:solidFill>
          </a:ln>
        </p:spPr>
        <p:style>
          <a:lnRef idx="2">
            <a:schemeClr val="dk1"/>
          </a:lnRef>
          <a:fillRef idx="0">
            <a:schemeClr val="dk1"/>
          </a:fillRef>
          <a:effectRef idx="1">
            <a:schemeClr val="dk1"/>
          </a:effectRef>
          <a:fontRef idx="minor">
            <a:schemeClr val="tx1"/>
          </a:fontRef>
        </p:style>
      </p:cxnSp>
      <p:cxnSp>
        <p:nvCxnSpPr>
          <p:cNvPr id="44" name="Connector: Elbow 43">
            <a:extLst>
              <a:ext uri="{FF2B5EF4-FFF2-40B4-BE49-F238E27FC236}">
                <a16:creationId xmlns:a16="http://schemas.microsoft.com/office/drawing/2014/main" id="{3DB5AA7B-FE9B-0AA7-2497-8EC58C412699}"/>
              </a:ext>
            </a:extLst>
          </p:cNvPr>
          <p:cNvCxnSpPr>
            <a:cxnSpLocks/>
            <a:stCxn id="11" idx="3"/>
          </p:cNvCxnSpPr>
          <p:nvPr/>
        </p:nvCxnSpPr>
        <p:spPr>
          <a:xfrm>
            <a:off x="2397929" y="3107541"/>
            <a:ext cx="1288544" cy="553385"/>
          </a:xfrm>
          <a:prstGeom prst="bentConnector3">
            <a:avLst/>
          </a:prstGeom>
          <a:ln>
            <a:solidFill>
              <a:srgbClr val="009BDE"/>
            </a:solidFill>
          </a:ln>
        </p:spPr>
        <p:style>
          <a:lnRef idx="2">
            <a:schemeClr val="dk1"/>
          </a:lnRef>
          <a:fillRef idx="0">
            <a:schemeClr val="dk1"/>
          </a:fillRef>
          <a:effectRef idx="1">
            <a:schemeClr val="dk1"/>
          </a:effectRef>
          <a:fontRef idx="minor">
            <a:schemeClr val="tx1"/>
          </a:fontRef>
        </p:style>
      </p:cxnSp>
      <p:cxnSp>
        <p:nvCxnSpPr>
          <p:cNvPr id="58" name="Connector: Elbow 57">
            <a:extLst>
              <a:ext uri="{FF2B5EF4-FFF2-40B4-BE49-F238E27FC236}">
                <a16:creationId xmlns:a16="http://schemas.microsoft.com/office/drawing/2014/main" id="{73A52A69-E8C1-E900-BA5B-C7B2775C62AE}"/>
              </a:ext>
            </a:extLst>
          </p:cNvPr>
          <p:cNvCxnSpPr>
            <a:cxnSpLocks/>
            <a:endCxn id="14" idx="1"/>
          </p:cNvCxnSpPr>
          <p:nvPr/>
        </p:nvCxnSpPr>
        <p:spPr>
          <a:xfrm>
            <a:off x="7994312" y="4135649"/>
            <a:ext cx="767662" cy="222476"/>
          </a:xfrm>
          <a:prstGeom prst="bentConnector3">
            <a:avLst>
              <a:gd name="adj1" fmla="val 50000"/>
            </a:avLst>
          </a:prstGeom>
          <a:ln>
            <a:solidFill>
              <a:srgbClr val="009BDE"/>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77460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CA4EE-6343-91C1-2380-1157BEA5D7A9}"/>
              </a:ext>
            </a:extLst>
          </p:cNvPr>
          <p:cNvSpPr>
            <a:spLocks noGrp="1"/>
          </p:cNvSpPr>
          <p:nvPr>
            <p:ph type="sldNum" sz="quarter" idx="4"/>
          </p:nvPr>
        </p:nvSpPr>
        <p:spPr/>
        <p:txBody>
          <a:bodyPr/>
          <a:lstStyle/>
          <a:p>
            <a:fld id="{00000000-1234-1234-1234-123412341234}" type="slidenum">
              <a:rPr lang="en" smtClean="0"/>
              <a:pPr/>
              <a:t>25</a:t>
            </a:fld>
            <a:endParaRPr lang="en"/>
          </a:p>
        </p:txBody>
      </p:sp>
      <p:sp>
        <p:nvSpPr>
          <p:cNvPr id="4" name="Content Placeholder 3">
            <a:extLst>
              <a:ext uri="{FF2B5EF4-FFF2-40B4-BE49-F238E27FC236}">
                <a16:creationId xmlns:a16="http://schemas.microsoft.com/office/drawing/2014/main" id="{827A03D8-8279-5EA8-5058-27DAEEE0B10C}"/>
              </a:ext>
            </a:extLst>
          </p:cNvPr>
          <p:cNvSpPr>
            <a:spLocks noGrp="1"/>
          </p:cNvSpPr>
          <p:nvPr>
            <p:ph sz="quarter" idx="11"/>
          </p:nvPr>
        </p:nvSpPr>
        <p:spPr>
          <a:xfrm>
            <a:off x="5223510" y="6205048"/>
            <a:ext cx="1828800" cy="310896"/>
          </a:xfrm>
        </p:spPr>
        <p:txBody>
          <a:bodyPr/>
          <a:lstStyle/>
          <a:p>
            <a:r>
              <a:rPr lang="en-US" sz="2000">
                <a:latin typeface="Times New Roman" panose="02020603050405020304" pitchFamily="18" charset="0"/>
                <a:cs typeface="Times New Roman" panose="02020603050405020304" pitchFamily="18" charset="0"/>
              </a:rPr>
              <a:t>Austin Bruen</a:t>
            </a:r>
          </a:p>
        </p:txBody>
      </p:sp>
      <p:graphicFrame>
        <p:nvGraphicFramePr>
          <p:cNvPr id="6" name="Chart 5">
            <a:extLst>
              <a:ext uri="{FF2B5EF4-FFF2-40B4-BE49-F238E27FC236}">
                <a16:creationId xmlns:a16="http://schemas.microsoft.com/office/drawing/2014/main" id="{7161BC02-4D45-556E-6FCC-693C5BDAA315}"/>
              </a:ext>
            </a:extLst>
          </p:cNvPr>
          <p:cNvGraphicFramePr>
            <a:graphicFrameLocks/>
          </p:cNvGraphicFramePr>
          <p:nvPr>
            <p:extLst>
              <p:ext uri="{D42A27DB-BD31-4B8C-83A1-F6EECF244321}">
                <p14:modId xmlns:p14="http://schemas.microsoft.com/office/powerpoint/2010/main" val="1722572450"/>
              </p:ext>
            </p:extLst>
          </p:nvPr>
        </p:nvGraphicFramePr>
        <p:xfrm>
          <a:off x="2438401" y="998010"/>
          <a:ext cx="8077199" cy="475505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1A2EE95B-2EAC-D545-D67E-3AB5A32E051B}"/>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9D2D5BD-B70C-0CAA-F1C9-154A2F529F89}"/>
              </a:ext>
            </a:extLst>
          </p:cNvPr>
          <p:cNvPicPr>
            <a:picLocks noChangeAspect="1"/>
          </p:cNvPicPr>
          <p:nvPr/>
        </p:nvPicPr>
        <p:blipFill>
          <a:blip r:embed="rId3"/>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C5CE17DF-2FFA-9E03-B335-72657F3CA956}"/>
              </a:ext>
            </a:extLst>
          </p:cNvPr>
          <p:cNvSpPr>
            <a:spLocks noGrp="1"/>
          </p:cNvSpPr>
          <p:nvPr>
            <p:ph type="title"/>
          </p:nvPr>
        </p:nvSpPr>
        <p:spPr>
          <a:xfrm>
            <a:off x="-69820" y="-234410"/>
            <a:ext cx="10515600" cy="1325563"/>
          </a:xfrm>
        </p:spPr>
        <p:txBody>
          <a:bodyPr>
            <a:normAutofit/>
          </a:bodyPr>
          <a:lstStyle/>
          <a:p>
            <a:r>
              <a:rPr lang="en-US" sz="4000">
                <a:solidFill>
                  <a:schemeClr val="bg1"/>
                </a:solidFill>
              </a:rPr>
              <a:t>Base Budget</a:t>
            </a:r>
          </a:p>
        </p:txBody>
      </p:sp>
      <p:sp>
        <p:nvSpPr>
          <p:cNvPr id="11" name="Rectangle: Rounded Corners 10">
            <a:extLst>
              <a:ext uri="{FF2B5EF4-FFF2-40B4-BE49-F238E27FC236}">
                <a16:creationId xmlns:a16="http://schemas.microsoft.com/office/drawing/2014/main" id="{D8CB422E-2836-9432-D0A5-6B09322AFE95}"/>
              </a:ext>
            </a:extLst>
          </p:cNvPr>
          <p:cNvSpPr/>
          <p:nvPr/>
        </p:nvSpPr>
        <p:spPr>
          <a:xfrm>
            <a:off x="8792010" y="3825106"/>
            <a:ext cx="2116598" cy="1761719"/>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A3D43905-DF60-DBE8-9C25-FCFA5E548B64}"/>
              </a:ext>
            </a:extLst>
          </p:cNvPr>
          <p:cNvGrpSpPr/>
          <p:nvPr/>
        </p:nvGrpSpPr>
        <p:grpSpPr>
          <a:xfrm>
            <a:off x="8942307" y="1178829"/>
            <a:ext cx="1469761" cy="1450799"/>
            <a:chOff x="10940388" y="1696720"/>
            <a:chExt cx="1115240" cy="1100852"/>
          </a:xfrm>
        </p:grpSpPr>
        <p:pic>
          <p:nvPicPr>
            <p:cNvPr id="15" name="Picture 14" descr="Icon&#10;&#10;Description automatically generated with medium confidence">
              <a:extLst>
                <a:ext uri="{FF2B5EF4-FFF2-40B4-BE49-F238E27FC236}">
                  <a16:creationId xmlns:a16="http://schemas.microsoft.com/office/drawing/2014/main" id="{D0AC8CFE-4D16-FFAB-0A72-28E304ABE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8688" y="1829546"/>
              <a:ext cx="541020" cy="541020"/>
            </a:xfrm>
            <a:prstGeom prst="rect">
              <a:avLst/>
            </a:prstGeom>
          </p:spPr>
        </p:pic>
        <p:sp>
          <p:nvSpPr>
            <p:cNvPr id="17" name="TextBox 16">
              <a:extLst>
                <a:ext uri="{FF2B5EF4-FFF2-40B4-BE49-F238E27FC236}">
                  <a16:creationId xmlns:a16="http://schemas.microsoft.com/office/drawing/2014/main" id="{48535713-F73F-C59C-A3B7-BE6FBAB7F70F}"/>
                </a:ext>
              </a:extLst>
            </p:cNvPr>
            <p:cNvSpPr txBox="1"/>
            <p:nvPr/>
          </p:nvSpPr>
          <p:spPr>
            <a:xfrm>
              <a:off x="11208688" y="2372209"/>
              <a:ext cx="680541" cy="369332"/>
            </a:xfrm>
            <a:prstGeom prst="rect">
              <a:avLst/>
            </a:prstGeom>
            <a:noFill/>
          </p:spPr>
          <p:txBody>
            <a:bodyPr wrap="square" lIns="91440" tIns="45720" rIns="91440" bIns="45720" rtlCol="0" anchor="t">
              <a:spAutoFit/>
            </a:bodyPr>
            <a:lstStyle/>
            <a:p>
              <a:r>
                <a:rPr lang="en-US"/>
                <a:t>PVC</a:t>
              </a:r>
            </a:p>
          </p:txBody>
        </p:sp>
        <p:sp>
          <p:nvSpPr>
            <p:cNvPr id="19" name="Rectangle: Rounded Corners 18">
              <a:extLst>
                <a:ext uri="{FF2B5EF4-FFF2-40B4-BE49-F238E27FC236}">
                  <a16:creationId xmlns:a16="http://schemas.microsoft.com/office/drawing/2014/main" id="{73CC5297-0183-82A0-87F2-6DED4E4F1AAC}"/>
                </a:ext>
              </a:extLst>
            </p:cNvPr>
            <p:cNvSpPr/>
            <p:nvPr/>
          </p:nvSpPr>
          <p:spPr>
            <a:xfrm>
              <a:off x="10940388" y="1696720"/>
              <a:ext cx="1115240" cy="110085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3" descr="A picture containing indoor, black, white&#10;&#10;Description automatically generated">
            <a:extLst>
              <a:ext uri="{FF2B5EF4-FFF2-40B4-BE49-F238E27FC236}">
                <a16:creationId xmlns:a16="http://schemas.microsoft.com/office/drawing/2014/main" id="{B03CAE38-0970-CFD1-E350-D37AD8958B2F}"/>
              </a:ext>
            </a:extLst>
          </p:cNvPr>
          <p:cNvPicPr>
            <a:picLocks noChangeAspect="1"/>
          </p:cNvPicPr>
          <p:nvPr/>
        </p:nvPicPr>
        <p:blipFill>
          <a:blip r:embed="rId5"/>
          <a:stretch>
            <a:fillRect/>
          </a:stretch>
        </p:blipFill>
        <p:spPr>
          <a:xfrm>
            <a:off x="9347242" y="4112109"/>
            <a:ext cx="929425" cy="940158"/>
          </a:xfrm>
          <a:prstGeom prst="rect">
            <a:avLst/>
          </a:prstGeom>
        </p:spPr>
      </p:pic>
      <p:grpSp>
        <p:nvGrpSpPr>
          <p:cNvPr id="34" name="Group 33">
            <a:extLst>
              <a:ext uri="{FF2B5EF4-FFF2-40B4-BE49-F238E27FC236}">
                <a16:creationId xmlns:a16="http://schemas.microsoft.com/office/drawing/2014/main" id="{22F07B08-B65B-F4EE-F699-D3C280B3ECAA}"/>
              </a:ext>
            </a:extLst>
          </p:cNvPr>
          <p:cNvGrpSpPr/>
          <p:nvPr/>
        </p:nvGrpSpPr>
        <p:grpSpPr>
          <a:xfrm>
            <a:off x="2200239" y="874794"/>
            <a:ext cx="1637523" cy="2233731"/>
            <a:chOff x="2550804" y="874795"/>
            <a:chExt cx="1286958" cy="1755528"/>
          </a:xfrm>
        </p:grpSpPr>
        <p:sp>
          <p:nvSpPr>
            <p:cNvPr id="13" name="Rectangle: Rounded Corners 12">
              <a:extLst>
                <a:ext uri="{FF2B5EF4-FFF2-40B4-BE49-F238E27FC236}">
                  <a16:creationId xmlns:a16="http://schemas.microsoft.com/office/drawing/2014/main" id="{56611FB1-1FAC-1FCF-3AB2-A84462ABE85B}"/>
                </a:ext>
              </a:extLst>
            </p:cNvPr>
            <p:cNvSpPr/>
            <p:nvPr/>
          </p:nvSpPr>
          <p:spPr>
            <a:xfrm>
              <a:off x="2550804" y="874795"/>
              <a:ext cx="1286958" cy="1755528"/>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4898EFB-E7F6-D3D6-CC25-2D8C8D0EC5EF}"/>
                </a:ext>
              </a:extLst>
            </p:cNvPr>
            <p:cNvSpPr txBox="1"/>
            <p:nvPr/>
          </p:nvSpPr>
          <p:spPr>
            <a:xfrm>
              <a:off x="3101997" y="1608009"/>
              <a:ext cx="680541" cy="369332"/>
            </a:xfrm>
            <a:prstGeom prst="rect">
              <a:avLst/>
            </a:prstGeom>
            <a:noFill/>
          </p:spPr>
          <p:txBody>
            <a:bodyPr wrap="square" lIns="91440" tIns="45720" rIns="91440" bIns="45720" rtlCol="0" anchor="t">
              <a:spAutoFit/>
            </a:bodyPr>
            <a:lstStyle/>
            <a:p>
              <a:r>
                <a:rPr lang="en-US"/>
                <a:t>Base</a:t>
              </a:r>
            </a:p>
          </p:txBody>
        </p:sp>
        <mc:AlternateContent xmlns:mc="http://schemas.openxmlformats.org/markup-compatibility/2006">
          <mc:Choice xmlns:am3d="http://schemas.microsoft.com/office/drawing/2017/model3d" Requires="am3d">
            <p:graphicFrame>
              <p:nvGraphicFramePr>
                <p:cNvPr id="29" name="3D Model 28">
                  <a:extLst>
                    <a:ext uri="{FF2B5EF4-FFF2-40B4-BE49-F238E27FC236}">
                      <a16:creationId xmlns:a16="http://schemas.microsoft.com/office/drawing/2014/main" id="{E1C4E692-95BE-3F10-BF51-291CB05DDFF1}"/>
                    </a:ext>
                  </a:extLst>
                </p:cNvPr>
                <p:cNvGraphicFramePr>
                  <a:graphicFrameLocks noChangeAspect="1"/>
                </p:cNvGraphicFramePr>
                <p:nvPr>
                  <p:extLst>
                    <p:ext uri="{D42A27DB-BD31-4B8C-83A1-F6EECF244321}">
                      <p14:modId xmlns:p14="http://schemas.microsoft.com/office/powerpoint/2010/main" val="3498311650"/>
                    </p:ext>
                  </p:extLst>
                </p:nvPr>
              </p:nvGraphicFramePr>
              <p:xfrm>
                <a:off x="2651989" y="1005341"/>
                <a:ext cx="298327" cy="1454079"/>
              </p:xfrm>
              <a:graphic>
                <a:graphicData uri="http://schemas.microsoft.com/office/drawing/2017/model3d">
                  <am3d:model3d r:embed="rId6">
                    <am3d:spPr>
                      <a:xfrm>
                        <a:off x="0" y="0"/>
                        <a:ext cx="379591" cy="1850168"/>
                      </a:xfrm>
                      <a:prstGeom prst="rect">
                        <a:avLst/>
                      </a:prstGeom>
                    </am3d:spPr>
                    <am3d:camera>
                      <am3d:pos x="0" y="0" z="49717984"/>
                      <am3d:up dx="0" dy="36000000" dz="0"/>
                      <am3d:lookAt x="0" y="0" z="0"/>
                      <am3d:perspective fov="2700000"/>
                    </am3d:camera>
                    <am3d:trans>
                      <am3d:meterPerModelUnit n="139175" d="1000000"/>
                      <am3d:preTrans dx="-3698557" dy="11588455" dz="4931409"/>
                      <am3d:scale>
                        <am3d:sx n="1000000" d="1000000"/>
                        <am3d:sy n="1000000" d="1000000"/>
                        <am3d:sz n="1000000" d="1000000"/>
                      </am3d:scale>
                      <am3d:rot ay="10800000"/>
                      <am3d:postTrans dx="0" dy="0" dz="0"/>
                    </am3d:trans>
                    <am3d:raster rName="Office3DRenderer" rVer="16.0.8326">
                      <am3d:blip r:embed="rId7"/>
                    </am3d:raster>
                    <am3d:objViewport viewportSz="190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a:extLst>
                    <a:ext uri="{FF2B5EF4-FFF2-40B4-BE49-F238E27FC236}">
                      <a16:creationId xmlns:a16="http://schemas.microsoft.com/office/drawing/2014/main" id="{E1C4E692-95BE-3F10-BF51-291CB05DDFF1}"/>
                    </a:ext>
                  </a:extLst>
                </p:cNvPr>
                <p:cNvPicPr>
                  <a:picLocks noGrp="1" noRot="1" noChangeAspect="1" noMove="1" noResize="1" noEditPoints="1" noAdjustHandles="1" noChangeArrowheads="1" noChangeShapeType="1" noCrop="1"/>
                </p:cNvPicPr>
                <p:nvPr/>
              </p:nvPicPr>
              <p:blipFill>
                <a:blip r:embed="rId7"/>
                <a:stretch>
                  <a:fillRect/>
                </a:stretch>
              </p:blipFill>
              <p:spPr>
                <a:xfrm>
                  <a:off x="2328987" y="1040901"/>
                  <a:ext cx="379591" cy="1850168"/>
                </a:xfrm>
                <a:prstGeom prst="rect">
                  <a:avLst/>
                </a:prstGeom>
              </p:spPr>
            </p:pic>
          </mc:Fallback>
        </mc:AlternateContent>
      </p:grpSp>
      <p:grpSp>
        <p:nvGrpSpPr>
          <p:cNvPr id="39" name="Group 38">
            <a:extLst>
              <a:ext uri="{FF2B5EF4-FFF2-40B4-BE49-F238E27FC236}">
                <a16:creationId xmlns:a16="http://schemas.microsoft.com/office/drawing/2014/main" id="{D9833706-5F0C-99B9-C1FE-01F1E86EBC96}"/>
              </a:ext>
            </a:extLst>
          </p:cNvPr>
          <p:cNvGrpSpPr/>
          <p:nvPr/>
        </p:nvGrpSpPr>
        <p:grpSpPr>
          <a:xfrm>
            <a:off x="2099440" y="3825106"/>
            <a:ext cx="2047266" cy="1882162"/>
            <a:chOff x="2250414" y="4120369"/>
            <a:chExt cx="1711068" cy="1573077"/>
          </a:xfrm>
        </p:grpSpPr>
        <p:sp>
          <p:nvSpPr>
            <p:cNvPr id="9" name="Rectangle: Rounded Corners 8">
              <a:extLst>
                <a:ext uri="{FF2B5EF4-FFF2-40B4-BE49-F238E27FC236}">
                  <a16:creationId xmlns:a16="http://schemas.microsoft.com/office/drawing/2014/main" id="{3EF41BD7-5F08-ED9A-9DFE-ED3F84CF7F6D}"/>
                </a:ext>
              </a:extLst>
            </p:cNvPr>
            <p:cNvSpPr/>
            <p:nvPr/>
          </p:nvSpPr>
          <p:spPr>
            <a:xfrm>
              <a:off x="2250414" y="4120369"/>
              <a:ext cx="1480141" cy="1573077"/>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1" descr="A picture containing metalware&#10;&#10;Description automatically generated">
              <a:extLst>
                <a:ext uri="{FF2B5EF4-FFF2-40B4-BE49-F238E27FC236}">
                  <a16:creationId xmlns:a16="http://schemas.microsoft.com/office/drawing/2014/main" id="{73931341-75F1-0CE9-3873-C7383CFD387F}"/>
                </a:ext>
              </a:extLst>
            </p:cNvPr>
            <p:cNvPicPr>
              <a:picLocks noChangeAspect="1"/>
            </p:cNvPicPr>
            <p:nvPr/>
          </p:nvPicPr>
          <p:blipFill>
            <a:blip r:embed="rId8"/>
            <a:stretch>
              <a:fillRect/>
            </a:stretch>
          </p:blipFill>
          <p:spPr>
            <a:xfrm>
              <a:off x="2449133" y="4182413"/>
              <a:ext cx="1090412" cy="1101144"/>
            </a:xfrm>
            <a:prstGeom prst="rect">
              <a:avLst/>
            </a:prstGeom>
          </p:spPr>
        </p:pic>
        <p:sp>
          <p:nvSpPr>
            <p:cNvPr id="43" name="TextBox 42">
              <a:extLst>
                <a:ext uri="{FF2B5EF4-FFF2-40B4-BE49-F238E27FC236}">
                  <a16:creationId xmlns:a16="http://schemas.microsoft.com/office/drawing/2014/main" id="{525876B1-872E-E0A0-82A5-AEC73FD32188}"/>
                </a:ext>
              </a:extLst>
            </p:cNvPr>
            <p:cNvSpPr txBox="1"/>
            <p:nvPr/>
          </p:nvSpPr>
          <p:spPr>
            <a:xfrm>
              <a:off x="2323959" y="5274298"/>
              <a:ext cx="1637523" cy="369332"/>
            </a:xfrm>
            <a:prstGeom prst="rect">
              <a:avLst/>
            </a:prstGeom>
            <a:noFill/>
          </p:spPr>
          <p:txBody>
            <a:bodyPr wrap="square" rtlCol="0">
              <a:spAutoFit/>
            </a:bodyPr>
            <a:lstStyle/>
            <a:p>
              <a:r>
                <a:rPr lang="en-US">
                  <a:solidFill>
                    <a:srgbClr val="000000"/>
                  </a:solidFill>
                  <a:latin typeface="Roboto" panose="02000000000000000000" pitchFamily="2" charset="0"/>
                </a:rPr>
                <a:t>H</a:t>
              </a:r>
              <a:r>
                <a:rPr lang="en-US" b="0" i="0">
                  <a:solidFill>
                    <a:srgbClr val="000000"/>
                  </a:solidFill>
                  <a:effectLst/>
                  <a:latin typeface="Roboto" panose="02000000000000000000" pitchFamily="2" charset="0"/>
                </a:rPr>
                <a:t>and </a:t>
              </a:r>
              <a:r>
                <a:rPr lang="en-US" b="0" i="0">
                  <a:solidFill>
                    <a:srgbClr val="000000"/>
                  </a:solidFill>
                  <a:effectLst/>
                </a:rPr>
                <a:t>Winch</a:t>
              </a:r>
              <a:endParaRPr lang="en-US"/>
            </a:p>
          </p:txBody>
        </p:sp>
      </p:grpSp>
      <p:sp>
        <p:nvSpPr>
          <p:cNvPr id="44" name="TextBox 1">
            <a:extLst>
              <a:ext uri="{FF2B5EF4-FFF2-40B4-BE49-F238E27FC236}">
                <a16:creationId xmlns:a16="http://schemas.microsoft.com/office/drawing/2014/main" id="{E0940ED9-F5F1-4AD9-32C8-E978569F603F}"/>
              </a:ext>
            </a:extLst>
          </p:cNvPr>
          <p:cNvSpPr txBox="1"/>
          <p:nvPr/>
        </p:nvSpPr>
        <p:spPr>
          <a:xfrm>
            <a:off x="8913010" y="5070605"/>
            <a:ext cx="1853556" cy="2929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a:t>Cable and Pulley</a:t>
            </a:r>
          </a:p>
        </p:txBody>
      </p:sp>
      <p:cxnSp>
        <p:nvCxnSpPr>
          <p:cNvPr id="33" name="Connector: Elbow 32">
            <a:extLst>
              <a:ext uri="{FF2B5EF4-FFF2-40B4-BE49-F238E27FC236}">
                <a16:creationId xmlns:a16="http://schemas.microsoft.com/office/drawing/2014/main" id="{14F20CAA-39A1-FBBF-E6CB-0B8A6D2891FA}"/>
              </a:ext>
            </a:extLst>
          </p:cNvPr>
          <p:cNvCxnSpPr>
            <a:cxnSpLocks/>
            <a:stCxn id="13" idx="3"/>
          </p:cNvCxnSpPr>
          <p:nvPr/>
        </p:nvCxnSpPr>
        <p:spPr>
          <a:xfrm flipV="1">
            <a:off x="3837762" y="1696720"/>
            <a:ext cx="1770558" cy="294940"/>
          </a:xfrm>
          <a:prstGeom prst="bentConnector3">
            <a:avLst>
              <a:gd name="adj1" fmla="val 50000"/>
            </a:avLst>
          </a:prstGeom>
          <a:ln>
            <a:solidFill>
              <a:srgbClr val="009BDE"/>
            </a:solidFill>
          </a:ln>
        </p:spPr>
        <p:style>
          <a:lnRef idx="2">
            <a:schemeClr val="dk1"/>
          </a:lnRef>
          <a:fillRef idx="0">
            <a:schemeClr val="dk1"/>
          </a:fillRef>
          <a:effectRef idx="1">
            <a:schemeClr val="dk1"/>
          </a:effectRef>
          <a:fontRef idx="minor">
            <a:schemeClr val="tx1"/>
          </a:fontRef>
        </p:style>
      </p:cxnSp>
      <p:cxnSp>
        <p:nvCxnSpPr>
          <p:cNvPr id="42" name="Connector: Elbow 41">
            <a:extLst>
              <a:ext uri="{FF2B5EF4-FFF2-40B4-BE49-F238E27FC236}">
                <a16:creationId xmlns:a16="http://schemas.microsoft.com/office/drawing/2014/main" id="{D9A59D88-7046-5F82-F9D0-50E558009B22}"/>
              </a:ext>
            </a:extLst>
          </p:cNvPr>
          <p:cNvCxnSpPr>
            <a:cxnSpLocks/>
            <a:stCxn id="19" idx="1"/>
          </p:cNvCxnSpPr>
          <p:nvPr/>
        </p:nvCxnSpPr>
        <p:spPr>
          <a:xfrm rot="10800000" flipV="1">
            <a:off x="8056881" y="1904228"/>
            <a:ext cx="885427" cy="725399"/>
          </a:xfrm>
          <a:prstGeom prst="bentConnector3">
            <a:avLst>
              <a:gd name="adj1" fmla="val 63770"/>
            </a:avLst>
          </a:prstGeom>
          <a:ln>
            <a:solidFill>
              <a:srgbClr val="009BDE"/>
            </a:solidFill>
          </a:ln>
        </p:spPr>
        <p:style>
          <a:lnRef idx="2">
            <a:schemeClr val="dk1"/>
          </a:lnRef>
          <a:fillRef idx="0">
            <a:schemeClr val="dk1"/>
          </a:fillRef>
          <a:effectRef idx="1">
            <a:schemeClr val="dk1"/>
          </a:effectRef>
          <a:fontRef idx="minor">
            <a:schemeClr val="tx1"/>
          </a:fontRef>
        </p:style>
      </p:cxnSp>
      <p:cxnSp>
        <p:nvCxnSpPr>
          <p:cNvPr id="45" name="Connector: Elbow 44">
            <a:extLst>
              <a:ext uri="{FF2B5EF4-FFF2-40B4-BE49-F238E27FC236}">
                <a16:creationId xmlns:a16="http://schemas.microsoft.com/office/drawing/2014/main" id="{7D15F211-1038-A52F-2899-427E4D838254}"/>
              </a:ext>
            </a:extLst>
          </p:cNvPr>
          <p:cNvCxnSpPr>
            <a:cxnSpLocks/>
            <a:stCxn id="9" idx="3"/>
          </p:cNvCxnSpPr>
          <p:nvPr/>
        </p:nvCxnSpPr>
        <p:spPr>
          <a:xfrm flipV="1">
            <a:off x="3870405" y="3977506"/>
            <a:ext cx="879429" cy="788681"/>
          </a:xfrm>
          <a:prstGeom prst="bentConnector3">
            <a:avLst>
              <a:gd name="adj1" fmla="val 50000"/>
            </a:avLst>
          </a:prstGeom>
          <a:ln>
            <a:solidFill>
              <a:srgbClr val="009BDE"/>
            </a:solidFill>
          </a:ln>
        </p:spPr>
        <p:style>
          <a:lnRef idx="2">
            <a:schemeClr val="dk1"/>
          </a:lnRef>
          <a:fillRef idx="0">
            <a:schemeClr val="dk1"/>
          </a:fillRef>
          <a:effectRef idx="1">
            <a:schemeClr val="dk1"/>
          </a:effectRef>
          <a:fontRef idx="minor">
            <a:schemeClr val="tx1"/>
          </a:fontRef>
        </p:style>
      </p:cxnSp>
      <p:cxnSp>
        <p:nvCxnSpPr>
          <p:cNvPr id="48" name="Connector: Elbow 47">
            <a:extLst>
              <a:ext uri="{FF2B5EF4-FFF2-40B4-BE49-F238E27FC236}">
                <a16:creationId xmlns:a16="http://schemas.microsoft.com/office/drawing/2014/main" id="{BEBB9EBD-2554-C0A2-9E23-43C10DE13C41}"/>
              </a:ext>
            </a:extLst>
          </p:cNvPr>
          <p:cNvCxnSpPr>
            <a:cxnSpLocks/>
            <a:stCxn id="11" idx="1"/>
          </p:cNvCxnSpPr>
          <p:nvPr/>
        </p:nvCxnSpPr>
        <p:spPr>
          <a:xfrm rot="10800000" flipV="1">
            <a:off x="7366000" y="4705965"/>
            <a:ext cx="1426010" cy="346301"/>
          </a:xfrm>
          <a:prstGeom prst="bentConnector3">
            <a:avLst>
              <a:gd name="adj1" fmla="val 50000"/>
            </a:avLst>
          </a:prstGeom>
          <a:ln>
            <a:solidFill>
              <a:srgbClr val="009BDE"/>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16272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87EB29-0ECA-B1F7-E910-91228F5D9525}"/>
              </a:ext>
            </a:extLst>
          </p:cNvPr>
          <p:cNvSpPr>
            <a:spLocks noGrp="1"/>
          </p:cNvSpPr>
          <p:nvPr>
            <p:ph type="sldNum" idx="12"/>
          </p:nvPr>
        </p:nvSpPr>
        <p:spPr/>
        <p:txBody>
          <a:bodyPr/>
          <a:lstStyle/>
          <a:p>
            <a:fld id="{00000000-1234-1234-1234-123412341234}" type="slidenum">
              <a:rPr lang="en" smtClean="0"/>
              <a:pPr/>
              <a:t>26</a:t>
            </a:fld>
            <a:endParaRPr lang="en"/>
          </a:p>
        </p:txBody>
      </p:sp>
      <p:sp>
        <p:nvSpPr>
          <p:cNvPr id="20" name="Rectangle: Rounded Corners 19">
            <a:extLst>
              <a:ext uri="{FF2B5EF4-FFF2-40B4-BE49-F238E27FC236}">
                <a16:creationId xmlns:a16="http://schemas.microsoft.com/office/drawing/2014/main" id="{4AD8FCE7-4511-0C41-60E4-DA53ECCDE3B7}"/>
              </a:ext>
            </a:extLst>
          </p:cNvPr>
          <p:cNvSpPr/>
          <p:nvPr/>
        </p:nvSpPr>
        <p:spPr>
          <a:xfrm>
            <a:off x="3474422" y="1052411"/>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F66D6AF-B56B-F346-A58F-46329BAC53D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Bruen</a:t>
            </a:r>
            <a:endParaRPr lang="en-US"/>
          </a:p>
        </p:txBody>
      </p:sp>
      <p:sp>
        <p:nvSpPr>
          <p:cNvPr id="4" name="Rectangle: Rounded Corners 3">
            <a:extLst>
              <a:ext uri="{FF2B5EF4-FFF2-40B4-BE49-F238E27FC236}">
                <a16:creationId xmlns:a16="http://schemas.microsoft.com/office/drawing/2014/main" id="{4FC5A128-0FED-F661-7DA8-202402E693BF}"/>
              </a:ext>
            </a:extLst>
          </p:cNvPr>
          <p:cNvSpPr/>
          <p:nvPr/>
        </p:nvSpPr>
        <p:spPr>
          <a:xfrm>
            <a:off x="6226914" y="1048520"/>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ED9142DE-C789-797D-DB1A-5DA9BC486800}"/>
              </a:ext>
            </a:extLst>
          </p:cNvPr>
          <p:cNvSpPr txBox="1"/>
          <p:nvPr/>
        </p:nvSpPr>
        <p:spPr>
          <a:xfrm>
            <a:off x="6096000" y="2553742"/>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Testing</a:t>
            </a:r>
            <a:r>
              <a:rPr lang="en-US" sz="2650" b="1">
                <a:solidFill>
                  <a:schemeClr val="bg1">
                    <a:lumMod val="50000"/>
                  </a:schemeClr>
                </a:solidFill>
                <a:cs typeface="Calibri"/>
              </a:rPr>
              <a:t> </a:t>
            </a:r>
          </a:p>
        </p:txBody>
      </p:sp>
      <p:sp>
        <p:nvSpPr>
          <p:cNvPr id="7" name="TextBox 6">
            <a:extLst>
              <a:ext uri="{FF2B5EF4-FFF2-40B4-BE49-F238E27FC236}">
                <a16:creationId xmlns:a16="http://schemas.microsoft.com/office/drawing/2014/main" id="{8299AE5F-0628-0B37-F3D1-A014BD933B4C}"/>
              </a:ext>
            </a:extLst>
          </p:cNvPr>
          <p:cNvSpPr txBox="1"/>
          <p:nvPr/>
        </p:nvSpPr>
        <p:spPr>
          <a:xfrm>
            <a:off x="3385718" y="2552329"/>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Final Designs </a:t>
            </a:r>
          </a:p>
        </p:txBody>
      </p:sp>
      <p:sp>
        <p:nvSpPr>
          <p:cNvPr id="14" name="Rectangle: Rounded Corners 13">
            <a:extLst>
              <a:ext uri="{FF2B5EF4-FFF2-40B4-BE49-F238E27FC236}">
                <a16:creationId xmlns:a16="http://schemas.microsoft.com/office/drawing/2014/main" id="{368FDF83-1C94-8C48-D9CA-BD5F095C73D7}"/>
              </a:ext>
            </a:extLst>
          </p:cNvPr>
          <p:cNvSpPr/>
          <p:nvPr/>
        </p:nvSpPr>
        <p:spPr>
          <a:xfrm>
            <a:off x="2106572" y="3492257"/>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278A9370-DE47-FEC0-2A31-6B9B8270A713}"/>
              </a:ext>
            </a:extLst>
          </p:cNvPr>
          <p:cNvSpPr txBox="1"/>
          <p:nvPr/>
        </p:nvSpPr>
        <p:spPr>
          <a:xfrm>
            <a:off x="2012502" y="4997934"/>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Troubleshooting</a:t>
            </a:r>
            <a:r>
              <a:rPr lang="en-US" sz="2650" b="1">
                <a:solidFill>
                  <a:schemeClr val="bg1">
                    <a:lumMod val="50000"/>
                  </a:schemeClr>
                </a:solidFill>
                <a:cs typeface="Calibri"/>
              </a:rPr>
              <a:t> </a:t>
            </a:r>
          </a:p>
        </p:txBody>
      </p:sp>
      <p:sp>
        <p:nvSpPr>
          <p:cNvPr id="8" name="Rectangle: Rounded Corners 7">
            <a:extLst>
              <a:ext uri="{FF2B5EF4-FFF2-40B4-BE49-F238E27FC236}">
                <a16:creationId xmlns:a16="http://schemas.microsoft.com/office/drawing/2014/main" id="{FFA5845A-C3F1-D72C-A0AB-1F23D5C53F66}"/>
              </a:ext>
            </a:extLst>
          </p:cNvPr>
          <p:cNvSpPr/>
          <p:nvPr/>
        </p:nvSpPr>
        <p:spPr>
          <a:xfrm>
            <a:off x="5079445" y="3481524"/>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DBCE71A5-077A-5A72-AD12-0F4B7D481407}"/>
              </a:ext>
            </a:extLst>
          </p:cNvPr>
          <p:cNvSpPr txBox="1"/>
          <p:nvPr/>
        </p:nvSpPr>
        <p:spPr>
          <a:xfrm>
            <a:off x="4985375" y="4987201"/>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Validate Metrics</a:t>
            </a:r>
            <a:endParaRPr lang="en-US" b="1">
              <a:solidFill>
                <a:srgbClr val="FFFFFF"/>
              </a:solidFill>
            </a:endParaRPr>
          </a:p>
        </p:txBody>
      </p:sp>
      <p:sp>
        <p:nvSpPr>
          <p:cNvPr id="13" name="Rectangle: Rounded Corners 12">
            <a:extLst>
              <a:ext uri="{FF2B5EF4-FFF2-40B4-BE49-F238E27FC236}">
                <a16:creationId xmlns:a16="http://schemas.microsoft.com/office/drawing/2014/main" id="{D1120D87-2D0E-0EE5-E922-44143FC0FB30}"/>
              </a:ext>
            </a:extLst>
          </p:cNvPr>
          <p:cNvSpPr/>
          <p:nvPr/>
        </p:nvSpPr>
        <p:spPr>
          <a:xfrm>
            <a:off x="7816206" y="3438595"/>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8D183079-D723-3116-7EAE-3F499E5E89CF}"/>
              </a:ext>
            </a:extLst>
          </p:cNvPr>
          <p:cNvSpPr txBox="1"/>
          <p:nvPr/>
        </p:nvSpPr>
        <p:spPr>
          <a:xfrm>
            <a:off x="7722136" y="4944272"/>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Presentation</a:t>
            </a:r>
            <a:endParaRPr lang="en-US" b="1">
              <a:solidFill>
                <a:srgbClr val="FFFFFF"/>
              </a:solidFill>
            </a:endParaRPr>
          </a:p>
        </p:txBody>
      </p:sp>
      <p:pic>
        <p:nvPicPr>
          <p:cNvPr id="16" name="Graphic 15" descr="Test Dummy with solid fill">
            <a:extLst>
              <a:ext uri="{FF2B5EF4-FFF2-40B4-BE49-F238E27FC236}">
                <a16:creationId xmlns:a16="http://schemas.microsoft.com/office/drawing/2014/main" id="{D262FF6E-C6F2-17B5-FB02-34B1382B43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4249" y="1249513"/>
            <a:ext cx="1306702" cy="1306702"/>
          </a:xfrm>
          <a:prstGeom prst="rect">
            <a:avLst/>
          </a:prstGeom>
        </p:spPr>
      </p:pic>
      <p:pic>
        <p:nvPicPr>
          <p:cNvPr id="21" name="Graphic 20" descr="Presentation with bar chart with solid fill">
            <a:extLst>
              <a:ext uri="{FF2B5EF4-FFF2-40B4-BE49-F238E27FC236}">
                <a16:creationId xmlns:a16="http://schemas.microsoft.com/office/drawing/2014/main" id="{94068B47-DA87-52AB-3808-2869B14D0D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2997" y="3668683"/>
            <a:ext cx="1277081" cy="1277081"/>
          </a:xfrm>
          <a:prstGeom prst="rect">
            <a:avLst/>
          </a:prstGeom>
        </p:spPr>
      </p:pic>
      <p:pic>
        <p:nvPicPr>
          <p:cNvPr id="26" name="Graphic 25" descr="Alterations &amp; Tailoring with solid fill">
            <a:extLst>
              <a:ext uri="{FF2B5EF4-FFF2-40B4-BE49-F238E27FC236}">
                <a16:creationId xmlns:a16="http://schemas.microsoft.com/office/drawing/2014/main" id="{F29841A6-A84B-BB77-F144-0B5A29A6AC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68625" y="3669106"/>
            <a:ext cx="1169345" cy="1169345"/>
          </a:xfrm>
          <a:prstGeom prst="rect">
            <a:avLst/>
          </a:prstGeom>
        </p:spPr>
      </p:pic>
      <p:pic>
        <p:nvPicPr>
          <p:cNvPr id="28" name="Graphic 27" descr="Thought with solid fill">
            <a:extLst>
              <a:ext uri="{FF2B5EF4-FFF2-40B4-BE49-F238E27FC236}">
                <a16:creationId xmlns:a16="http://schemas.microsoft.com/office/drawing/2014/main" id="{3F1267EF-36D8-BB63-97DE-5C7846BB10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7012" y="3668478"/>
            <a:ext cx="1277492" cy="1277492"/>
          </a:xfrm>
          <a:prstGeom prst="rect">
            <a:avLst/>
          </a:prstGeom>
        </p:spPr>
      </p:pic>
      <p:pic>
        <p:nvPicPr>
          <p:cNvPr id="30" name="Graphic 29" descr="Blueprint outline">
            <a:extLst>
              <a:ext uri="{FF2B5EF4-FFF2-40B4-BE49-F238E27FC236}">
                <a16:creationId xmlns:a16="http://schemas.microsoft.com/office/drawing/2014/main" id="{368ED588-3BBE-1F42-896F-3CF53BDA14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62638" y="1224702"/>
            <a:ext cx="1217763" cy="1217763"/>
          </a:xfrm>
          <a:prstGeom prst="rect">
            <a:avLst/>
          </a:prstGeom>
        </p:spPr>
      </p:pic>
      <p:sp>
        <p:nvSpPr>
          <p:cNvPr id="5" name="Rectangle 4">
            <a:extLst>
              <a:ext uri="{FF2B5EF4-FFF2-40B4-BE49-F238E27FC236}">
                <a16:creationId xmlns:a16="http://schemas.microsoft.com/office/drawing/2014/main" id="{9B4BC5B7-B90C-5D8D-81D2-AADBD17381F0}"/>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36DFD7D-0187-7334-3495-8BF3A3835628}"/>
              </a:ext>
            </a:extLst>
          </p:cNvPr>
          <p:cNvPicPr>
            <a:picLocks noChangeAspect="1"/>
          </p:cNvPicPr>
          <p:nvPr/>
        </p:nvPicPr>
        <p:blipFill>
          <a:blip r:embed="rId1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E37D1ADD-0624-1A66-12BB-2E42F949BAD0}"/>
              </a:ext>
            </a:extLst>
          </p:cNvPr>
          <p:cNvSpPr>
            <a:spLocks noGrp="1"/>
          </p:cNvSpPr>
          <p:nvPr>
            <p:ph type="title"/>
          </p:nvPr>
        </p:nvSpPr>
        <p:spPr>
          <a:xfrm>
            <a:off x="-64189" y="10322"/>
            <a:ext cx="11360800" cy="763600"/>
          </a:xfrm>
        </p:spPr>
        <p:txBody>
          <a:bodyPr>
            <a:normAutofit fontScale="90000"/>
          </a:bodyPr>
          <a:lstStyle/>
          <a:p>
            <a:r>
              <a:rPr lang="en-US">
                <a:solidFill>
                  <a:schemeClr val="bg1"/>
                </a:solidFill>
                <a:latin typeface="Arial"/>
                <a:cs typeface="Arial"/>
              </a:rPr>
              <a:t>Future Work</a:t>
            </a:r>
            <a:endParaRPr lang="en-US">
              <a:solidFill>
                <a:schemeClr val="bg1"/>
              </a:solidFill>
            </a:endParaRPr>
          </a:p>
        </p:txBody>
      </p:sp>
    </p:spTree>
    <p:extLst>
      <p:ext uri="{BB962C8B-B14F-4D97-AF65-F5344CB8AC3E}">
        <p14:creationId xmlns:p14="http://schemas.microsoft.com/office/powerpoint/2010/main" val="685988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27</a:t>
            </a:fld>
            <a:endParaRPr lang="en"/>
          </a:p>
        </p:txBody>
      </p:sp>
      <p:pic>
        <p:nvPicPr>
          <p:cNvPr id="12294" name="Picture 6" descr="Asking Defining Questions - Excelsior University OWL">
            <a:extLst>
              <a:ext uri="{FF2B5EF4-FFF2-40B4-BE49-F238E27FC236}">
                <a16:creationId xmlns:a16="http://schemas.microsoft.com/office/drawing/2014/main" id="{99568846-ED15-4916-9E12-97A924340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1190625"/>
            <a:ext cx="7040836" cy="4693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4534A9-F180-7AE9-A797-25026124948B}"/>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Bruen</a:t>
            </a:r>
            <a:endParaRPr lang="en-US"/>
          </a:p>
        </p:txBody>
      </p:sp>
      <p:sp>
        <p:nvSpPr>
          <p:cNvPr id="4" name="Rectangle 3">
            <a:extLst>
              <a:ext uri="{FF2B5EF4-FFF2-40B4-BE49-F238E27FC236}">
                <a16:creationId xmlns:a16="http://schemas.microsoft.com/office/drawing/2014/main" id="{6155C3B3-3D1B-A216-01A7-02AFF825559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E2FB59-2082-10BB-F626-D8C3B76D34E2}"/>
              </a:ext>
            </a:extLst>
          </p:cNvPr>
          <p:cNvPicPr>
            <a:picLocks noChangeAspect="1"/>
          </p:cNvPicPr>
          <p:nvPr/>
        </p:nvPicPr>
        <p:blipFill>
          <a:blip r:embed="rId3"/>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a:xfrm>
            <a:off x="-64189" y="0"/>
            <a:ext cx="11360800" cy="763600"/>
          </a:xfrm>
        </p:spPr>
        <p:txBody>
          <a:bodyPr>
            <a:normAutofit fontScale="90000"/>
          </a:bodyPr>
          <a:lstStyle/>
          <a:p>
            <a:r>
              <a:rPr lang="en-US">
                <a:solidFill>
                  <a:schemeClr val="bg1"/>
                </a:solidFill>
                <a:latin typeface="Arial"/>
                <a:cs typeface="Arial"/>
              </a:rPr>
              <a:t>Questions</a:t>
            </a:r>
            <a:endParaRPr lang="en-US">
              <a:solidFill>
                <a:schemeClr val="bg1"/>
              </a:solidFill>
            </a:endParaRPr>
          </a:p>
        </p:txBody>
      </p:sp>
    </p:spTree>
    <p:extLst>
      <p:ext uri="{BB962C8B-B14F-4D97-AF65-F5344CB8AC3E}">
        <p14:creationId xmlns:p14="http://schemas.microsoft.com/office/powerpoint/2010/main" val="2166013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References</a:t>
            </a:r>
            <a:endParaRPr/>
          </a:p>
        </p:txBody>
      </p:sp>
      <p:sp>
        <p:nvSpPr>
          <p:cNvPr id="97" name="Google Shape;97;p20"/>
          <p:cNvSpPr txBox="1">
            <a:spLocks noGrp="1"/>
          </p:cNvSpPr>
          <p:nvPr>
            <p:ph type="body" idx="1"/>
          </p:nvPr>
        </p:nvSpPr>
        <p:spPr>
          <a:xfrm>
            <a:off x="219386" y="1479565"/>
            <a:ext cx="11443025" cy="4615459"/>
          </a:xfrm>
          <a:prstGeom prst="rect">
            <a:avLst/>
          </a:prstGeom>
        </p:spPr>
        <p:txBody>
          <a:bodyPr spcFirstLastPara="1" vert="horz" wrap="square" lIns="121900" tIns="121900" rIns="121900" bIns="121900" rtlCol="0" anchor="t" anchorCtr="0">
            <a:normAutofit fontScale="92500" lnSpcReduction="10000"/>
          </a:bodyPr>
          <a:lstStyle/>
          <a:p>
            <a:pPr>
              <a:buNone/>
            </a:pPr>
            <a:r>
              <a:rPr lang="en-US" sz="1733">
                <a:latin typeface="Arial"/>
                <a:cs typeface="Arial"/>
              </a:rPr>
              <a:t>Brain, M. (n.d.). </a:t>
            </a:r>
            <a:r>
              <a:rPr lang="en-US" sz="1733" i="1">
                <a:latin typeface="Arial"/>
                <a:cs typeface="Arial"/>
              </a:rPr>
              <a:t>How Power Grids Work</a:t>
            </a:r>
            <a:r>
              <a:rPr lang="en-US" sz="1733">
                <a:latin typeface="Arial"/>
                <a:cs typeface="Arial"/>
              </a:rPr>
              <a:t>. Retrieved from Clark Science Center at Smith College: https://www.science.smith.edu/~jcardell/Courses/EGR220/ElecPwr_HSW.html#:~:text=Fuses%20must%20be%20replaced%20each,panel%20like%20the%20one%20above</a:t>
            </a:r>
          </a:p>
          <a:p>
            <a:pPr>
              <a:buNone/>
            </a:pPr>
            <a:endParaRPr lang="en-US" sz="1733"/>
          </a:p>
          <a:p>
            <a:pPr>
              <a:buNone/>
            </a:pPr>
            <a:r>
              <a:rPr lang="en-US" sz="1733" err="1">
                <a:latin typeface="Arial"/>
                <a:cs typeface="Arial"/>
              </a:rPr>
              <a:t>Csanyi</a:t>
            </a:r>
            <a:r>
              <a:rPr lang="en-US" sz="1733">
                <a:latin typeface="Arial"/>
                <a:cs typeface="Arial"/>
              </a:rPr>
              <a:t>, E. (2013, January 28). </a:t>
            </a:r>
            <a:r>
              <a:rPr lang="en-US" sz="1733" i="1">
                <a:latin typeface="Arial"/>
                <a:cs typeface="Arial"/>
              </a:rPr>
              <a:t>How to manipulate energized conductors with hot stick</a:t>
            </a:r>
            <a:r>
              <a:rPr lang="en-US" sz="1733">
                <a:latin typeface="Arial"/>
                <a:cs typeface="Arial"/>
              </a:rPr>
              <a:t>. Retrieved from Electrical Engineering Portal: https://electrical-engineering-portal.com/manipulating-energized-conductors-with-hot-stick</a:t>
            </a:r>
          </a:p>
          <a:p>
            <a:pPr>
              <a:buNone/>
            </a:pPr>
            <a:endParaRPr lang="en-US" sz="1733"/>
          </a:p>
          <a:p>
            <a:pPr>
              <a:buNone/>
            </a:pPr>
            <a:r>
              <a:rPr lang="en-US" sz="1733" err="1">
                <a:latin typeface="Arial"/>
                <a:cs typeface="Arial"/>
              </a:rPr>
              <a:t>Csanyi</a:t>
            </a:r>
            <a:r>
              <a:rPr lang="en-US" sz="1733">
                <a:latin typeface="Arial"/>
                <a:cs typeface="Arial"/>
              </a:rPr>
              <a:t>, E. (2020, October 12). </a:t>
            </a:r>
            <a:r>
              <a:rPr lang="en-US" sz="1733" i="1">
                <a:latin typeface="Arial"/>
                <a:cs typeface="Arial"/>
              </a:rPr>
              <a:t>How primary feeder, distribution transformer, fuses and service operate in radial networks</a:t>
            </a:r>
            <a:r>
              <a:rPr lang="en-US" sz="1733">
                <a:latin typeface="Arial"/>
                <a:cs typeface="Arial"/>
              </a:rPr>
              <a:t>. Retrieved from Electrical Engineering Portal: https://electrical-engineering-portal.com/primary-feeder-distribution-transformer-fuses-service</a:t>
            </a:r>
          </a:p>
          <a:p>
            <a:pPr>
              <a:buNone/>
            </a:pPr>
            <a:endParaRPr lang="en-US" sz="1733"/>
          </a:p>
          <a:p>
            <a:pPr>
              <a:buNone/>
            </a:pPr>
            <a:r>
              <a:rPr lang="en-US" sz="1733">
                <a:latin typeface="Arial"/>
                <a:cs typeface="Arial"/>
              </a:rPr>
              <a:t>Eaton Corporation. (n.d.). </a:t>
            </a:r>
            <a:r>
              <a:rPr lang="en-US" sz="1733" i="1">
                <a:latin typeface="Arial"/>
                <a:cs typeface="Arial"/>
              </a:rPr>
              <a:t>Eaton Website</a:t>
            </a:r>
            <a:r>
              <a:rPr lang="en-US" sz="1733">
                <a:latin typeface="Arial"/>
                <a:cs typeface="Arial"/>
              </a:rPr>
              <a:t>. Retrieved from Fuses: fundamentals of fuses: https://www.eaton.com/us/en-us/products/medium-voltage-power-distribution-control-systems/utility-fuses/fuses--fundamentals-of-fuses.html</a:t>
            </a:r>
          </a:p>
          <a:p>
            <a:pPr>
              <a:buNone/>
            </a:pPr>
            <a:endParaRPr lang="en-US" sz="1733"/>
          </a:p>
          <a:p>
            <a:pPr>
              <a:buNone/>
            </a:pPr>
            <a:r>
              <a:rPr lang="en-US" sz="1733">
                <a:latin typeface="Arial"/>
                <a:cs typeface="Arial"/>
              </a:rPr>
              <a:t>Hastings Hot Line Tools &amp; Equipment. (2021, March). </a:t>
            </a:r>
            <a:r>
              <a:rPr lang="en-US" sz="1733" i="1">
                <a:latin typeface="Arial"/>
                <a:cs typeface="Arial"/>
              </a:rPr>
              <a:t>Hastings Catalog</a:t>
            </a:r>
            <a:r>
              <a:rPr lang="en-US" sz="1733">
                <a:latin typeface="Arial"/>
                <a:cs typeface="Arial"/>
              </a:rPr>
              <a:t>. Retrieved from Hastings Website: https://www.hfgp.com/fb-catalog/</a:t>
            </a:r>
          </a:p>
          <a:p>
            <a:pPr>
              <a:buNone/>
            </a:pPr>
            <a:endParaRPr lang="en-US" sz="1733"/>
          </a:p>
          <a:p>
            <a:pPr>
              <a:buNone/>
            </a:pPr>
            <a:r>
              <a:rPr lang="en-US" sz="1733">
                <a:latin typeface="Arial"/>
                <a:cs typeface="Arial"/>
              </a:rPr>
              <a:t>King-Homan, L. (2020, August 3). </a:t>
            </a:r>
            <a:r>
              <a:rPr lang="en-US" sz="1733" i="1">
                <a:latin typeface="Arial"/>
                <a:cs typeface="Arial"/>
              </a:rPr>
              <a:t>How Does That Work? Hot Stick</a:t>
            </a:r>
            <a:r>
              <a:rPr lang="en-US" sz="1733">
                <a:latin typeface="Arial"/>
                <a:cs typeface="Arial"/>
              </a:rPr>
              <a:t>. Retrieved from The Wire: Energy news from Omaha Public Power District: https://oppdthewire.com/hot-stick-how-works-2020-oppd/</a:t>
            </a:r>
            <a:endParaRPr lang="en-US" sz="1733"/>
          </a:p>
          <a:p>
            <a:pPr marL="0" indent="0">
              <a:spcAft>
                <a:spcPts val="1600"/>
              </a:spcAft>
              <a:buNone/>
            </a:pPr>
            <a:r>
              <a:rPr lang="en-US" sz="1733">
                <a:latin typeface="Arial"/>
                <a:cs typeface="Arial"/>
              </a:rPr>
              <a:t>N </a:t>
            </a:r>
          </a:p>
        </p:txBody>
      </p:sp>
      <p:sp>
        <p:nvSpPr>
          <p:cNvPr id="2" name="Slide Number Placeholder 1">
            <a:extLst>
              <a:ext uri="{FF2B5EF4-FFF2-40B4-BE49-F238E27FC236}">
                <a16:creationId xmlns:a16="http://schemas.microsoft.com/office/drawing/2014/main" id="{766C6C6C-0342-5CE1-76E9-2DCAB51065F1}"/>
              </a:ext>
            </a:extLst>
          </p:cNvPr>
          <p:cNvSpPr>
            <a:spLocks noGrp="1"/>
          </p:cNvSpPr>
          <p:nvPr>
            <p:ph type="sldNum" idx="12"/>
          </p:nvPr>
        </p:nvSpPr>
        <p:spPr/>
        <p:txBody>
          <a:bodyPr/>
          <a:lstStyle/>
          <a:p>
            <a:fld id="{00000000-1234-1234-1234-123412341234}" type="slidenum">
              <a:rPr lang="en" smtClean="0"/>
              <a:pPr/>
              <a:t>28</a:t>
            </a:fld>
            <a:endParaRPr lang="e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5F08-3FF8-BD66-4B6D-C28C07FBF992}"/>
              </a:ext>
            </a:extLst>
          </p:cNvPr>
          <p:cNvSpPr>
            <a:spLocks noGrp="1"/>
          </p:cNvSpPr>
          <p:nvPr>
            <p:ph type="title"/>
          </p:nvPr>
        </p:nvSpPr>
        <p:spPr/>
        <p:txBody>
          <a:bodyPr>
            <a:normAutofit fontScale="90000"/>
          </a:bodyPr>
          <a:lstStyle/>
          <a:p>
            <a:r>
              <a:rPr lang="en-US"/>
              <a:t>Backup Slides</a:t>
            </a:r>
          </a:p>
        </p:txBody>
      </p:sp>
      <p:sp>
        <p:nvSpPr>
          <p:cNvPr id="3" name="Text Placeholder 2">
            <a:extLst>
              <a:ext uri="{FF2B5EF4-FFF2-40B4-BE49-F238E27FC236}">
                <a16:creationId xmlns:a16="http://schemas.microsoft.com/office/drawing/2014/main" id="{5FC2FC5A-5472-AD99-8DBA-73CF57AA9E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12CBE6-234D-0D93-97FF-56581A2EE638}"/>
              </a:ext>
            </a:extLst>
          </p:cNvPr>
          <p:cNvSpPr>
            <a:spLocks noGrp="1"/>
          </p:cNvSpPr>
          <p:nvPr>
            <p:ph type="sldNum" idx="12"/>
          </p:nvPr>
        </p:nvSpPr>
        <p:spPr/>
        <p:txBody>
          <a:bodyPr/>
          <a:lstStyle/>
          <a:p>
            <a:fld id="{00000000-1234-1234-1234-123412341234}" type="slidenum">
              <a:rPr lang="en" smtClean="0"/>
              <a:pPr/>
              <a:t>29</a:t>
            </a:fld>
            <a:endParaRPr lang="en"/>
          </a:p>
        </p:txBody>
      </p:sp>
    </p:spTree>
    <p:extLst>
      <p:ext uri="{BB962C8B-B14F-4D97-AF65-F5344CB8AC3E}">
        <p14:creationId xmlns:p14="http://schemas.microsoft.com/office/powerpoint/2010/main" val="1902814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1600E1-3DD7-203F-D739-E8FBB5CA7A10}"/>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A44192-7F6D-757E-F416-33901607DD35}"/>
              </a:ext>
            </a:extLst>
          </p:cNvPr>
          <p:cNvSpPr>
            <a:spLocks noGrp="1"/>
          </p:cNvSpPr>
          <p:nvPr>
            <p:ph type="title"/>
          </p:nvPr>
        </p:nvSpPr>
        <p:spPr>
          <a:xfrm>
            <a:off x="0" y="0"/>
            <a:ext cx="11360800" cy="763600"/>
          </a:xfrm>
        </p:spPr>
        <p:txBody>
          <a:bodyPr>
            <a:normAutofit fontScale="90000"/>
          </a:bodyPr>
          <a:lstStyle/>
          <a:p>
            <a:r>
              <a:rPr lang="en-US">
                <a:solidFill>
                  <a:schemeClr val="bg1"/>
                </a:solidFill>
              </a:rPr>
              <a:t>Sponsors and Advisors </a:t>
            </a:r>
          </a:p>
        </p:txBody>
      </p:sp>
      <p:sp>
        <p:nvSpPr>
          <p:cNvPr id="4" name="Slide Number Placeholder 3">
            <a:extLst>
              <a:ext uri="{FF2B5EF4-FFF2-40B4-BE49-F238E27FC236}">
                <a16:creationId xmlns:a16="http://schemas.microsoft.com/office/drawing/2014/main" id="{107A78FA-ED5D-046C-C693-C03CD637B906}"/>
              </a:ext>
            </a:extLst>
          </p:cNvPr>
          <p:cNvSpPr>
            <a:spLocks noGrp="1"/>
          </p:cNvSpPr>
          <p:nvPr>
            <p:ph type="sldNum" idx="12"/>
          </p:nvPr>
        </p:nvSpPr>
        <p:spPr/>
        <p:txBody>
          <a:bodyPr/>
          <a:lstStyle/>
          <a:p>
            <a:fld id="{00000000-1234-1234-1234-123412341234}" type="slidenum">
              <a:rPr lang="en" smtClean="0"/>
              <a:pPr/>
              <a:t>3</a:t>
            </a:fld>
            <a:endParaRPr lang="en"/>
          </a:p>
        </p:txBody>
      </p:sp>
      <p:pic>
        <p:nvPicPr>
          <p:cNvPr id="10" name="Picture 9">
            <a:extLst>
              <a:ext uri="{FF2B5EF4-FFF2-40B4-BE49-F238E27FC236}">
                <a16:creationId xmlns:a16="http://schemas.microsoft.com/office/drawing/2014/main" id="{B6B045B3-77A2-C895-FFFF-EB0E1E413214}"/>
              </a:ext>
            </a:extLst>
          </p:cNvPr>
          <p:cNvPicPr>
            <a:picLocks noChangeAspect="1"/>
          </p:cNvPicPr>
          <p:nvPr/>
        </p:nvPicPr>
        <p:blipFill>
          <a:blip r:embed="rId2"/>
          <a:stretch>
            <a:fillRect/>
          </a:stretch>
        </p:blipFill>
        <p:spPr>
          <a:xfrm>
            <a:off x="2345501" y="1380653"/>
            <a:ext cx="2530764" cy="280863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54F1C1F-01DB-6665-3B97-F2AC610F09E4}"/>
              </a:ext>
            </a:extLst>
          </p:cNvPr>
          <p:cNvPicPr>
            <a:picLocks noChangeAspect="1"/>
          </p:cNvPicPr>
          <p:nvPr/>
        </p:nvPicPr>
        <p:blipFill>
          <a:blip r:embed="rId3"/>
          <a:stretch>
            <a:fillRect/>
          </a:stretch>
        </p:blipFill>
        <p:spPr>
          <a:xfrm>
            <a:off x="7577962" y="1357662"/>
            <a:ext cx="2530761" cy="280863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Rounded Corners 11">
            <a:extLst>
              <a:ext uri="{FF2B5EF4-FFF2-40B4-BE49-F238E27FC236}">
                <a16:creationId xmlns:a16="http://schemas.microsoft.com/office/drawing/2014/main" id="{63AA2D9D-E4E4-F214-AAEB-D923EBF0E905}"/>
              </a:ext>
            </a:extLst>
          </p:cNvPr>
          <p:cNvSpPr/>
          <p:nvPr/>
        </p:nvSpPr>
        <p:spPr>
          <a:xfrm>
            <a:off x="2144535" y="4736737"/>
            <a:ext cx="2932697" cy="763600"/>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cs typeface="Arial" panose="020B0604020202020204" pitchFamily="34" charset="0"/>
              </a:rPr>
              <a:t>Project Liaison from Florida Power and Light</a:t>
            </a:r>
          </a:p>
        </p:txBody>
      </p:sp>
      <p:sp>
        <p:nvSpPr>
          <p:cNvPr id="13" name="Rectangle: Rounded Corners 12">
            <a:extLst>
              <a:ext uri="{FF2B5EF4-FFF2-40B4-BE49-F238E27FC236}">
                <a16:creationId xmlns:a16="http://schemas.microsoft.com/office/drawing/2014/main" id="{93FEE861-710D-F753-513A-394C7201DC0B}"/>
              </a:ext>
            </a:extLst>
          </p:cNvPr>
          <p:cNvSpPr/>
          <p:nvPr/>
        </p:nvSpPr>
        <p:spPr>
          <a:xfrm>
            <a:off x="7232043" y="4736736"/>
            <a:ext cx="3222596" cy="76360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cs typeface="Arial" panose="020B0604020202020204" pitchFamily="34" charset="0"/>
              </a:rPr>
              <a:t>Project Advisor from FAMU FSU College of Engineering</a:t>
            </a:r>
          </a:p>
        </p:txBody>
      </p:sp>
      <p:sp>
        <p:nvSpPr>
          <p:cNvPr id="3" name="AutoShape 2" descr="Image preview">
            <a:extLst>
              <a:ext uri="{FF2B5EF4-FFF2-40B4-BE49-F238E27FC236}">
                <a16:creationId xmlns:a16="http://schemas.microsoft.com/office/drawing/2014/main" id="{2601FB37-3250-7242-2C45-34CDFFE9FB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E7862D0-398E-9AAB-4F0F-78D899D09D8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pic>
        <p:nvPicPr>
          <p:cNvPr id="6" name="Picture 5">
            <a:extLst>
              <a:ext uri="{FF2B5EF4-FFF2-40B4-BE49-F238E27FC236}">
                <a16:creationId xmlns:a16="http://schemas.microsoft.com/office/drawing/2014/main" id="{03E48A28-FCB1-BAE2-6C25-56FD3DC05FB8}"/>
              </a:ext>
            </a:extLst>
          </p:cNvPr>
          <p:cNvPicPr>
            <a:picLocks noChangeAspect="1"/>
          </p:cNvPicPr>
          <p:nvPr/>
        </p:nvPicPr>
        <p:blipFill>
          <a:blip r:embed="rId4"/>
          <a:stretch>
            <a:fillRect/>
          </a:stretch>
        </p:blipFill>
        <p:spPr>
          <a:xfrm>
            <a:off x="10979000" y="0"/>
            <a:ext cx="763600" cy="763600"/>
          </a:xfrm>
          <a:prstGeom prst="rect">
            <a:avLst/>
          </a:prstGeom>
        </p:spPr>
      </p:pic>
      <p:sp>
        <p:nvSpPr>
          <p:cNvPr id="9" name="TextBox 8">
            <a:extLst>
              <a:ext uri="{FF2B5EF4-FFF2-40B4-BE49-F238E27FC236}">
                <a16:creationId xmlns:a16="http://schemas.microsoft.com/office/drawing/2014/main" id="{F5B3859E-B8FE-6B60-D275-078E575200F2}"/>
              </a:ext>
            </a:extLst>
          </p:cNvPr>
          <p:cNvSpPr txBox="1"/>
          <p:nvPr/>
        </p:nvSpPr>
        <p:spPr>
          <a:xfrm>
            <a:off x="2911312" y="4251460"/>
            <a:ext cx="1399141" cy="400110"/>
          </a:xfrm>
          <a:prstGeom prst="rect">
            <a:avLst/>
          </a:prstGeom>
          <a:noFill/>
        </p:spPr>
        <p:txBody>
          <a:bodyPr wrap="square">
            <a:spAutoFit/>
          </a:bodyPr>
          <a:lstStyle/>
          <a:p>
            <a:r>
              <a:rPr lang="en-US" sz="2000" b="1"/>
              <a:t>Scarlet Luis</a:t>
            </a:r>
          </a:p>
        </p:txBody>
      </p:sp>
      <p:sp>
        <p:nvSpPr>
          <p:cNvPr id="15" name="TextBox 14">
            <a:extLst>
              <a:ext uri="{FF2B5EF4-FFF2-40B4-BE49-F238E27FC236}">
                <a16:creationId xmlns:a16="http://schemas.microsoft.com/office/drawing/2014/main" id="{154B81FC-0474-0E21-D28C-46E02E599C44}"/>
              </a:ext>
            </a:extLst>
          </p:cNvPr>
          <p:cNvSpPr txBox="1"/>
          <p:nvPr/>
        </p:nvSpPr>
        <p:spPr>
          <a:xfrm>
            <a:off x="7756198" y="4251460"/>
            <a:ext cx="2174287" cy="400110"/>
          </a:xfrm>
          <a:prstGeom prst="rect">
            <a:avLst/>
          </a:prstGeom>
          <a:noFill/>
        </p:spPr>
        <p:txBody>
          <a:bodyPr wrap="square">
            <a:spAutoFit/>
          </a:bodyPr>
          <a:lstStyle/>
          <a:p>
            <a:r>
              <a:rPr lang="en-US" sz="2000" b="1"/>
              <a:t>Dr. Simone </a:t>
            </a:r>
            <a:r>
              <a:rPr lang="en-US" sz="2000" b="1" err="1"/>
              <a:t>Hruda</a:t>
            </a:r>
            <a:endParaRPr lang="en-US" sz="2000" b="1"/>
          </a:p>
        </p:txBody>
      </p:sp>
    </p:spTree>
    <p:extLst>
      <p:ext uri="{BB962C8B-B14F-4D97-AF65-F5344CB8AC3E}">
        <p14:creationId xmlns:p14="http://schemas.microsoft.com/office/powerpoint/2010/main" val="991315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sky, outdoor, outdoor object, day&#10;&#10;Description automatically generated">
            <a:extLst>
              <a:ext uri="{FF2B5EF4-FFF2-40B4-BE49-F238E27FC236}">
                <a16:creationId xmlns:a16="http://schemas.microsoft.com/office/drawing/2014/main" id="{47E45D60-9DF6-A167-8166-238B0DC1BBA3}"/>
              </a:ext>
            </a:extLst>
          </p:cNvPr>
          <p:cNvPicPr>
            <a:picLocks noChangeAspect="1"/>
          </p:cNvPicPr>
          <p:nvPr/>
        </p:nvPicPr>
        <p:blipFill>
          <a:blip r:embed="rId4"/>
          <a:stretch>
            <a:fillRect/>
          </a:stretch>
        </p:blipFill>
        <p:spPr>
          <a:xfrm>
            <a:off x="5754763" y="1991642"/>
            <a:ext cx="2584399" cy="1469795"/>
          </a:xfrm>
          <a:prstGeom prst="rect">
            <a:avLst/>
          </a:prstGeom>
          <a:ln w="76200">
            <a:solidFill>
              <a:srgbClr val="009BDE"/>
            </a:solidFill>
          </a:ln>
        </p:spPr>
      </p:pic>
      <p:pic>
        <p:nvPicPr>
          <p:cNvPr id="19" name="Picture 19" descr="Chart, pie chart&#10;&#10;Description automatically generated">
            <a:extLst>
              <a:ext uri="{FF2B5EF4-FFF2-40B4-BE49-F238E27FC236}">
                <a16:creationId xmlns:a16="http://schemas.microsoft.com/office/drawing/2014/main" id="{1D695B1B-932A-999D-A6FA-F164DD7C8346}"/>
              </a:ext>
            </a:extLst>
          </p:cNvPr>
          <p:cNvPicPr>
            <a:picLocks noChangeAspect="1"/>
          </p:cNvPicPr>
          <p:nvPr/>
        </p:nvPicPr>
        <p:blipFill>
          <a:blip r:embed="rId5"/>
          <a:stretch>
            <a:fillRect/>
          </a:stretch>
        </p:blipFill>
        <p:spPr>
          <a:xfrm>
            <a:off x="394971" y="1991642"/>
            <a:ext cx="2848854" cy="1472756"/>
          </a:xfrm>
          <a:prstGeom prst="rect">
            <a:avLst/>
          </a:prstGeom>
          <a:ln w="76200">
            <a:solidFill>
              <a:srgbClr val="92D050"/>
            </a:solidFill>
          </a:ln>
        </p:spPr>
      </p:pic>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30</a:t>
            </a:fld>
            <a:endParaRPr lang="en"/>
          </a:p>
        </p:txBody>
      </p:sp>
      <p:pic>
        <p:nvPicPr>
          <p:cNvPr id="17" name="Picture 17" descr="A picture containing indoor, floor, wall, room&#10;&#10;Description automatically generated">
            <a:extLst>
              <a:ext uri="{FF2B5EF4-FFF2-40B4-BE49-F238E27FC236}">
                <a16:creationId xmlns:a16="http://schemas.microsoft.com/office/drawing/2014/main" id="{C4AEE619-9594-BAA1-C685-59A967F4BDF6}"/>
              </a:ext>
            </a:extLst>
          </p:cNvPr>
          <p:cNvPicPr>
            <a:picLocks noChangeAspect="1"/>
          </p:cNvPicPr>
          <p:nvPr/>
        </p:nvPicPr>
        <p:blipFill>
          <a:blip r:embed="rId6"/>
          <a:stretch>
            <a:fillRect/>
          </a:stretch>
        </p:blipFill>
        <p:spPr>
          <a:xfrm>
            <a:off x="8830889" y="1991642"/>
            <a:ext cx="2945511" cy="1472756"/>
          </a:xfrm>
          <a:prstGeom prst="rect">
            <a:avLst/>
          </a:prstGeom>
          <a:ln w="76200">
            <a:solidFill>
              <a:srgbClr val="009BDE"/>
            </a:solidFill>
          </a:ln>
        </p:spPr>
      </p:pic>
      <p:sp>
        <p:nvSpPr>
          <p:cNvPr id="23" name="Rectangle: Rounded Corners 22">
            <a:extLst>
              <a:ext uri="{FF2B5EF4-FFF2-40B4-BE49-F238E27FC236}">
                <a16:creationId xmlns:a16="http://schemas.microsoft.com/office/drawing/2014/main" id="{F06FA55B-5DEB-F3CC-01F0-2C0B2C214DFF}"/>
              </a:ext>
            </a:extLst>
          </p:cNvPr>
          <p:cNvSpPr/>
          <p:nvPr/>
        </p:nvSpPr>
        <p:spPr>
          <a:xfrm>
            <a:off x="12479153" y="725455"/>
            <a:ext cx="442722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Soft Tissue Damage Under Grade 1</a:t>
            </a:r>
          </a:p>
        </p:txBody>
      </p:sp>
      <p:sp>
        <p:nvSpPr>
          <p:cNvPr id="24" name="Rectangle: Rounded Corners 23">
            <a:extLst>
              <a:ext uri="{FF2B5EF4-FFF2-40B4-BE49-F238E27FC236}">
                <a16:creationId xmlns:a16="http://schemas.microsoft.com/office/drawing/2014/main" id="{F06FA55B-5DEB-F3CC-01F0-2C0B2C214DFF}"/>
              </a:ext>
            </a:extLst>
          </p:cNvPr>
          <p:cNvSpPr/>
          <p:nvPr/>
        </p:nvSpPr>
        <p:spPr>
          <a:xfrm>
            <a:off x="12635330" y="2772410"/>
            <a:ext cx="433832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Remove and Replace Fuse Tube</a:t>
            </a:r>
          </a:p>
        </p:txBody>
      </p:sp>
      <p:sp>
        <p:nvSpPr>
          <p:cNvPr id="25" name="Rectangle: Rounded Corners 24">
            <a:extLst>
              <a:ext uri="{FF2B5EF4-FFF2-40B4-BE49-F238E27FC236}">
                <a16:creationId xmlns:a16="http://schemas.microsoft.com/office/drawing/2014/main" id="{F06FA55B-5DEB-F3CC-01F0-2C0B2C214DFF}"/>
              </a:ext>
            </a:extLst>
          </p:cNvPr>
          <p:cNvSpPr/>
          <p:nvPr/>
        </p:nvSpPr>
        <p:spPr>
          <a:xfrm>
            <a:off x="12635330" y="3510249"/>
            <a:ext cx="19735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Transportable</a:t>
            </a:r>
          </a:p>
        </p:txBody>
      </p:sp>
      <p:sp>
        <p:nvSpPr>
          <p:cNvPr id="26" name="Rectangle: Rounded Corners 25">
            <a:extLst>
              <a:ext uri="{FF2B5EF4-FFF2-40B4-BE49-F238E27FC236}">
                <a16:creationId xmlns:a16="http://schemas.microsoft.com/office/drawing/2014/main" id="{F06FA55B-5DEB-F3CC-01F0-2C0B2C214DFF}"/>
              </a:ext>
            </a:extLst>
          </p:cNvPr>
          <p:cNvSpPr/>
          <p:nvPr/>
        </p:nvSpPr>
        <p:spPr>
          <a:xfrm>
            <a:off x="12635330" y="437740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Communication with the User</a:t>
            </a:r>
          </a:p>
        </p:txBody>
      </p:sp>
      <p:sp>
        <p:nvSpPr>
          <p:cNvPr id="27" name="Rectangle: Rounded Corners 26">
            <a:extLst>
              <a:ext uri="{FF2B5EF4-FFF2-40B4-BE49-F238E27FC236}">
                <a16:creationId xmlns:a16="http://schemas.microsoft.com/office/drawing/2014/main" id="{AE4D2C91-B0FD-8CF1-4D8B-30CCEBDD7D7C}"/>
              </a:ext>
            </a:extLst>
          </p:cNvPr>
          <p:cNvSpPr/>
          <p:nvPr/>
        </p:nvSpPr>
        <p:spPr>
          <a:xfrm>
            <a:off x="12635330" y="1991642"/>
            <a:ext cx="3701066" cy="484889"/>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Under 50 Pounds Per Component</a:t>
            </a:r>
          </a:p>
        </p:txBody>
      </p:sp>
      <p:pic>
        <p:nvPicPr>
          <p:cNvPr id="29" name="Picture 29" descr="Chart&#10;&#10;Description automatically generated">
            <a:extLst>
              <a:ext uri="{FF2B5EF4-FFF2-40B4-BE49-F238E27FC236}">
                <a16:creationId xmlns:a16="http://schemas.microsoft.com/office/drawing/2014/main" id="{EE25862A-F7C6-39F9-4B1E-CA02049522A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735552" y="1995103"/>
            <a:ext cx="1449190" cy="1469795"/>
          </a:xfrm>
          <a:prstGeom prst="rect">
            <a:avLst/>
          </a:prstGeom>
          <a:ln w="76200">
            <a:solidFill>
              <a:srgbClr val="92D050"/>
            </a:solidFill>
          </a:ln>
        </p:spPr>
      </p:pic>
      <p:sp>
        <p:nvSpPr>
          <p:cNvPr id="30" name="TextBox 29">
            <a:extLst>
              <a:ext uri="{FF2B5EF4-FFF2-40B4-BE49-F238E27FC236}">
                <a16:creationId xmlns:a16="http://schemas.microsoft.com/office/drawing/2014/main" id="{C372CC57-BA98-1FFC-CEDC-BF230B0FC7F7}"/>
              </a:ext>
            </a:extLst>
          </p:cNvPr>
          <p:cNvSpPr txBox="1"/>
          <p:nvPr/>
        </p:nvSpPr>
        <p:spPr>
          <a:xfrm>
            <a:off x="8305798" y="2959096"/>
            <a:ext cx="2743200" cy="260695"/>
          </a:xfrm>
          <a:prstGeom prst="rect">
            <a:avLst/>
          </a:prstGeom>
        </p:spPr>
        <p:txBody>
          <a:bodyPr lIns="91440" tIns="45720" rIns="91440" bIns="45720" anchor="t">
            <a:normAutofit fontScale="70000" lnSpcReduction="20000"/>
          </a:bodyPr>
          <a:lstStyle/>
          <a:p>
            <a:endParaRPr lang="en-US">
              <a:cs typeface="Calibri"/>
            </a:endParaRPr>
          </a:p>
        </p:txBody>
      </p:sp>
      <p:sp>
        <p:nvSpPr>
          <p:cNvPr id="5" name="TextBox 4">
            <a:extLst>
              <a:ext uri="{FF2B5EF4-FFF2-40B4-BE49-F238E27FC236}">
                <a16:creationId xmlns:a16="http://schemas.microsoft.com/office/drawing/2014/main" id="{A3D623D4-ABE6-73D6-2F73-3F35BC3A193C}"/>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
        <p:nvSpPr>
          <p:cNvPr id="6" name="Rectangle: Rounded Corners 5">
            <a:extLst>
              <a:ext uri="{FF2B5EF4-FFF2-40B4-BE49-F238E27FC236}">
                <a16:creationId xmlns:a16="http://schemas.microsoft.com/office/drawing/2014/main" id="{F41BF071-9CBA-1505-EE67-CA1C35810DC2}"/>
              </a:ext>
            </a:extLst>
          </p:cNvPr>
          <p:cNvSpPr/>
          <p:nvPr/>
        </p:nvSpPr>
        <p:spPr>
          <a:xfrm>
            <a:off x="764503" y="3938260"/>
            <a:ext cx="2108201" cy="91729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700">
                <a:solidFill>
                  <a:srgbClr val="000000"/>
                </a:solidFill>
                <a:latin typeface="Arial  "/>
                <a:cs typeface="Calibri"/>
              </a:rPr>
              <a:t>Soft Tissue Damage Under Grade 1</a:t>
            </a:r>
          </a:p>
        </p:txBody>
      </p:sp>
      <p:sp>
        <p:nvSpPr>
          <p:cNvPr id="7" name="Rectangle: Rounded Corners 6">
            <a:extLst>
              <a:ext uri="{FF2B5EF4-FFF2-40B4-BE49-F238E27FC236}">
                <a16:creationId xmlns:a16="http://schemas.microsoft.com/office/drawing/2014/main" id="{BB5016D0-4264-187D-C8D8-4F87A98A1D59}"/>
              </a:ext>
            </a:extLst>
          </p:cNvPr>
          <p:cNvSpPr/>
          <p:nvPr/>
        </p:nvSpPr>
        <p:spPr>
          <a:xfrm>
            <a:off x="9188411" y="3936372"/>
            <a:ext cx="2108201" cy="919178"/>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Communicates with user</a:t>
            </a:r>
            <a:endParaRPr kumimoji="0" lang="en-US" sz="3200" b="0" i="0" u="none" strike="noStrike" kern="1200" cap="none" spc="0" normalizeH="0" baseline="0" noProof="0">
              <a:ln>
                <a:noFill/>
              </a:ln>
              <a:solidFill>
                <a:prstClr val="white"/>
              </a:solidFill>
              <a:effectLst/>
              <a:uLnTx/>
              <a:uFillTx/>
              <a:latin typeface="Arial  "/>
              <a:ea typeface="+mn-ea"/>
              <a:cs typeface="+mn-cs"/>
            </a:endParaRPr>
          </a:p>
        </p:txBody>
      </p:sp>
      <p:sp>
        <p:nvSpPr>
          <p:cNvPr id="8" name="Rectangle: Rounded Corners 7">
            <a:extLst>
              <a:ext uri="{FF2B5EF4-FFF2-40B4-BE49-F238E27FC236}">
                <a16:creationId xmlns:a16="http://schemas.microsoft.com/office/drawing/2014/main" id="{8AF09012-D09B-FE97-566C-12D8286E9C27}"/>
              </a:ext>
            </a:extLst>
          </p:cNvPr>
          <p:cNvSpPr/>
          <p:nvPr/>
        </p:nvSpPr>
        <p:spPr>
          <a:xfrm>
            <a:off x="3510046" y="3938260"/>
            <a:ext cx="1900202" cy="91729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Components weigh less than 50lbs </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9" name="Rectangle: Rounded Corners 8">
            <a:extLst>
              <a:ext uri="{FF2B5EF4-FFF2-40B4-BE49-F238E27FC236}">
                <a16:creationId xmlns:a16="http://schemas.microsoft.com/office/drawing/2014/main" id="{45447025-51D6-E6E9-7D7B-CE748CB72A3C}"/>
              </a:ext>
            </a:extLst>
          </p:cNvPr>
          <p:cNvSpPr/>
          <p:nvPr/>
        </p:nvSpPr>
        <p:spPr>
          <a:xfrm>
            <a:off x="6082416" y="3952209"/>
            <a:ext cx="1929091" cy="919178"/>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Remove and Replace Fuse Link</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10" name="Rectangle 9">
            <a:extLst>
              <a:ext uri="{FF2B5EF4-FFF2-40B4-BE49-F238E27FC236}">
                <a16:creationId xmlns:a16="http://schemas.microsoft.com/office/drawing/2014/main" id="{03C68267-0C98-6858-C34B-60E75B8E3943}"/>
              </a:ext>
            </a:extLst>
          </p:cNvPr>
          <p:cNvSpPr/>
          <p:nvPr/>
        </p:nvSpPr>
        <p:spPr>
          <a:xfrm>
            <a:off x="0" y="-1016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B30117-F9F6-CAF0-9BEE-ED5DC1A11CEB}"/>
              </a:ext>
            </a:extLst>
          </p:cNvPr>
          <p:cNvPicPr>
            <a:picLocks noChangeAspect="1"/>
          </p:cNvPicPr>
          <p:nvPr/>
        </p:nvPicPr>
        <p:blipFill>
          <a:blip r:embed="rId9"/>
          <a:stretch>
            <a:fillRect/>
          </a:stretch>
        </p:blipFill>
        <p:spPr>
          <a:xfrm>
            <a:off x="10921999" y="-8052"/>
            <a:ext cx="761491" cy="761491"/>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40194" y="-10160"/>
            <a:ext cx="11360800" cy="763600"/>
          </a:xfrm>
          <a:noFill/>
          <a:ln>
            <a:noFill/>
          </a:ln>
        </p:spPr>
        <p:txBody>
          <a:bodyPr>
            <a:normAutofit fontScale="90000"/>
          </a:bodyPr>
          <a:lstStyle/>
          <a:p>
            <a:r>
              <a:rPr lang="en-US">
                <a:solidFill>
                  <a:schemeClr val="bg1"/>
                </a:solidFill>
                <a:latin typeface="Arial"/>
                <a:cs typeface="Arial"/>
              </a:rPr>
              <a:t>Targets and Metrics </a:t>
            </a:r>
            <a:endParaRPr lang="en-US">
              <a:solidFill>
                <a:schemeClr val="bg1"/>
              </a:solidFill>
            </a:endParaRPr>
          </a:p>
        </p:txBody>
      </p:sp>
    </p:spTree>
    <p:extLst>
      <p:ext uri="{BB962C8B-B14F-4D97-AF65-F5344CB8AC3E}">
        <p14:creationId xmlns:p14="http://schemas.microsoft.com/office/powerpoint/2010/main" val="1757245759"/>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31</a:t>
            </a:fld>
            <a:endParaRPr lang="en"/>
          </a:p>
        </p:txBody>
      </p:sp>
      <p:sp>
        <p:nvSpPr>
          <p:cNvPr id="23" name="Rectangle: Rounded Corners 22">
            <a:extLst>
              <a:ext uri="{FF2B5EF4-FFF2-40B4-BE49-F238E27FC236}">
                <a16:creationId xmlns:a16="http://schemas.microsoft.com/office/drawing/2014/main" id="{F06FA55B-5DEB-F3CC-01F0-2C0B2C214DFF}"/>
              </a:ext>
            </a:extLst>
          </p:cNvPr>
          <p:cNvSpPr/>
          <p:nvPr/>
        </p:nvSpPr>
        <p:spPr>
          <a:xfrm>
            <a:off x="12479153" y="725455"/>
            <a:ext cx="442722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Soft Tissue Damage Under Grade 1</a:t>
            </a:r>
          </a:p>
        </p:txBody>
      </p:sp>
      <p:sp>
        <p:nvSpPr>
          <p:cNvPr id="24" name="Rectangle: Rounded Corners 23">
            <a:extLst>
              <a:ext uri="{FF2B5EF4-FFF2-40B4-BE49-F238E27FC236}">
                <a16:creationId xmlns:a16="http://schemas.microsoft.com/office/drawing/2014/main" id="{F06FA55B-5DEB-F3CC-01F0-2C0B2C214DFF}"/>
              </a:ext>
            </a:extLst>
          </p:cNvPr>
          <p:cNvSpPr/>
          <p:nvPr/>
        </p:nvSpPr>
        <p:spPr>
          <a:xfrm>
            <a:off x="12635330" y="2772410"/>
            <a:ext cx="433832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Remove and Replace Fuse Tube</a:t>
            </a:r>
          </a:p>
        </p:txBody>
      </p:sp>
      <p:sp>
        <p:nvSpPr>
          <p:cNvPr id="25" name="Rectangle: Rounded Corners 24">
            <a:extLst>
              <a:ext uri="{FF2B5EF4-FFF2-40B4-BE49-F238E27FC236}">
                <a16:creationId xmlns:a16="http://schemas.microsoft.com/office/drawing/2014/main" id="{F06FA55B-5DEB-F3CC-01F0-2C0B2C214DFF}"/>
              </a:ext>
            </a:extLst>
          </p:cNvPr>
          <p:cNvSpPr/>
          <p:nvPr/>
        </p:nvSpPr>
        <p:spPr>
          <a:xfrm>
            <a:off x="12635330" y="3510249"/>
            <a:ext cx="19735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Transportable</a:t>
            </a:r>
          </a:p>
        </p:txBody>
      </p:sp>
      <p:sp>
        <p:nvSpPr>
          <p:cNvPr id="26" name="Rectangle: Rounded Corners 25">
            <a:extLst>
              <a:ext uri="{FF2B5EF4-FFF2-40B4-BE49-F238E27FC236}">
                <a16:creationId xmlns:a16="http://schemas.microsoft.com/office/drawing/2014/main" id="{F06FA55B-5DEB-F3CC-01F0-2C0B2C214DFF}"/>
              </a:ext>
            </a:extLst>
          </p:cNvPr>
          <p:cNvSpPr/>
          <p:nvPr/>
        </p:nvSpPr>
        <p:spPr>
          <a:xfrm>
            <a:off x="12635330" y="437740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Communication with the User</a:t>
            </a:r>
          </a:p>
        </p:txBody>
      </p:sp>
      <p:sp>
        <p:nvSpPr>
          <p:cNvPr id="27" name="Rectangle: Rounded Corners 26">
            <a:extLst>
              <a:ext uri="{FF2B5EF4-FFF2-40B4-BE49-F238E27FC236}">
                <a16:creationId xmlns:a16="http://schemas.microsoft.com/office/drawing/2014/main" id="{AE4D2C91-B0FD-8CF1-4D8B-30CCEBDD7D7C}"/>
              </a:ext>
            </a:extLst>
          </p:cNvPr>
          <p:cNvSpPr/>
          <p:nvPr/>
        </p:nvSpPr>
        <p:spPr>
          <a:xfrm>
            <a:off x="12635330" y="1991642"/>
            <a:ext cx="3701066" cy="484889"/>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Under 50 Pounds Per Component</a:t>
            </a:r>
          </a:p>
        </p:txBody>
      </p:sp>
      <p:sp>
        <p:nvSpPr>
          <p:cNvPr id="5" name="TextBox 4">
            <a:extLst>
              <a:ext uri="{FF2B5EF4-FFF2-40B4-BE49-F238E27FC236}">
                <a16:creationId xmlns:a16="http://schemas.microsoft.com/office/drawing/2014/main" id="{A3D623D4-ABE6-73D6-2F73-3F35BC3A193C}"/>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
        <p:nvSpPr>
          <p:cNvPr id="10" name="Rectangle 9">
            <a:extLst>
              <a:ext uri="{FF2B5EF4-FFF2-40B4-BE49-F238E27FC236}">
                <a16:creationId xmlns:a16="http://schemas.microsoft.com/office/drawing/2014/main" id="{03C68267-0C98-6858-C34B-60E75B8E3943}"/>
              </a:ext>
            </a:extLst>
          </p:cNvPr>
          <p:cNvSpPr/>
          <p:nvPr/>
        </p:nvSpPr>
        <p:spPr>
          <a:xfrm>
            <a:off x="0" y="-1016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B30117-F9F6-CAF0-9BEE-ED5DC1A11CEB}"/>
              </a:ext>
            </a:extLst>
          </p:cNvPr>
          <p:cNvPicPr>
            <a:picLocks noChangeAspect="1"/>
          </p:cNvPicPr>
          <p:nvPr/>
        </p:nvPicPr>
        <p:blipFill>
          <a:blip r:embed="rId3"/>
          <a:stretch>
            <a:fillRect/>
          </a:stretch>
        </p:blipFill>
        <p:spPr>
          <a:xfrm>
            <a:off x="10921999" y="-8052"/>
            <a:ext cx="761491" cy="761491"/>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40194" y="-10160"/>
            <a:ext cx="11360800" cy="763600"/>
          </a:xfrm>
          <a:noFill/>
          <a:ln>
            <a:noFill/>
          </a:ln>
        </p:spPr>
        <p:txBody>
          <a:bodyPr>
            <a:normAutofit fontScale="90000"/>
          </a:bodyPr>
          <a:lstStyle/>
          <a:p>
            <a:r>
              <a:rPr lang="en-US">
                <a:solidFill>
                  <a:schemeClr val="bg1"/>
                </a:solidFill>
                <a:latin typeface="Arial"/>
                <a:cs typeface="Arial"/>
              </a:rPr>
              <a:t>Robotic Arm - Controller</a:t>
            </a:r>
            <a:endParaRPr lang="en-US">
              <a:solidFill>
                <a:schemeClr val="bg1"/>
              </a:solidFill>
            </a:endParaRPr>
          </a:p>
        </p:txBody>
      </p:sp>
      <p:pic>
        <p:nvPicPr>
          <p:cNvPr id="13" name="Picture 13" descr="A picture containing text, iPod, vector graphics, microwave&#10;&#10;Description automatically generated">
            <a:extLst>
              <a:ext uri="{FF2B5EF4-FFF2-40B4-BE49-F238E27FC236}">
                <a16:creationId xmlns:a16="http://schemas.microsoft.com/office/drawing/2014/main" id="{B3E45CFC-0038-58A6-6214-577E3C110B90}"/>
              </a:ext>
            </a:extLst>
          </p:cNvPr>
          <p:cNvPicPr>
            <a:picLocks noChangeAspect="1"/>
          </p:cNvPicPr>
          <p:nvPr/>
        </p:nvPicPr>
        <p:blipFill>
          <a:blip r:embed="rId4"/>
          <a:stretch>
            <a:fillRect/>
          </a:stretch>
        </p:blipFill>
        <p:spPr>
          <a:xfrm>
            <a:off x="1966175" y="1284955"/>
            <a:ext cx="8345509" cy="3890989"/>
          </a:xfrm>
          <a:prstGeom prst="rect">
            <a:avLst/>
          </a:prstGeom>
        </p:spPr>
      </p:pic>
    </p:spTree>
    <p:extLst>
      <p:ext uri="{BB962C8B-B14F-4D97-AF65-F5344CB8AC3E}">
        <p14:creationId xmlns:p14="http://schemas.microsoft.com/office/powerpoint/2010/main" val="2189470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defTabSz="1219170" rtl="0" eaLnBrk="1" fontAlgn="auto" latinLnBrk="0" hangingPunct="1">
              <a:spcBef>
                <a:spcPts val="0"/>
              </a:spcBef>
              <a:spcAft>
                <a:spcPts val="600"/>
              </a:spcAft>
              <a:buClrTx/>
              <a:buSzTx/>
              <a:buFontTx/>
              <a:buNone/>
              <a:tabLst/>
              <a:defRPr/>
            </a:pPr>
            <a:fld id="{00000000-1234-1234-1234-123412341234}" type="slidenum">
              <a:rPr kumimoji="0" lang="en" b="0" i="0" u="none" strike="noStrike" kern="1200" cap="none" spc="0" normalizeH="0" baseline="0" noProof="0">
                <a:ln>
                  <a:noFill/>
                </a:ln>
                <a:effectLst/>
                <a:uLnTx/>
                <a:uFillTx/>
              </a:rPr>
              <a:pPr marL="0" marR="0" lvl="0" indent="0" defTabSz="1219170" rtl="0" eaLnBrk="1" fontAlgn="auto" latinLnBrk="0" hangingPunct="1">
                <a:spcBef>
                  <a:spcPts val="0"/>
                </a:spcBef>
                <a:spcAft>
                  <a:spcPts val="600"/>
                </a:spcAft>
                <a:buClrTx/>
                <a:buSzTx/>
                <a:buFontTx/>
                <a:buNone/>
                <a:tabLst/>
                <a:defRPr/>
              </a:pPr>
              <a:t>32</a:t>
            </a:fld>
            <a:endParaRPr kumimoji="0" lang="en" b="0" i="0" u="none" strike="noStrike" kern="1200" cap="none" spc="0" normalizeH="0" baseline="0" noProof="0">
              <a:ln>
                <a:noFill/>
              </a:ln>
              <a:effectLst/>
              <a:uLnTx/>
              <a:uFillTx/>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Robotic Arm Design – Controller</a:t>
            </a:r>
          </a:p>
        </p:txBody>
      </p:sp>
      <p:sp>
        <p:nvSpPr>
          <p:cNvPr id="10" name="Rectangle: Rounded Corners 9">
            <a:extLst>
              <a:ext uri="{FF2B5EF4-FFF2-40B4-BE49-F238E27FC236}">
                <a16:creationId xmlns:a16="http://schemas.microsoft.com/office/drawing/2014/main" id="{F506B664-4530-EC79-54FB-D4B07093C8E4}"/>
              </a:ext>
            </a:extLst>
          </p:cNvPr>
          <p:cNvSpPr/>
          <p:nvPr/>
        </p:nvSpPr>
        <p:spPr>
          <a:xfrm>
            <a:off x="4631429" y="1102211"/>
            <a:ext cx="2932698" cy="617267"/>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Arial  "/>
                <a:cs typeface="Calibri"/>
              </a:rPr>
              <a:t>The goal:</a:t>
            </a:r>
            <a:endParaRPr lang="en-US">
              <a:solidFill>
                <a:schemeClr val="bg1"/>
              </a:solidFill>
            </a:endParaRPr>
          </a:p>
        </p:txBody>
      </p:sp>
      <p:sp>
        <p:nvSpPr>
          <p:cNvPr id="27" name="TextBox 26">
            <a:extLst>
              <a:ext uri="{FF2B5EF4-FFF2-40B4-BE49-F238E27FC236}">
                <a16:creationId xmlns:a16="http://schemas.microsoft.com/office/drawing/2014/main" id="{84F60EF5-9065-0B27-FB28-3D15F54FCCCC}"/>
              </a:ext>
            </a:extLst>
          </p:cNvPr>
          <p:cNvSpPr txBox="1"/>
          <p:nvPr/>
        </p:nvSpPr>
        <p:spPr>
          <a:xfrm>
            <a:off x="2870916" y="2288683"/>
            <a:ext cx="12208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onsolas"/>
                <a:ea typeface="Calibri"/>
                <a:cs typeface="Calibri"/>
              </a:rPr>
              <a:t>Base</a:t>
            </a:r>
            <a:endParaRPr lang="en-US">
              <a:solidFill>
                <a:schemeClr val="bg1"/>
              </a:solidFill>
            </a:endParaRPr>
          </a:p>
        </p:txBody>
      </p:sp>
      <p:sp>
        <p:nvSpPr>
          <p:cNvPr id="42" name="TextBox 11">
            <a:extLst>
              <a:ext uri="{FF2B5EF4-FFF2-40B4-BE49-F238E27FC236}">
                <a16:creationId xmlns:a16="http://schemas.microsoft.com/office/drawing/2014/main" id="{FE5751C8-BAAA-8F80-917D-A47137C31D5B}"/>
              </a:ext>
            </a:extLst>
          </p:cNvPr>
          <p:cNvSpPr txBox="1"/>
          <p:nvPr/>
        </p:nvSpPr>
        <p:spPr>
          <a:xfrm>
            <a:off x="8011733" y="2310147"/>
            <a:ext cx="122080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Consolas"/>
                <a:ea typeface="Calibri"/>
                <a:cs typeface="Calibri"/>
              </a:rPr>
              <a:t>Gripper</a:t>
            </a:r>
            <a:endParaRPr lang="en-US">
              <a:solidFill>
                <a:schemeClr val="bg1"/>
              </a:solidFill>
            </a:endParaRPr>
          </a:p>
        </p:txBody>
      </p:sp>
      <p:sp>
        <p:nvSpPr>
          <p:cNvPr id="57" name="Rectangle: Rounded Corners 56">
            <a:extLst>
              <a:ext uri="{FF2B5EF4-FFF2-40B4-BE49-F238E27FC236}">
                <a16:creationId xmlns:a16="http://schemas.microsoft.com/office/drawing/2014/main" id="{6E61C06F-96F2-B9D9-3E19-9F56F82ED409}"/>
              </a:ext>
            </a:extLst>
          </p:cNvPr>
          <p:cNvSpPr/>
          <p:nvPr/>
        </p:nvSpPr>
        <p:spPr>
          <a:xfrm>
            <a:off x="2176664" y="2007627"/>
            <a:ext cx="7845378" cy="3584618"/>
          </a:xfrm>
          <a:prstGeom prst="round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4" name="Group 93">
            <a:extLst>
              <a:ext uri="{FF2B5EF4-FFF2-40B4-BE49-F238E27FC236}">
                <a16:creationId xmlns:a16="http://schemas.microsoft.com/office/drawing/2014/main" id="{C8D00493-C7B8-7FB8-F1BB-5A00A31C4712}"/>
              </a:ext>
            </a:extLst>
          </p:cNvPr>
          <p:cNvGrpSpPr/>
          <p:nvPr/>
        </p:nvGrpSpPr>
        <p:grpSpPr>
          <a:xfrm>
            <a:off x="7751471" y="2500648"/>
            <a:ext cx="2049888" cy="920303"/>
            <a:chOff x="7815865" y="2586507"/>
            <a:chExt cx="2049888" cy="920303"/>
          </a:xfrm>
        </p:grpSpPr>
        <p:sp>
          <p:nvSpPr>
            <p:cNvPr id="72" name="TextBox 71">
              <a:extLst>
                <a:ext uri="{FF2B5EF4-FFF2-40B4-BE49-F238E27FC236}">
                  <a16:creationId xmlns:a16="http://schemas.microsoft.com/office/drawing/2014/main" id="{07864C00-E105-FB8A-4BF0-3045BAEC7DDA}"/>
                </a:ext>
              </a:extLst>
            </p:cNvPr>
            <p:cNvSpPr txBox="1"/>
            <p:nvPr/>
          </p:nvSpPr>
          <p:spPr>
            <a:xfrm>
              <a:off x="8183449" y="2586507"/>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Joint 3</a:t>
              </a:r>
            </a:p>
          </p:txBody>
        </p:sp>
        <p:grpSp>
          <p:nvGrpSpPr>
            <p:cNvPr id="90" name="Group 89">
              <a:extLst>
                <a:ext uri="{FF2B5EF4-FFF2-40B4-BE49-F238E27FC236}">
                  <a16:creationId xmlns:a16="http://schemas.microsoft.com/office/drawing/2014/main" id="{2D27D7B8-863D-A63B-E9F9-08B70DF0DF58}"/>
                </a:ext>
              </a:extLst>
            </p:cNvPr>
            <p:cNvGrpSpPr/>
            <p:nvPr/>
          </p:nvGrpSpPr>
          <p:grpSpPr>
            <a:xfrm>
              <a:off x="8953499" y="2873599"/>
              <a:ext cx="912254" cy="633211"/>
              <a:chOff x="8953499" y="2873599"/>
              <a:chExt cx="912254" cy="633211"/>
            </a:xfrm>
          </p:grpSpPr>
          <p:sp>
            <p:nvSpPr>
              <p:cNvPr id="69" name="Rectangle: Rounded Corners 68">
                <a:extLst>
                  <a:ext uri="{FF2B5EF4-FFF2-40B4-BE49-F238E27FC236}">
                    <a16:creationId xmlns:a16="http://schemas.microsoft.com/office/drawing/2014/main" id="{A8697FF0-96CE-C134-F6CF-B80798EC684A}"/>
                  </a:ext>
                </a:extLst>
              </p:cNvPr>
              <p:cNvSpPr/>
              <p:nvPr/>
            </p:nvSpPr>
            <p:spPr>
              <a:xfrm>
                <a:off x="8953499" y="2873599"/>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3" name="Arrow: Right 72">
                <a:extLst>
                  <a:ext uri="{FF2B5EF4-FFF2-40B4-BE49-F238E27FC236}">
                    <a16:creationId xmlns:a16="http://schemas.microsoft.com/office/drawing/2014/main" id="{D4D6A6B1-9C31-C8A6-ABD0-FD7CAF128AA0}"/>
                  </a:ext>
                </a:extLst>
              </p:cNvPr>
              <p:cNvSpPr/>
              <p:nvPr/>
            </p:nvSpPr>
            <p:spPr>
              <a:xfrm>
                <a:off x="9138632" y="3045317"/>
                <a:ext cx="547352" cy="28977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D4569E2B-A1D4-C8AF-494B-8DB84FD32D06}"/>
                </a:ext>
              </a:extLst>
            </p:cNvPr>
            <p:cNvGrpSpPr/>
            <p:nvPr/>
          </p:nvGrpSpPr>
          <p:grpSpPr>
            <a:xfrm>
              <a:off x="7815865" y="2873599"/>
              <a:ext cx="912254" cy="633211"/>
              <a:chOff x="7815865" y="2873599"/>
              <a:chExt cx="912254" cy="633211"/>
            </a:xfrm>
          </p:grpSpPr>
          <p:sp>
            <p:nvSpPr>
              <p:cNvPr id="68" name="Rectangle: Rounded Corners 67">
                <a:extLst>
                  <a:ext uri="{FF2B5EF4-FFF2-40B4-BE49-F238E27FC236}">
                    <a16:creationId xmlns:a16="http://schemas.microsoft.com/office/drawing/2014/main" id="{DEDF252D-E756-56EC-10D2-16F5F781823E}"/>
                  </a:ext>
                </a:extLst>
              </p:cNvPr>
              <p:cNvSpPr/>
              <p:nvPr/>
            </p:nvSpPr>
            <p:spPr>
              <a:xfrm>
                <a:off x="7815865" y="2873599"/>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4" name="Arrow: Right 73">
                <a:extLst>
                  <a:ext uri="{FF2B5EF4-FFF2-40B4-BE49-F238E27FC236}">
                    <a16:creationId xmlns:a16="http://schemas.microsoft.com/office/drawing/2014/main" id="{CE987415-27E7-841B-47E6-570D7B65A2E9}"/>
                  </a:ext>
                </a:extLst>
              </p:cNvPr>
              <p:cNvSpPr/>
              <p:nvPr/>
            </p:nvSpPr>
            <p:spPr>
              <a:xfrm flipH="1">
                <a:off x="7990266" y="3045317"/>
                <a:ext cx="547352" cy="28977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96">
            <a:extLst>
              <a:ext uri="{FF2B5EF4-FFF2-40B4-BE49-F238E27FC236}">
                <a16:creationId xmlns:a16="http://schemas.microsoft.com/office/drawing/2014/main" id="{4F0EBD83-560E-98A0-D27D-1F35CCA66F44}"/>
              </a:ext>
            </a:extLst>
          </p:cNvPr>
          <p:cNvGrpSpPr/>
          <p:nvPr/>
        </p:nvGrpSpPr>
        <p:grpSpPr>
          <a:xfrm>
            <a:off x="2331613" y="3928056"/>
            <a:ext cx="2049888" cy="931035"/>
            <a:chOff x="2396007" y="3885126"/>
            <a:chExt cx="2049888" cy="931035"/>
          </a:xfrm>
        </p:grpSpPr>
        <p:sp>
          <p:nvSpPr>
            <p:cNvPr id="71" name="TextBox 70">
              <a:extLst>
                <a:ext uri="{FF2B5EF4-FFF2-40B4-BE49-F238E27FC236}">
                  <a16:creationId xmlns:a16="http://schemas.microsoft.com/office/drawing/2014/main" id="{E2845A5C-F339-097F-C44A-866254F138E4}"/>
                </a:ext>
              </a:extLst>
            </p:cNvPr>
            <p:cNvSpPr txBox="1"/>
            <p:nvPr/>
          </p:nvSpPr>
          <p:spPr>
            <a:xfrm>
              <a:off x="2742126" y="3885126"/>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Joint 2</a:t>
              </a:r>
            </a:p>
          </p:txBody>
        </p:sp>
        <p:grpSp>
          <p:nvGrpSpPr>
            <p:cNvPr id="96" name="Group 95">
              <a:extLst>
                <a:ext uri="{FF2B5EF4-FFF2-40B4-BE49-F238E27FC236}">
                  <a16:creationId xmlns:a16="http://schemas.microsoft.com/office/drawing/2014/main" id="{A6CA7984-28E8-9EA1-457D-8ED4001CFD6C}"/>
                </a:ext>
              </a:extLst>
            </p:cNvPr>
            <p:cNvGrpSpPr/>
            <p:nvPr/>
          </p:nvGrpSpPr>
          <p:grpSpPr>
            <a:xfrm>
              <a:off x="3533641" y="4182950"/>
              <a:ext cx="912254" cy="633211"/>
              <a:chOff x="3533641" y="4182950"/>
              <a:chExt cx="912254" cy="633211"/>
            </a:xfrm>
          </p:grpSpPr>
          <p:sp>
            <p:nvSpPr>
              <p:cNvPr id="67" name="Rectangle: Rounded Corners 66">
                <a:extLst>
                  <a:ext uri="{FF2B5EF4-FFF2-40B4-BE49-F238E27FC236}">
                    <a16:creationId xmlns:a16="http://schemas.microsoft.com/office/drawing/2014/main" id="{34222FAF-906A-F138-4BEE-27C353AD247E}"/>
                  </a:ext>
                </a:extLst>
              </p:cNvPr>
              <p:cNvSpPr/>
              <p:nvPr/>
            </p:nvSpPr>
            <p:spPr>
              <a:xfrm>
                <a:off x="3533641" y="4182950"/>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6" name="Arrow: Up 75">
                <a:extLst>
                  <a:ext uri="{FF2B5EF4-FFF2-40B4-BE49-F238E27FC236}">
                    <a16:creationId xmlns:a16="http://schemas.microsoft.com/office/drawing/2014/main" id="{6FDFDB73-7068-AA18-A00F-865F7D633ED5}"/>
                  </a:ext>
                </a:extLst>
              </p:cNvPr>
              <p:cNvSpPr/>
              <p:nvPr/>
            </p:nvSpPr>
            <p:spPr>
              <a:xfrm>
                <a:off x="3783169" y="4327837"/>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810DBF1E-96DB-1EF7-478D-43F9118B4392}"/>
                </a:ext>
              </a:extLst>
            </p:cNvPr>
            <p:cNvGrpSpPr/>
            <p:nvPr/>
          </p:nvGrpSpPr>
          <p:grpSpPr>
            <a:xfrm>
              <a:off x="2396007" y="4182950"/>
              <a:ext cx="912254" cy="633211"/>
              <a:chOff x="2396007" y="4182950"/>
              <a:chExt cx="912254" cy="633211"/>
            </a:xfrm>
          </p:grpSpPr>
          <p:sp>
            <p:nvSpPr>
              <p:cNvPr id="66" name="Rectangle: Rounded Corners 65">
                <a:extLst>
                  <a:ext uri="{FF2B5EF4-FFF2-40B4-BE49-F238E27FC236}">
                    <a16:creationId xmlns:a16="http://schemas.microsoft.com/office/drawing/2014/main" id="{1D83BCC8-EB6C-CD1B-6815-859C0D54A7D4}"/>
                  </a:ext>
                </a:extLst>
              </p:cNvPr>
              <p:cNvSpPr/>
              <p:nvPr/>
            </p:nvSpPr>
            <p:spPr>
              <a:xfrm>
                <a:off x="2396007" y="4182950"/>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8" name="Arrow: Up 77">
                <a:extLst>
                  <a:ext uri="{FF2B5EF4-FFF2-40B4-BE49-F238E27FC236}">
                    <a16:creationId xmlns:a16="http://schemas.microsoft.com/office/drawing/2014/main" id="{4C706353-F00D-0FAE-2207-CC50B0ED3492}"/>
                  </a:ext>
                </a:extLst>
              </p:cNvPr>
              <p:cNvSpPr/>
              <p:nvPr/>
            </p:nvSpPr>
            <p:spPr>
              <a:xfrm flipV="1">
                <a:off x="2667000" y="4327837"/>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a:extLst>
              <a:ext uri="{FF2B5EF4-FFF2-40B4-BE49-F238E27FC236}">
                <a16:creationId xmlns:a16="http://schemas.microsoft.com/office/drawing/2014/main" id="{E0E8EAF4-C697-C223-CE6B-E2AB598F7DDD}"/>
              </a:ext>
            </a:extLst>
          </p:cNvPr>
          <p:cNvGrpSpPr/>
          <p:nvPr/>
        </p:nvGrpSpPr>
        <p:grpSpPr>
          <a:xfrm>
            <a:off x="2331613" y="2500647"/>
            <a:ext cx="2049888" cy="931035"/>
            <a:chOff x="2374542" y="2607971"/>
            <a:chExt cx="2049888" cy="931035"/>
          </a:xfrm>
        </p:grpSpPr>
        <p:sp>
          <p:nvSpPr>
            <p:cNvPr id="70" name="TextBox 69">
              <a:extLst>
                <a:ext uri="{FF2B5EF4-FFF2-40B4-BE49-F238E27FC236}">
                  <a16:creationId xmlns:a16="http://schemas.microsoft.com/office/drawing/2014/main" id="{02BBC5C6-D7FE-9801-2BAC-1F8218585455}"/>
                </a:ext>
              </a:extLst>
            </p:cNvPr>
            <p:cNvSpPr txBox="1"/>
            <p:nvPr/>
          </p:nvSpPr>
          <p:spPr>
            <a:xfrm>
              <a:off x="2763591" y="2607971"/>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Joint 1</a:t>
              </a:r>
            </a:p>
          </p:txBody>
        </p:sp>
        <p:grpSp>
          <p:nvGrpSpPr>
            <p:cNvPr id="91" name="Group 90">
              <a:extLst>
                <a:ext uri="{FF2B5EF4-FFF2-40B4-BE49-F238E27FC236}">
                  <a16:creationId xmlns:a16="http://schemas.microsoft.com/office/drawing/2014/main" id="{89802764-8AF6-6232-F78B-89C7DE7DEA99}"/>
                </a:ext>
              </a:extLst>
            </p:cNvPr>
            <p:cNvGrpSpPr/>
            <p:nvPr/>
          </p:nvGrpSpPr>
          <p:grpSpPr>
            <a:xfrm>
              <a:off x="3512176" y="2905795"/>
              <a:ext cx="912254" cy="633211"/>
              <a:chOff x="3512176" y="2905795"/>
              <a:chExt cx="912254" cy="633211"/>
            </a:xfrm>
          </p:grpSpPr>
          <p:sp>
            <p:nvSpPr>
              <p:cNvPr id="65" name="Rectangle: Rounded Corners 64">
                <a:extLst>
                  <a:ext uri="{FF2B5EF4-FFF2-40B4-BE49-F238E27FC236}">
                    <a16:creationId xmlns:a16="http://schemas.microsoft.com/office/drawing/2014/main" id="{72706519-798E-A294-25C9-9352139E5EB7}"/>
                  </a:ext>
                </a:extLst>
              </p:cNvPr>
              <p:cNvSpPr/>
              <p:nvPr/>
            </p:nvSpPr>
            <p:spPr>
              <a:xfrm>
                <a:off x="3512176" y="2905795"/>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7" name="Arrow: Up 76">
                <a:extLst>
                  <a:ext uri="{FF2B5EF4-FFF2-40B4-BE49-F238E27FC236}">
                    <a16:creationId xmlns:a16="http://schemas.microsoft.com/office/drawing/2014/main" id="{A6386044-F72B-8544-CD93-D5763EBB8497}"/>
                  </a:ext>
                </a:extLst>
              </p:cNvPr>
              <p:cNvSpPr/>
              <p:nvPr/>
            </p:nvSpPr>
            <p:spPr>
              <a:xfrm>
                <a:off x="3783169" y="3050682"/>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A508ABCC-1F19-6B3F-48F1-14436379C4A9}"/>
                </a:ext>
              </a:extLst>
            </p:cNvPr>
            <p:cNvGrpSpPr/>
            <p:nvPr/>
          </p:nvGrpSpPr>
          <p:grpSpPr>
            <a:xfrm>
              <a:off x="2374542" y="2905795"/>
              <a:ext cx="912254" cy="633211"/>
              <a:chOff x="2374542" y="2905795"/>
              <a:chExt cx="912254" cy="633211"/>
            </a:xfrm>
          </p:grpSpPr>
          <p:sp>
            <p:nvSpPr>
              <p:cNvPr id="64" name="Rectangle: Rounded Corners 63">
                <a:extLst>
                  <a:ext uri="{FF2B5EF4-FFF2-40B4-BE49-F238E27FC236}">
                    <a16:creationId xmlns:a16="http://schemas.microsoft.com/office/drawing/2014/main" id="{26DD6D69-AE4A-741A-CEFF-A521DE7B4E11}"/>
                  </a:ext>
                </a:extLst>
              </p:cNvPr>
              <p:cNvSpPr/>
              <p:nvPr/>
            </p:nvSpPr>
            <p:spPr>
              <a:xfrm>
                <a:off x="2374542" y="2905795"/>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9" name="Arrow: Up 78">
                <a:extLst>
                  <a:ext uri="{FF2B5EF4-FFF2-40B4-BE49-F238E27FC236}">
                    <a16:creationId xmlns:a16="http://schemas.microsoft.com/office/drawing/2014/main" id="{5CE6D158-44B8-B91D-378A-BE7BF2A7B506}"/>
                  </a:ext>
                </a:extLst>
              </p:cNvPr>
              <p:cNvSpPr/>
              <p:nvPr/>
            </p:nvSpPr>
            <p:spPr>
              <a:xfrm flipV="1">
                <a:off x="2667000" y="3061414"/>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TextBox 79">
            <a:extLst>
              <a:ext uri="{FF2B5EF4-FFF2-40B4-BE49-F238E27FC236}">
                <a16:creationId xmlns:a16="http://schemas.microsoft.com/office/drawing/2014/main" id="{11F46E03-BCE6-15AD-6A58-394C5EEDB09D}"/>
              </a:ext>
            </a:extLst>
          </p:cNvPr>
          <p:cNvSpPr txBox="1"/>
          <p:nvPr/>
        </p:nvSpPr>
        <p:spPr>
          <a:xfrm>
            <a:off x="5393028" y="2135745"/>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Video Feed</a:t>
            </a:r>
            <a:endParaRPr lang="en-US"/>
          </a:p>
        </p:txBody>
      </p:sp>
      <p:sp>
        <p:nvSpPr>
          <p:cNvPr id="81" name="Rectangle: Rounded Corners 80">
            <a:extLst>
              <a:ext uri="{FF2B5EF4-FFF2-40B4-BE49-F238E27FC236}">
                <a16:creationId xmlns:a16="http://schemas.microsoft.com/office/drawing/2014/main" id="{2320C34D-4A21-9F33-A361-C3F5778964D9}"/>
              </a:ext>
            </a:extLst>
          </p:cNvPr>
          <p:cNvSpPr/>
          <p:nvPr/>
        </p:nvSpPr>
        <p:spPr>
          <a:xfrm>
            <a:off x="8320288" y="4225879"/>
            <a:ext cx="912254" cy="63321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000000"/>
                </a:solidFill>
                <a:latin typeface="Consolas"/>
                <a:ea typeface="Calibri"/>
                <a:cs typeface="Calibri"/>
              </a:rPr>
              <a:t>ON</a:t>
            </a:r>
          </a:p>
        </p:txBody>
      </p:sp>
      <p:pic>
        <p:nvPicPr>
          <p:cNvPr id="84" name="Picture 84" descr="A picture containing sky, outdoor, power line, day&#10;&#10;Description automatically generated">
            <a:extLst>
              <a:ext uri="{FF2B5EF4-FFF2-40B4-BE49-F238E27FC236}">
                <a16:creationId xmlns:a16="http://schemas.microsoft.com/office/drawing/2014/main" id="{B769B9C2-C508-90CE-8440-CA2BE55EF580}"/>
              </a:ext>
            </a:extLst>
          </p:cNvPr>
          <p:cNvPicPr>
            <a:picLocks noChangeAspect="1"/>
          </p:cNvPicPr>
          <p:nvPr/>
        </p:nvPicPr>
        <p:blipFill>
          <a:blip r:embed="rId4"/>
          <a:stretch>
            <a:fillRect/>
          </a:stretch>
        </p:blipFill>
        <p:spPr>
          <a:xfrm>
            <a:off x="4563415" y="2685872"/>
            <a:ext cx="3054438" cy="2312648"/>
          </a:xfrm>
          <a:prstGeom prst="rect">
            <a:avLst/>
          </a:prstGeom>
          <a:ln w="28575">
            <a:solidFill>
              <a:schemeClr val="tx1"/>
            </a:solidFill>
          </a:ln>
        </p:spPr>
      </p:pic>
      <p:sp>
        <p:nvSpPr>
          <p:cNvPr id="98" name="TextBox 97">
            <a:extLst>
              <a:ext uri="{FF2B5EF4-FFF2-40B4-BE49-F238E27FC236}">
                <a16:creationId xmlns:a16="http://schemas.microsoft.com/office/drawing/2014/main" id="{16A27EAA-731E-9C36-D691-83F99AB9703F}"/>
              </a:ext>
            </a:extLst>
          </p:cNvPr>
          <p:cNvSpPr txBox="1"/>
          <p:nvPr/>
        </p:nvSpPr>
        <p:spPr>
          <a:xfrm>
            <a:off x="8119056" y="3745604"/>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Gripper</a:t>
            </a:r>
            <a:endParaRPr lang="en-US"/>
          </a:p>
        </p:txBody>
      </p:sp>
      <p:sp>
        <p:nvSpPr>
          <p:cNvPr id="5" name="TextBox 4">
            <a:extLst>
              <a:ext uri="{FF2B5EF4-FFF2-40B4-BE49-F238E27FC236}">
                <a16:creationId xmlns:a16="http://schemas.microsoft.com/office/drawing/2014/main" id="{3426811C-1C3F-D970-000A-99FDC14968D0}"/>
              </a:ext>
            </a:extLst>
          </p:cNvPr>
          <p:cNvSpPr txBox="1"/>
          <p:nvPr/>
        </p:nvSpPr>
        <p:spPr>
          <a:xfrm>
            <a:off x="9439140" y="1223493"/>
            <a:ext cx="150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Smartphone</a:t>
            </a:r>
            <a:endParaRPr lang="en-US"/>
          </a:p>
        </p:txBody>
      </p:sp>
      <p:cxnSp>
        <p:nvCxnSpPr>
          <p:cNvPr id="6" name="Straight Arrow Connector 5">
            <a:extLst>
              <a:ext uri="{FF2B5EF4-FFF2-40B4-BE49-F238E27FC236}">
                <a16:creationId xmlns:a16="http://schemas.microsoft.com/office/drawing/2014/main" id="{A8AE00AB-CDE9-22B4-BFA5-16B57A60B876}"/>
              </a:ext>
            </a:extLst>
          </p:cNvPr>
          <p:cNvCxnSpPr/>
          <p:nvPr/>
        </p:nvCxnSpPr>
        <p:spPr>
          <a:xfrm flipH="1">
            <a:off x="8738584" y="1454507"/>
            <a:ext cx="738388" cy="4099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89815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33</a:t>
            </a:fld>
            <a:endParaRPr lang="en"/>
          </a:p>
        </p:txBody>
      </p:sp>
      <p:sp>
        <p:nvSpPr>
          <p:cNvPr id="23" name="Rectangle: Rounded Corners 22">
            <a:extLst>
              <a:ext uri="{FF2B5EF4-FFF2-40B4-BE49-F238E27FC236}">
                <a16:creationId xmlns:a16="http://schemas.microsoft.com/office/drawing/2014/main" id="{F06FA55B-5DEB-F3CC-01F0-2C0B2C214DFF}"/>
              </a:ext>
            </a:extLst>
          </p:cNvPr>
          <p:cNvSpPr/>
          <p:nvPr/>
        </p:nvSpPr>
        <p:spPr>
          <a:xfrm>
            <a:off x="4689987" y="4965874"/>
            <a:ext cx="2812025" cy="61726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Support a max load of 5 pounds</a:t>
            </a:r>
          </a:p>
        </p:txBody>
      </p:sp>
      <p:sp>
        <p:nvSpPr>
          <p:cNvPr id="25" name="Rectangle: Rounded Corners 24">
            <a:extLst>
              <a:ext uri="{FF2B5EF4-FFF2-40B4-BE49-F238E27FC236}">
                <a16:creationId xmlns:a16="http://schemas.microsoft.com/office/drawing/2014/main" id="{F06FA55B-5DEB-F3CC-01F0-2C0B2C214DFF}"/>
              </a:ext>
            </a:extLst>
          </p:cNvPr>
          <p:cNvSpPr/>
          <p:nvPr/>
        </p:nvSpPr>
        <p:spPr>
          <a:xfrm>
            <a:off x="8641788" y="4965874"/>
            <a:ext cx="2932698" cy="617266"/>
          </a:xfrm>
          <a:prstGeom prst="roundRect">
            <a:avLst>
              <a:gd name="adj" fmla="val 16667"/>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3 Degrees of Freedom</a:t>
            </a:r>
          </a:p>
        </p:txBody>
      </p:sp>
      <p:sp>
        <p:nvSpPr>
          <p:cNvPr id="26" name="Rectangle: Rounded Corners 25">
            <a:extLst>
              <a:ext uri="{FF2B5EF4-FFF2-40B4-BE49-F238E27FC236}">
                <a16:creationId xmlns:a16="http://schemas.microsoft.com/office/drawing/2014/main" id="{F06FA55B-5DEB-F3CC-01F0-2C0B2C214DFF}"/>
              </a:ext>
            </a:extLst>
          </p:cNvPr>
          <p:cNvSpPr/>
          <p:nvPr/>
        </p:nvSpPr>
        <p:spPr>
          <a:xfrm>
            <a:off x="617513" y="4965873"/>
            <a:ext cx="2932698" cy="61726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Extends of 10 ft</a:t>
            </a:r>
          </a:p>
        </p:txBody>
      </p:sp>
      <p:sp>
        <p:nvSpPr>
          <p:cNvPr id="6" name="TextBox 5">
            <a:extLst>
              <a:ext uri="{FF2B5EF4-FFF2-40B4-BE49-F238E27FC236}">
                <a16:creationId xmlns:a16="http://schemas.microsoft.com/office/drawing/2014/main" id="{16EF1E32-A6DE-DC73-36B9-D192A3EECD4D}"/>
              </a:ext>
            </a:extLst>
          </p:cNvPr>
          <p:cNvSpPr txBox="1"/>
          <p:nvPr/>
        </p:nvSpPr>
        <p:spPr>
          <a:xfrm>
            <a:off x="579120" y="4836478"/>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9" name="Picture 9" descr="A picture containing diagram&#10;&#10;Description automatically generated">
            <a:extLst>
              <a:ext uri="{FF2B5EF4-FFF2-40B4-BE49-F238E27FC236}">
                <a16:creationId xmlns:a16="http://schemas.microsoft.com/office/drawing/2014/main" id="{9AA21739-B94C-A5B7-1706-A1D20CC4CEA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46820" y="1174658"/>
            <a:ext cx="3002280" cy="3492539"/>
          </a:xfrm>
          <a:prstGeom prst="rect">
            <a:avLst/>
          </a:prstGeom>
        </p:spPr>
      </p:pic>
      <p:sp>
        <p:nvSpPr>
          <p:cNvPr id="3" name="TextBox 2">
            <a:extLst>
              <a:ext uri="{FF2B5EF4-FFF2-40B4-BE49-F238E27FC236}">
                <a16:creationId xmlns:a16="http://schemas.microsoft.com/office/drawing/2014/main" id="{4D416B98-280B-81DA-8278-4654A44ED930}"/>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pic>
        <p:nvPicPr>
          <p:cNvPr id="10" name="Graphic 9" descr="Body builder with solid fill">
            <a:extLst>
              <a:ext uri="{FF2B5EF4-FFF2-40B4-BE49-F238E27FC236}">
                <a16:creationId xmlns:a16="http://schemas.microsoft.com/office/drawing/2014/main" id="{7093CE46-889C-1E5F-9BD1-9799739AA4C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088" t="19217" r="21088"/>
          <a:stretch/>
        </p:blipFill>
        <p:spPr>
          <a:xfrm>
            <a:off x="5230641" y="2596359"/>
            <a:ext cx="1730716" cy="2417914"/>
          </a:xfrm>
          <a:prstGeom prst="rect">
            <a:avLst/>
          </a:prstGeom>
        </p:spPr>
      </p:pic>
      <p:pic>
        <p:nvPicPr>
          <p:cNvPr id="16" name="Picture 15">
            <a:extLst>
              <a:ext uri="{FF2B5EF4-FFF2-40B4-BE49-F238E27FC236}">
                <a16:creationId xmlns:a16="http://schemas.microsoft.com/office/drawing/2014/main" id="{0E2C1617-8C2D-64A9-62D2-89AF4F94C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400" b="71800" l="5000" r="25400">
                        <a14:foregroundMark x1="23200" y1="71800" x2="23200" y2="71800"/>
                        <a14:foregroundMark x1="15400" y1="61400" x2="14600" y2="62400"/>
                        <a14:foregroundMark x1="15200" y1="30400" x2="15400" y2="33400"/>
                        <a14:foregroundMark x1="13600" y1="28400" x2="13600" y2="28400"/>
                        <a14:foregroundMark x1="6400" y1="35600" x2="6400" y2="35600"/>
                        <a14:foregroundMark x1="5000" y1="41600" x2="5000" y2="41600"/>
                        <a14:foregroundMark x1="25200" y1="58400" x2="25200" y2="58400"/>
                      </a14:backgroundRemoval>
                    </a14:imgEffect>
                  </a14:imgLayer>
                </a14:imgProps>
              </a:ext>
            </a:extLst>
          </a:blip>
          <a:srcRect l="3961" t="25229" r="72149" b="24001"/>
          <a:stretch/>
        </p:blipFill>
        <p:spPr>
          <a:xfrm rot="5400000">
            <a:off x="5422171" y="1095220"/>
            <a:ext cx="1137738" cy="3002279"/>
          </a:xfrm>
          <a:prstGeom prst="rect">
            <a:avLst/>
          </a:prstGeom>
        </p:spPr>
      </p:pic>
      <p:pic>
        <p:nvPicPr>
          <p:cNvPr id="22" name="Graphic 21" descr="Ruler with solid fill">
            <a:extLst>
              <a:ext uri="{FF2B5EF4-FFF2-40B4-BE49-F238E27FC236}">
                <a16:creationId xmlns:a16="http://schemas.microsoft.com/office/drawing/2014/main" id="{EBFC3720-E221-5246-6023-A993B8D050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932483">
            <a:off x="1020440" y="2461575"/>
            <a:ext cx="2125086" cy="2125086"/>
          </a:xfrm>
          <a:prstGeom prst="rect">
            <a:avLst/>
          </a:prstGeom>
        </p:spPr>
      </p:pic>
      <p:sp>
        <p:nvSpPr>
          <p:cNvPr id="5" name="Rectangle 4">
            <a:extLst>
              <a:ext uri="{FF2B5EF4-FFF2-40B4-BE49-F238E27FC236}">
                <a16:creationId xmlns:a16="http://schemas.microsoft.com/office/drawing/2014/main" id="{AFA4B92C-93DC-8BD5-92D9-296B50A8839D}"/>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7C7E50-6844-0B29-4F36-B63EB08563DA}"/>
              </a:ext>
            </a:extLst>
          </p:cNvPr>
          <p:cNvPicPr>
            <a:picLocks noChangeAspect="1"/>
          </p:cNvPicPr>
          <p:nvPr/>
        </p:nvPicPr>
        <p:blipFill>
          <a:blip r:embed="rId10"/>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0" y="0"/>
            <a:ext cx="11360800" cy="763600"/>
          </a:xfrm>
        </p:spPr>
        <p:txBody>
          <a:bodyPr>
            <a:normAutofit fontScale="90000"/>
          </a:bodyPr>
          <a:lstStyle/>
          <a:p>
            <a:r>
              <a:rPr lang="en-US">
                <a:solidFill>
                  <a:schemeClr val="bg1"/>
                </a:solidFill>
                <a:latin typeface="Arial"/>
                <a:cs typeface="Arial"/>
              </a:rPr>
              <a:t>Targets and Metrics – Critical targets</a:t>
            </a:r>
            <a:endParaRPr lang="en-US">
              <a:solidFill>
                <a:schemeClr val="bg1"/>
              </a:solidFill>
            </a:endParaRPr>
          </a:p>
        </p:txBody>
      </p:sp>
    </p:spTree>
    <p:extLst>
      <p:ext uri="{BB962C8B-B14F-4D97-AF65-F5344CB8AC3E}">
        <p14:creationId xmlns:p14="http://schemas.microsoft.com/office/powerpoint/2010/main" val="3305049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1367481" y="840364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tx1"/>
                </a:solidFill>
              </a:rPr>
              <a:t>Assumptions</a:t>
            </a:r>
          </a:p>
        </p:txBody>
      </p:sp>
      <p:sp>
        <p:nvSpPr>
          <p:cNvPr id="2" name="Slide Number Placeholder 1">
            <a:extLst>
              <a:ext uri="{FF2B5EF4-FFF2-40B4-BE49-F238E27FC236}">
                <a16:creationId xmlns:a16="http://schemas.microsoft.com/office/drawing/2014/main" id="{DDBF19AD-A123-537A-5089-7C664D527BC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63492767-62B1-0EDF-F779-22F469578FDB}"/>
              </a:ext>
            </a:extLst>
          </p:cNvPr>
          <p:cNvSpPr/>
          <p:nvPr/>
        </p:nvSpPr>
        <p:spPr>
          <a:xfrm>
            <a:off x="415598" y="5153664"/>
            <a:ext cx="2108201"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Work with one fuse type</a:t>
            </a:r>
          </a:p>
        </p:txBody>
      </p:sp>
      <p:sp>
        <p:nvSpPr>
          <p:cNvPr id="20" name="Rectangle: Rounded Corners 19">
            <a:extLst>
              <a:ext uri="{FF2B5EF4-FFF2-40B4-BE49-F238E27FC236}">
                <a16:creationId xmlns:a16="http://schemas.microsoft.com/office/drawing/2014/main" id="{2082F67F-258A-3200-499F-3DE20B2EA839}"/>
              </a:ext>
            </a:extLst>
          </p:cNvPr>
          <p:cNvSpPr/>
          <p:nvPr/>
        </p:nvSpPr>
        <p:spPr>
          <a:xfrm>
            <a:off x="9668198" y="5153664"/>
            <a:ext cx="2108201"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Pole Size of 35- 40ft </a:t>
            </a:r>
            <a:endParaRPr kumimoji="0" lang="en-US" sz="3200" b="0" i="0" u="none" strike="noStrike" kern="1200" cap="none" spc="0" normalizeH="0" baseline="0" noProof="0">
              <a:ln>
                <a:noFill/>
              </a:ln>
              <a:solidFill>
                <a:prstClr val="white"/>
              </a:solidFill>
              <a:effectLst/>
              <a:uLnTx/>
              <a:uFillTx/>
              <a:latin typeface="Arial  "/>
              <a:ea typeface="+mn-ea"/>
              <a:cs typeface="+mn-cs"/>
            </a:endParaRPr>
          </a:p>
        </p:txBody>
      </p:sp>
      <p:sp>
        <p:nvSpPr>
          <p:cNvPr id="21" name="Rectangle: Rounded Corners 20">
            <a:extLst>
              <a:ext uri="{FF2B5EF4-FFF2-40B4-BE49-F238E27FC236}">
                <a16:creationId xmlns:a16="http://schemas.microsoft.com/office/drawing/2014/main" id="{B6B93323-DC79-41ED-D7DB-1E70B8D34C5B}"/>
              </a:ext>
            </a:extLst>
          </p:cNvPr>
          <p:cNvSpPr/>
          <p:nvPr/>
        </p:nvSpPr>
        <p:spPr>
          <a:xfrm>
            <a:off x="2842334" y="5153664"/>
            <a:ext cx="1900202"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Transportation</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22" name="Rectangle: Rounded Corners 21">
            <a:extLst>
              <a:ext uri="{FF2B5EF4-FFF2-40B4-BE49-F238E27FC236}">
                <a16:creationId xmlns:a16="http://schemas.microsoft.com/office/drawing/2014/main" id="{814865A0-4FE3-1A04-BD34-E08363C95862}"/>
              </a:ext>
            </a:extLst>
          </p:cNvPr>
          <p:cNvSpPr/>
          <p:nvPr/>
        </p:nvSpPr>
        <p:spPr>
          <a:xfrm>
            <a:off x="5131453" y="5155551"/>
            <a:ext cx="1929091" cy="6908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Safe Weather Conditions</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23" name="Rectangle: Rounded Corners 22">
            <a:extLst>
              <a:ext uri="{FF2B5EF4-FFF2-40B4-BE49-F238E27FC236}">
                <a16:creationId xmlns:a16="http://schemas.microsoft.com/office/drawing/2014/main" id="{AE80B32F-FF44-D3BA-B03C-CB66587C0216}"/>
              </a:ext>
            </a:extLst>
          </p:cNvPr>
          <p:cNvSpPr/>
          <p:nvPr/>
        </p:nvSpPr>
        <p:spPr>
          <a:xfrm>
            <a:off x="7539015" y="5155551"/>
            <a:ext cx="1740266"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Training</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7" name="Rectangle: Rounded Corners 6">
            <a:extLst>
              <a:ext uri="{FF2B5EF4-FFF2-40B4-BE49-F238E27FC236}">
                <a16:creationId xmlns:a16="http://schemas.microsoft.com/office/drawing/2014/main" id="{446089D1-8B46-6C64-2C2D-73EB86AE2D30}"/>
              </a:ext>
            </a:extLst>
          </p:cNvPr>
          <p:cNvSpPr/>
          <p:nvPr/>
        </p:nvSpPr>
        <p:spPr>
          <a:xfrm>
            <a:off x="7360241" y="1378797"/>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5E0285-B96D-5A97-3A2B-AA78D203AD09}"/>
              </a:ext>
            </a:extLst>
          </p:cNvPr>
          <p:cNvSpPr/>
          <p:nvPr/>
        </p:nvSpPr>
        <p:spPr>
          <a:xfrm>
            <a:off x="9668198" y="1378310"/>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B021C36-F011-4286-6BE4-5A50DCC5CDE8}"/>
              </a:ext>
            </a:extLst>
          </p:cNvPr>
          <p:cNvSpPr/>
          <p:nvPr/>
        </p:nvSpPr>
        <p:spPr>
          <a:xfrm>
            <a:off x="415600" y="1404909"/>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26897BB-260E-CBA4-6D41-10581930ED54}"/>
              </a:ext>
            </a:extLst>
          </p:cNvPr>
          <p:cNvSpPr/>
          <p:nvPr/>
        </p:nvSpPr>
        <p:spPr>
          <a:xfrm>
            <a:off x="2728749" y="1404908"/>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555B75F-4979-D57E-DEBF-B3E804EB5B91}"/>
              </a:ext>
            </a:extLst>
          </p:cNvPr>
          <p:cNvSpPr/>
          <p:nvPr/>
        </p:nvSpPr>
        <p:spPr>
          <a:xfrm>
            <a:off x="5041898" y="1399840"/>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lassroom with solid fill">
            <a:extLst>
              <a:ext uri="{FF2B5EF4-FFF2-40B4-BE49-F238E27FC236}">
                <a16:creationId xmlns:a16="http://schemas.microsoft.com/office/drawing/2014/main" id="{5E6C829E-C3C3-6795-628C-C31B995DA2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1592" y="2227210"/>
            <a:ext cx="2019675" cy="2118996"/>
          </a:xfrm>
          <a:prstGeom prst="rect">
            <a:avLst/>
          </a:prstGeom>
        </p:spPr>
      </p:pic>
      <p:pic>
        <p:nvPicPr>
          <p:cNvPr id="2052" name="Picture 4" descr="Electricity Symbol, PNG, 512x512px, Utility Pole, Cross, Electrical  Telegraph, Electricity, Public Utility Download Free">
            <a:extLst>
              <a:ext uri="{FF2B5EF4-FFF2-40B4-BE49-F238E27FC236}">
                <a16:creationId xmlns:a16="http://schemas.microsoft.com/office/drawing/2014/main" id="{3F3762A9-4804-7899-A2CD-FA7388A9E5A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83" b="96680" l="10000" r="90000">
                        <a14:foregroundMark x1="48780" y1="5078" x2="48780" y2="5078"/>
                        <a14:foregroundMark x1="56585" y1="36328" x2="56585" y2="36328"/>
                        <a14:foregroundMark x1="42561" y1="35938" x2="42561" y2="35938"/>
                        <a14:foregroundMark x1="48780" y1="96680" x2="48780" y2="96680"/>
                      </a14:backgroundRemoval>
                    </a14:imgEffect>
                  </a14:imgLayer>
                </a14:imgProps>
              </a:ext>
              <a:ext uri="{28A0092B-C50C-407E-A947-70E740481C1C}">
                <a14:useLocalDpi xmlns:a14="http://schemas.microsoft.com/office/drawing/2010/main" val="0"/>
              </a:ext>
            </a:extLst>
          </a:blip>
          <a:srcRect/>
          <a:stretch>
            <a:fillRect/>
          </a:stretch>
        </p:blipFill>
        <p:spPr bwMode="auto">
          <a:xfrm>
            <a:off x="8893906" y="2204093"/>
            <a:ext cx="3243100" cy="202496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C8B00055-7D7B-F32D-5BF6-20B4A0FB982B}"/>
              </a:ext>
            </a:extLst>
          </p:cNvPr>
          <p:cNvCxnSpPr>
            <a:cxnSpLocks/>
          </p:cNvCxnSpPr>
          <p:nvPr/>
        </p:nvCxnSpPr>
        <p:spPr>
          <a:xfrm flipV="1">
            <a:off x="11163416" y="2204093"/>
            <a:ext cx="0" cy="2024960"/>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26" name="Graphic 25" descr="Cloud With Lightning And Rain with solid fill">
            <a:extLst>
              <a:ext uri="{FF2B5EF4-FFF2-40B4-BE49-F238E27FC236}">
                <a16:creationId xmlns:a16="http://schemas.microsoft.com/office/drawing/2014/main" id="{5D8D7A24-94A7-DEB5-3A14-39ABE9391B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94486" y="1638421"/>
            <a:ext cx="1790579" cy="1790579"/>
          </a:xfrm>
          <a:prstGeom prst="rect">
            <a:avLst/>
          </a:prstGeom>
        </p:spPr>
      </p:pic>
      <p:pic>
        <p:nvPicPr>
          <p:cNvPr id="31" name="Graphic 30" descr="Windy with solid fill">
            <a:extLst>
              <a:ext uri="{FF2B5EF4-FFF2-40B4-BE49-F238E27FC236}">
                <a16:creationId xmlns:a16="http://schemas.microsoft.com/office/drawing/2014/main" id="{642E6828-EDA8-9A00-5F5C-7A0DA2C5A6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3844" y="3429000"/>
            <a:ext cx="1511865" cy="1511865"/>
          </a:xfrm>
          <a:prstGeom prst="rect">
            <a:avLst/>
          </a:prstGeom>
        </p:spPr>
      </p:pic>
      <p:pic>
        <p:nvPicPr>
          <p:cNvPr id="33" name="Graphic 32" descr="No sign outline">
            <a:extLst>
              <a:ext uri="{FF2B5EF4-FFF2-40B4-BE49-F238E27FC236}">
                <a16:creationId xmlns:a16="http://schemas.microsoft.com/office/drawing/2014/main" id="{DEFECAD6-56AA-6C52-400E-DE4C83BBDC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46684" y="2143617"/>
            <a:ext cx="2286182" cy="2286182"/>
          </a:xfrm>
          <a:prstGeom prst="rect">
            <a:avLst/>
          </a:prstGeom>
        </p:spPr>
      </p:pic>
      <p:sp>
        <p:nvSpPr>
          <p:cNvPr id="19" name="Rectangle 18">
            <a:extLst>
              <a:ext uri="{FF2B5EF4-FFF2-40B4-BE49-F238E27FC236}">
                <a16:creationId xmlns:a16="http://schemas.microsoft.com/office/drawing/2014/main" id="{53160B5C-1AEB-9E35-E612-2723C24E29D4}"/>
              </a:ext>
            </a:extLst>
          </p:cNvPr>
          <p:cNvSpPr/>
          <p:nvPr/>
        </p:nvSpPr>
        <p:spPr>
          <a:xfrm rot="2687469">
            <a:off x="767849" y="3578436"/>
            <a:ext cx="482321" cy="325591"/>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ylinder 31">
            <a:extLst>
              <a:ext uri="{FF2B5EF4-FFF2-40B4-BE49-F238E27FC236}">
                <a16:creationId xmlns:a16="http://schemas.microsoft.com/office/drawing/2014/main" id="{54E4F071-DE26-D30F-9219-B1EEA5B34CA5}"/>
              </a:ext>
            </a:extLst>
          </p:cNvPr>
          <p:cNvSpPr/>
          <p:nvPr/>
        </p:nvSpPr>
        <p:spPr>
          <a:xfrm rot="2588682">
            <a:off x="1381907" y="2572534"/>
            <a:ext cx="342038" cy="1216152"/>
          </a:xfrm>
          <a:prstGeom prst="can">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160DA9-52BD-C682-4E1B-5090AB3EB6B8}"/>
              </a:ext>
            </a:extLst>
          </p:cNvPr>
          <p:cNvSpPr/>
          <p:nvPr/>
        </p:nvSpPr>
        <p:spPr>
          <a:xfrm rot="2687469">
            <a:off x="1788604" y="2541684"/>
            <a:ext cx="482321" cy="312939"/>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ightning Bolt 36">
            <a:extLst>
              <a:ext uri="{FF2B5EF4-FFF2-40B4-BE49-F238E27FC236}">
                <a16:creationId xmlns:a16="http://schemas.microsoft.com/office/drawing/2014/main" id="{55D29E39-6651-A63F-B337-8E9C0E862C95}"/>
              </a:ext>
            </a:extLst>
          </p:cNvPr>
          <p:cNvSpPr/>
          <p:nvPr/>
        </p:nvSpPr>
        <p:spPr>
          <a:xfrm rot="5400000">
            <a:off x="1230350" y="2974500"/>
            <a:ext cx="568817" cy="467243"/>
          </a:xfrm>
          <a:prstGeom prst="lightningBol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3D09B0-B554-5BDA-9FE9-094E37E517DF}"/>
              </a:ext>
            </a:extLst>
          </p:cNvPr>
          <p:cNvPicPr>
            <a:picLocks noChangeAspect="1"/>
          </p:cNvPicPr>
          <p:nvPr/>
        </p:nvPicPr>
        <p:blipFill>
          <a:blip r:embed="rId13"/>
          <a:stretch>
            <a:fillRect/>
          </a:stretch>
        </p:blipFill>
        <p:spPr>
          <a:xfrm>
            <a:off x="2812948" y="2109790"/>
            <a:ext cx="1968702" cy="1021052"/>
          </a:xfrm>
          <a:prstGeom prst="rect">
            <a:avLst/>
          </a:prstGeom>
        </p:spPr>
      </p:pic>
      <p:pic>
        <p:nvPicPr>
          <p:cNvPr id="11" name="Graphic 10" descr="Car with solid fill">
            <a:extLst>
              <a:ext uri="{FF2B5EF4-FFF2-40B4-BE49-F238E27FC236}">
                <a16:creationId xmlns:a16="http://schemas.microsoft.com/office/drawing/2014/main" id="{0D5179C8-E7F6-9F7B-74BF-E661C8DB639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56461" y="3130842"/>
            <a:ext cx="1852776" cy="1852776"/>
          </a:xfrm>
          <a:prstGeom prst="rect">
            <a:avLst/>
          </a:prstGeom>
        </p:spPr>
      </p:pic>
      <p:sp>
        <p:nvSpPr>
          <p:cNvPr id="13" name="TextBox 12">
            <a:extLst>
              <a:ext uri="{FF2B5EF4-FFF2-40B4-BE49-F238E27FC236}">
                <a16:creationId xmlns:a16="http://schemas.microsoft.com/office/drawing/2014/main" id="{0ED42397-64A1-75B3-4C8C-596CD4E4C87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
        <p:nvSpPr>
          <p:cNvPr id="4" name="Rectangle 3">
            <a:extLst>
              <a:ext uri="{FF2B5EF4-FFF2-40B4-BE49-F238E27FC236}">
                <a16:creationId xmlns:a16="http://schemas.microsoft.com/office/drawing/2014/main" id="{A92274B1-D915-7523-6EBA-4470D51CF5EB}"/>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88DC4EA-A034-C072-CFB7-2AEC18103FC5}"/>
              </a:ext>
            </a:extLst>
          </p:cNvPr>
          <p:cNvPicPr>
            <a:picLocks noChangeAspect="1"/>
          </p:cNvPicPr>
          <p:nvPr/>
        </p:nvPicPr>
        <p:blipFill>
          <a:blip r:embed="rId16"/>
          <a:stretch>
            <a:fillRect/>
          </a:stretch>
        </p:blipFill>
        <p:spPr>
          <a:xfrm>
            <a:off x="10979000" y="0"/>
            <a:ext cx="763600" cy="763600"/>
          </a:xfrm>
          <a:prstGeom prst="rect">
            <a:avLst/>
          </a:prstGeom>
        </p:spPr>
      </p:pic>
      <p:sp>
        <p:nvSpPr>
          <p:cNvPr id="16" name="TextBox 15">
            <a:extLst>
              <a:ext uri="{FF2B5EF4-FFF2-40B4-BE49-F238E27FC236}">
                <a16:creationId xmlns:a16="http://schemas.microsoft.com/office/drawing/2014/main" id="{499F9C6E-630B-336E-6D44-3102243F90DA}"/>
              </a:ext>
            </a:extLst>
          </p:cNvPr>
          <p:cNvSpPr txBox="1"/>
          <p:nvPr/>
        </p:nvSpPr>
        <p:spPr>
          <a:xfrm>
            <a:off x="142240" y="25029"/>
            <a:ext cx="5628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Assumptions</a:t>
            </a:r>
          </a:p>
        </p:txBody>
      </p:sp>
    </p:spTree>
    <p:extLst>
      <p:ext uri="{BB962C8B-B14F-4D97-AF65-F5344CB8AC3E}">
        <p14:creationId xmlns:p14="http://schemas.microsoft.com/office/powerpoint/2010/main" val="2710781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CEE-D362-0461-9AAD-6022B32722B3}"/>
              </a:ext>
            </a:extLst>
          </p:cNvPr>
          <p:cNvSpPr>
            <a:spLocks noGrp="1"/>
          </p:cNvSpPr>
          <p:nvPr>
            <p:ph type="title"/>
          </p:nvPr>
        </p:nvSpPr>
        <p:spPr/>
        <p:txBody>
          <a:bodyPr>
            <a:normAutofit fontScale="90000"/>
          </a:bodyPr>
          <a:lstStyle/>
          <a:p>
            <a:r>
              <a:rPr lang="en-US">
                <a:latin typeface="Arial"/>
                <a:cs typeface="Arial"/>
              </a:rPr>
              <a:t>Concept Generation and Selection</a:t>
            </a:r>
            <a:endParaRPr lang="en-US"/>
          </a:p>
        </p:txBody>
      </p:sp>
      <p:sp>
        <p:nvSpPr>
          <p:cNvPr id="4" name="Slide Number Placeholder 3">
            <a:extLst>
              <a:ext uri="{FF2B5EF4-FFF2-40B4-BE49-F238E27FC236}">
                <a16:creationId xmlns:a16="http://schemas.microsoft.com/office/drawing/2014/main" id="{2445A947-FCB2-5834-429C-E75E9549FC75}"/>
              </a:ext>
            </a:extLst>
          </p:cNvPr>
          <p:cNvSpPr>
            <a:spLocks noGrp="1"/>
          </p:cNvSpPr>
          <p:nvPr>
            <p:ph type="sldNum" idx="12"/>
          </p:nvPr>
        </p:nvSpPr>
        <p:spPr/>
        <p:txBody>
          <a:bodyPr/>
          <a:lstStyle/>
          <a:p>
            <a:fld id="{00000000-1234-1234-1234-123412341234}" type="slidenum">
              <a:rPr lang="en" smtClean="0"/>
              <a:pPr/>
              <a:t>35</a:t>
            </a:fld>
            <a:endParaRPr lang="en"/>
          </a:p>
        </p:txBody>
      </p:sp>
      <p:sp>
        <p:nvSpPr>
          <p:cNvPr id="5" name="TextBox 4">
            <a:extLst>
              <a:ext uri="{FF2B5EF4-FFF2-40B4-BE49-F238E27FC236}">
                <a16:creationId xmlns:a16="http://schemas.microsoft.com/office/drawing/2014/main" id="{05CECC36-64C4-86F5-3450-7D18B6F0886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pic>
        <p:nvPicPr>
          <p:cNvPr id="13" name="Picture 12" descr="Diagram&#10;&#10;Description automatically generated">
            <a:extLst>
              <a:ext uri="{FF2B5EF4-FFF2-40B4-BE49-F238E27FC236}">
                <a16:creationId xmlns:a16="http://schemas.microsoft.com/office/drawing/2014/main" id="{702C84F7-0D09-CA92-6C7A-74C22CE49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648" y="1433455"/>
            <a:ext cx="3253897" cy="4205734"/>
          </a:xfrm>
          <a:prstGeom prst="rect">
            <a:avLst/>
          </a:prstGeom>
          <a:ln>
            <a:solidFill>
              <a:schemeClr val="tx1"/>
            </a:solidFill>
          </a:ln>
        </p:spPr>
      </p:pic>
      <p:pic>
        <p:nvPicPr>
          <p:cNvPr id="3" name="Picture 5" descr="Table&#10;&#10;Description automatically generated">
            <a:extLst>
              <a:ext uri="{FF2B5EF4-FFF2-40B4-BE49-F238E27FC236}">
                <a16:creationId xmlns:a16="http://schemas.microsoft.com/office/drawing/2014/main" id="{93AE8930-06FF-1189-E67F-980ABA1BF2C5}"/>
              </a:ext>
            </a:extLst>
          </p:cNvPr>
          <p:cNvPicPr>
            <a:picLocks noChangeAspect="1"/>
          </p:cNvPicPr>
          <p:nvPr/>
        </p:nvPicPr>
        <p:blipFill>
          <a:blip r:embed="rId3"/>
          <a:stretch>
            <a:fillRect/>
          </a:stretch>
        </p:blipFill>
        <p:spPr>
          <a:xfrm>
            <a:off x="6806485" y="1637752"/>
            <a:ext cx="3043707" cy="1757990"/>
          </a:xfrm>
          <a:prstGeom prst="rect">
            <a:avLst/>
          </a:prstGeom>
          <a:ln>
            <a:solidFill>
              <a:schemeClr val="tx1"/>
            </a:solidFill>
          </a:ln>
        </p:spPr>
      </p:pic>
      <p:pic>
        <p:nvPicPr>
          <p:cNvPr id="6" name="Picture 7">
            <a:extLst>
              <a:ext uri="{FF2B5EF4-FFF2-40B4-BE49-F238E27FC236}">
                <a16:creationId xmlns:a16="http://schemas.microsoft.com/office/drawing/2014/main" id="{E6F80475-4E08-68C0-AAAD-24E811C95A04}"/>
              </a:ext>
            </a:extLst>
          </p:cNvPr>
          <p:cNvPicPr>
            <a:picLocks noChangeAspect="1"/>
          </p:cNvPicPr>
          <p:nvPr/>
        </p:nvPicPr>
        <p:blipFill>
          <a:blip r:embed="rId4"/>
          <a:stretch>
            <a:fillRect/>
          </a:stretch>
        </p:blipFill>
        <p:spPr>
          <a:xfrm>
            <a:off x="6334259" y="3713105"/>
            <a:ext cx="1487510" cy="1749988"/>
          </a:xfrm>
          <a:prstGeom prst="rect">
            <a:avLst/>
          </a:prstGeom>
          <a:ln>
            <a:solidFill>
              <a:schemeClr val="tx1"/>
            </a:solidFill>
          </a:ln>
        </p:spPr>
      </p:pic>
      <p:pic>
        <p:nvPicPr>
          <p:cNvPr id="8" name="Picture 8" descr="Chart, bar chart&#10;&#10;Description automatically generated">
            <a:extLst>
              <a:ext uri="{FF2B5EF4-FFF2-40B4-BE49-F238E27FC236}">
                <a16:creationId xmlns:a16="http://schemas.microsoft.com/office/drawing/2014/main" id="{6366B94A-B6B0-332E-DBBC-42230FF75D57}"/>
              </a:ext>
            </a:extLst>
          </p:cNvPr>
          <p:cNvPicPr>
            <a:picLocks noChangeAspect="1"/>
          </p:cNvPicPr>
          <p:nvPr/>
        </p:nvPicPr>
        <p:blipFill>
          <a:blip r:embed="rId5"/>
          <a:stretch>
            <a:fillRect/>
          </a:stretch>
        </p:blipFill>
        <p:spPr>
          <a:xfrm>
            <a:off x="8255358" y="3912612"/>
            <a:ext cx="2743200" cy="1350974"/>
          </a:xfrm>
          <a:prstGeom prst="rect">
            <a:avLst/>
          </a:prstGeom>
          <a:ln>
            <a:solidFill>
              <a:schemeClr val="tx1"/>
            </a:solidFill>
          </a:ln>
        </p:spPr>
      </p:pic>
    </p:spTree>
    <p:extLst>
      <p:ext uri="{BB962C8B-B14F-4D97-AF65-F5344CB8AC3E}">
        <p14:creationId xmlns:p14="http://schemas.microsoft.com/office/powerpoint/2010/main" val="1979273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58 Wooden Power Pole Illustrations &amp; Clip Art - iStock">
            <a:extLst>
              <a:ext uri="{FF2B5EF4-FFF2-40B4-BE49-F238E27FC236}">
                <a16:creationId xmlns:a16="http://schemas.microsoft.com/office/drawing/2014/main" id="{2FEC3428-B03B-2F58-C966-A2C9C870C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80" r="58049"/>
          <a:stretch/>
        </p:blipFill>
        <p:spPr bwMode="auto">
          <a:xfrm>
            <a:off x="0" y="1824691"/>
            <a:ext cx="732674" cy="40436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58 Wooden Power Pole Illustrations &amp; Clip Art - iStock">
            <a:extLst>
              <a:ext uri="{FF2B5EF4-FFF2-40B4-BE49-F238E27FC236}">
                <a16:creationId xmlns:a16="http://schemas.microsoft.com/office/drawing/2014/main" id="{7D40B80B-C79E-00EF-2CAF-06EC1BF9F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03" r="62578"/>
          <a:stretch/>
        </p:blipFill>
        <p:spPr bwMode="auto">
          <a:xfrm>
            <a:off x="11326874" y="1824691"/>
            <a:ext cx="865126" cy="40436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C59567-952F-8EDC-D1AE-DFF69D6203A8}"/>
              </a:ext>
            </a:extLst>
          </p:cNvPr>
          <p:cNvSpPr>
            <a:spLocks noGrp="1"/>
          </p:cNvSpPr>
          <p:nvPr>
            <p:ph type="title"/>
          </p:nvPr>
        </p:nvSpPr>
        <p:spPr>
          <a:xfrm>
            <a:off x="415600" y="557043"/>
            <a:ext cx="11360800" cy="763600"/>
          </a:xfrm>
        </p:spPr>
        <p:txBody>
          <a:bodyPr>
            <a:normAutofit fontScale="90000"/>
          </a:bodyPr>
          <a:lstStyle/>
          <a:p>
            <a:r>
              <a:rPr lang="en-US"/>
              <a:t>Project Scope</a:t>
            </a:r>
          </a:p>
        </p:txBody>
      </p:sp>
      <p:sp>
        <p:nvSpPr>
          <p:cNvPr id="4" name="Slide Number Placeholder 3">
            <a:extLst>
              <a:ext uri="{FF2B5EF4-FFF2-40B4-BE49-F238E27FC236}">
                <a16:creationId xmlns:a16="http://schemas.microsoft.com/office/drawing/2014/main" id="{24385A73-F84C-6E97-D34A-BBC4D667AEA4}"/>
              </a:ext>
            </a:extLst>
          </p:cNvPr>
          <p:cNvSpPr>
            <a:spLocks noGrp="1"/>
          </p:cNvSpPr>
          <p:nvPr>
            <p:ph type="sldNum" idx="12"/>
          </p:nvPr>
        </p:nvSpPr>
        <p:spPr/>
        <p:txBody>
          <a:bodyPr/>
          <a:lstStyle/>
          <a:p>
            <a:fld id="{00000000-1234-1234-1234-123412341234}" type="slidenum">
              <a:rPr lang="en" smtClean="0"/>
              <a:pPr/>
              <a:t>36</a:t>
            </a:fld>
            <a:endParaRPr lang="en"/>
          </a:p>
        </p:txBody>
      </p:sp>
      <p:pic>
        <p:nvPicPr>
          <p:cNvPr id="1026" name="Picture 2" descr="58 Wooden Power Pole Illustrations &amp; Clip Art - iStock">
            <a:extLst>
              <a:ext uri="{FF2B5EF4-FFF2-40B4-BE49-F238E27FC236}">
                <a16:creationId xmlns:a16="http://schemas.microsoft.com/office/drawing/2014/main" id="{B7D0D30C-DD2D-04E9-501A-A1BF5A2D5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
          <a:stretch/>
        </p:blipFill>
        <p:spPr bwMode="auto">
          <a:xfrm>
            <a:off x="386844" y="1824693"/>
            <a:ext cx="6623497" cy="404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8 Wooden Power Pole Illustrations &amp; Clip Art - iStock">
            <a:extLst>
              <a:ext uri="{FF2B5EF4-FFF2-40B4-BE49-F238E27FC236}">
                <a16:creationId xmlns:a16="http://schemas.microsoft.com/office/drawing/2014/main" id="{848B8C53-B4C1-E2E5-A928-02B7313785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5"/>
          <a:stretch/>
        </p:blipFill>
        <p:spPr bwMode="auto">
          <a:xfrm>
            <a:off x="4932540" y="1824692"/>
            <a:ext cx="6429529" cy="40436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mium Vector | Green grass border with isolated transparent background">
            <a:extLst>
              <a:ext uri="{FF2B5EF4-FFF2-40B4-BE49-F238E27FC236}">
                <a16:creationId xmlns:a16="http://schemas.microsoft.com/office/drawing/2014/main" id="{A37CC5ED-0E0B-40B8-1EFF-958AFCEF2AA5}"/>
              </a:ext>
            </a:extLst>
          </p:cNvPr>
          <p:cNvPicPr>
            <a:picLocks noChangeAspect="1" noChangeArrowheads="1"/>
          </p:cNvPicPr>
          <p:nvPr/>
        </p:nvPicPr>
        <p:blipFill>
          <a:blip r:embed="rId4">
            <a:alphaModFix amt="81000"/>
            <a:extLst>
              <a:ext uri="{BEBA8EAE-BF5A-486C-A8C5-ECC9F3942E4B}">
                <a14:imgProps xmlns:a14="http://schemas.microsoft.com/office/drawing/2010/main">
                  <a14:imgLayer r:embed="rId5">
                    <a14:imgEffect>
                      <a14:backgroundRemoval t="9804" b="99755" l="50" r="98200">
                        <a14:foregroundMark x1="2200" y1="89951" x2="7450" y2="88235"/>
                        <a14:foregroundMark x1="7450" y1="88235" x2="1850" y2="87255"/>
                        <a14:foregroundMark x1="1850" y1="87255" x2="6050" y2="78186"/>
                        <a14:foregroundMark x1="19437" y1="77332" x2="25250" y2="76961"/>
                        <a14:foregroundMark x1="6050" y1="78186" x2="17360" y2="77464"/>
                        <a14:foregroundMark x1="30958" y1="77150" x2="62250" y2="78186"/>
                        <a14:foregroundMark x1="25250" y1="76961" x2="27763" y2="77044"/>
                        <a14:foregroundMark x1="74838" y1="76684" x2="80516" y2="76007"/>
                        <a14:foregroundMark x1="62250" y1="78186" x2="69204" y2="77356"/>
                        <a14:foregroundMark x1="7650" y1="77206" x2="1950" y2="77206"/>
                        <a14:foregroundMark x1="1950" y1="77206" x2="50" y2="93750"/>
                        <a14:foregroundMark x1="50" y1="93750" x2="6000" y2="99510"/>
                        <a14:foregroundMark x1="6000" y1="99510" x2="32400" y2="98162"/>
                        <a14:foregroundMark x1="32400" y1="98162" x2="65600" y2="99755"/>
                        <a14:foregroundMark x1="65600" y1="99755" x2="72400" y2="89461"/>
                        <a14:foregroundMark x1="72400" y1="89461" x2="73100" y2="81127"/>
                        <a14:foregroundMark x1="7100" y1="78554" x2="1200" y2="78186"/>
                        <a14:foregroundMark x1="1200" y1="78186" x2="1300" y2="90931"/>
                        <a14:foregroundMark x1="1300" y1="90931" x2="6250" y2="99510"/>
                        <a14:foregroundMark x1="6250" y1="99510" x2="8150" y2="99510"/>
                        <a14:foregroundMark x1="3950" y1="79902" x2="150" y2="76961"/>
                        <a14:foregroundMark x1="150" y1="76961" x2="50" y2="76961"/>
                        <a14:backgroundMark x1="80800" y1="74877" x2="90650" y2="73652"/>
                        <a14:backgroundMark x1="90650" y1="73652" x2="98300" y2="75123"/>
                        <a14:backgroundMark x1="74650" y1="75980" x2="69000" y2="76593"/>
                        <a14:backgroundMark x1="28350" y1="75245" x2="30900" y2="77328"/>
                        <a14:backgroundMark x1="18750" y1="76103" x2="17900" y2="78431"/>
                      </a14:backgroundRemoval>
                    </a14:imgEffect>
                    <a14:imgEffect>
                      <a14:saturation sat="183000"/>
                    </a14:imgEffect>
                  </a14:imgLayer>
                </a14:imgProps>
              </a:ext>
              <a:ext uri="{28A0092B-C50C-407E-A947-70E740481C1C}">
                <a14:useLocalDpi xmlns:a14="http://schemas.microsoft.com/office/drawing/2010/main" val="0"/>
              </a:ext>
            </a:extLst>
          </a:blip>
          <a:srcRect/>
          <a:stretch>
            <a:fillRect/>
          </a:stretch>
        </p:blipFill>
        <p:spPr bwMode="auto">
          <a:xfrm>
            <a:off x="0" y="3968150"/>
            <a:ext cx="12192000" cy="198052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D1E79F-A024-594D-5C91-182D02DA1996}"/>
              </a:ext>
            </a:extLst>
          </p:cNvPr>
          <p:cNvSpPr txBox="1"/>
          <p:nvPr/>
        </p:nvSpPr>
        <p:spPr>
          <a:xfrm>
            <a:off x="294973" y="2063621"/>
            <a:ext cx="1909431" cy="523220"/>
          </a:xfrm>
          <a:prstGeom prst="rect">
            <a:avLst/>
          </a:prstGeom>
          <a:noFill/>
          <a:ln w="15875">
            <a:solidFill>
              <a:schemeClr val="tx1"/>
            </a:solidFill>
          </a:ln>
        </p:spPr>
        <p:txBody>
          <a:bodyPr wrap="square" rtlCol="0">
            <a:spAutoFit/>
          </a:bodyPr>
          <a:lstStyle/>
          <a:p>
            <a:r>
              <a:rPr lang="en-US" sz="2800"/>
              <a:t>Background</a:t>
            </a:r>
          </a:p>
        </p:txBody>
      </p:sp>
      <p:sp>
        <p:nvSpPr>
          <p:cNvPr id="6" name="TextBox 5">
            <a:extLst>
              <a:ext uri="{FF2B5EF4-FFF2-40B4-BE49-F238E27FC236}">
                <a16:creationId xmlns:a16="http://schemas.microsoft.com/office/drawing/2014/main" id="{AF16E6F9-961A-DCCA-FB5B-C3C8CC44B0F5}"/>
              </a:ext>
            </a:extLst>
          </p:cNvPr>
          <p:cNvSpPr txBox="1"/>
          <p:nvPr/>
        </p:nvSpPr>
        <p:spPr>
          <a:xfrm>
            <a:off x="2799192" y="2067133"/>
            <a:ext cx="1623146" cy="523220"/>
          </a:xfrm>
          <a:prstGeom prst="rect">
            <a:avLst/>
          </a:prstGeom>
          <a:noFill/>
          <a:ln w="15875">
            <a:solidFill>
              <a:schemeClr val="tx1"/>
            </a:solidFill>
          </a:ln>
        </p:spPr>
        <p:txBody>
          <a:bodyPr wrap="square" rtlCol="0">
            <a:spAutoFit/>
          </a:bodyPr>
          <a:lstStyle/>
          <a:p>
            <a:r>
              <a:rPr lang="en-US" sz="2800"/>
              <a:t>Key Goals</a:t>
            </a:r>
          </a:p>
        </p:txBody>
      </p:sp>
      <p:sp>
        <p:nvSpPr>
          <p:cNvPr id="7" name="TextBox 6">
            <a:extLst>
              <a:ext uri="{FF2B5EF4-FFF2-40B4-BE49-F238E27FC236}">
                <a16:creationId xmlns:a16="http://schemas.microsoft.com/office/drawing/2014/main" id="{C8C19CA7-E48B-7314-55EB-937DA8167371}"/>
              </a:ext>
            </a:extLst>
          </p:cNvPr>
          <p:cNvSpPr txBox="1"/>
          <p:nvPr/>
        </p:nvSpPr>
        <p:spPr>
          <a:xfrm>
            <a:off x="5258155" y="2063621"/>
            <a:ext cx="1462810" cy="523220"/>
          </a:xfrm>
          <a:prstGeom prst="rect">
            <a:avLst/>
          </a:prstGeom>
          <a:noFill/>
          <a:ln w="15875">
            <a:solidFill>
              <a:schemeClr val="tx1"/>
            </a:solidFill>
          </a:ln>
        </p:spPr>
        <p:txBody>
          <a:bodyPr wrap="square" rtlCol="0">
            <a:spAutoFit/>
          </a:bodyPr>
          <a:lstStyle/>
          <a:p>
            <a:r>
              <a:rPr lang="en-US" sz="2800"/>
              <a:t>Markets</a:t>
            </a:r>
          </a:p>
        </p:txBody>
      </p:sp>
      <p:sp>
        <p:nvSpPr>
          <p:cNvPr id="8" name="TextBox 7">
            <a:extLst>
              <a:ext uri="{FF2B5EF4-FFF2-40B4-BE49-F238E27FC236}">
                <a16:creationId xmlns:a16="http://schemas.microsoft.com/office/drawing/2014/main" id="{4667A531-E560-333F-30CA-4AFA955EDAE1}"/>
              </a:ext>
            </a:extLst>
          </p:cNvPr>
          <p:cNvSpPr txBox="1"/>
          <p:nvPr/>
        </p:nvSpPr>
        <p:spPr>
          <a:xfrm>
            <a:off x="7309706" y="2063621"/>
            <a:ext cx="2083102" cy="523220"/>
          </a:xfrm>
          <a:prstGeom prst="rect">
            <a:avLst/>
          </a:prstGeom>
          <a:noFill/>
          <a:ln w="15875">
            <a:solidFill>
              <a:schemeClr val="tx1"/>
            </a:solidFill>
          </a:ln>
        </p:spPr>
        <p:txBody>
          <a:bodyPr wrap="square" rtlCol="0">
            <a:spAutoFit/>
          </a:bodyPr>
          <a:lstStyle/>
          <a:p>
            <a:r>
              <a:rPr lang="en-US" sz="2800"/>
              <a:t>Assumptions</a:t>
            </a:r>
          </a:p>
        </p:txBody>
      </p:sp>
      <p:sp>
        <p:nvSpPr>
          <p:cNvPr id="9" name="TextBox 8">
            <a:extLst>
              <a:ext uri="{FF2B5EF4-FFF2-40B4-BE49-F238E27FC236}">
                <a16:creationId xmlns:a16="http://schemas.microsoft.com/office/drawing/2014/main" id="{C397AD8A-DDBD-7B81-ED3E-AC0E49798CB9}"/>
              </a:ext>
            </a:extLst>
          </p:cNvPr>
          <p:cNvSpPr txBox="1"/>
          <p:nvPr/>
        </p:nvSpPr>
        <p:spPr>
          <a:xfrm>
            <a:off x="9722054" y="2063621"/>
            <a:ext cx="2083102" cy="523220"/>
          </a:xfrm>
          <a:prstGeom prst="rect">
            <a:avLst/>
          </a:prstGeom>
          <a:noFill/>
          <a:ln w="15875">
            <a:solidFill>
              <a:schemeClr val="tx1"/>
            </a:solidFill>
          </a:ln>
        </p:spPr>
        <p:txBody>
          <a:bodyPr wrap="square" rtlCol="0">
            <a:spAutoFit/>
          </a:bodyPr>
          <a:lstStyle/>
          <a:p>
            <a:r>
              <a:rPr lang="en-US" sz="2800"/>
              <a:t>Stakeholders</a:t>
            </a:r>
          </a:p>
        </p:txBody>
      </p:sp>
      <p:pic>
        <p:nvPicPr>
          <p:cNvPr id="12" name="Picture 24">
            <a:extLst>
              <a:ext uri="{FF2B5EF4-FFF2-40B4-BE49-F238E27FC236}">
                <a16:creationId xmlns:a16="http://schemas.microsoft.com/office/drawing/2014/main" id="{9CAD270D-FC40-7758-C4D2-FA0A5D06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1152079" y="3284214"/>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3968D9CA-F1C6-16EA-0D2A-92B3A12A2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3523109"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a:extLst>
              <a:ext uri="{FF2B5EF4-FFF2-40B4-BE49-F238E27FC236}">
                <a16:creationId xmlns:a16="http://schemas.microsoft.com/office/drawing/2014/main" id="{A22CF2B5-9901-3AB0-3C47-56C0540A8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5887978"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extLst>
              <a:ext uri="{FF2B5EF4-FFF2-40B4-BE49-F238E27FC236}">
                <a16:creationId xmlns:a16="http://schemas.microsoft.com/office/drawing/2014/main" id="{75317435-ED56-AAAB-2E11-2DE592383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8259008"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a:extLst>
              <a:ext uri="{FF2B5EF4-FFF2-40B4-BE49-F238E27FC236}">
                <a16:creationId xmlns:a16="http://schemas.microsoft.com/office/drawing/2014/main" id="{E30CEC1A-19D7-77A4-7A02-1E40E29AA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10628490"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ghtning Bolt Flash Thunderbolt Icons Vector. Stock Vector - Illustration  of icon, abstract: 147513990">
            <a:extLst>
              <a:ext uri="{FF2B5EF4-FFF2-40B4-BE49-F238E27FC236}">
                <a16:creationId xmlns:a16="http://schemas.microsoft.com/office/drawing/2014/main" id="{2D1807B9-C39B-A2DB-8B92-4702BC669CD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1870286" y="2752571"/>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ghtning Bolt Flash Thunderbolt Icons Vector. Stock Vector - Illustration  of icon, abstract: 147513990">
            <a:extLst>
              <a:ext uri="{FF2B5EF4-FFF2-40B4-BE49-F238E27FC236}">
                <a16:creationId xmlns:a16="http://schemas.microsoft.com/office/drawing/2014/main" id="{340026E2-D751-9BF2-4D4D-A95053BC9A9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4285874" y="2752571"/>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ghtning Bolt Flash Thunderbolt Icons Vector. Stock Vector - Illustration  of icon, abstract: 147513990">
            <a:extLst>
              <a:ext uri="{FF2B5EF4-FFF2-40B4-BE49-F238E27FC236}">
                <a16:creationId xmlns:a16="http://schemas.microsoft.com/office/drawing/2014/main" id="{92A3C10C-D07A-C402-593A-C6B5B913388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6682828" y="2757876"/>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Lightning Bolt Flash Thunderbolt Icons Vector. Stock Vector - Illustration  of icon, abstract: 147513990">
            <a:extLst>
              <a:ext uri="{FF2B5EF4-FFF2-40B4-BE49-F238E27FC236}">
                <a16:creationId xmlns:a16="http://schemas.microsoft.com/office/drawing/2014/main" id="{F74ECFD7-F3A1-C724-EE86-A2055270925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9035642" y="2753467"/>
            <a:ext cx="1041707" cy="1170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DA2915-D961-4D65-E746-982510055349}"/>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89081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8F38100-ABF8-A805-9239-D48416F92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6493" y="3520507"/>
            <a:ext cx="1585695" cy="1829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59DEE1-35DF-3297-B461-CCF4CA408EC3}"/>
              </a:ext>
            </a:extLst>
          </p:cNvPr>
          <p:cNvSpPr txBox="1"/>
          <p:nvPr/>
        </p:nvSpPr>
        <p:spPr>
          <a:xfrm>
            <a:off x="133579" y="210313"/>
            <a:ext cx="3648456" cy="461665"/>
          </a:xfrm>
          <a:prstGeom prst="rect">
            <a:avLst/>
          </a:prstGeom>
          <a:noFill/>
        </p:spPr>
        <p:txBody>
          <a:bodyPr wrap="square" rtlCol="0">
            <a:spAutoFit/>
          </a:bodyPr>
          <a:lstStyle/>
          <a:p>
            <a:r>
              <a:rPr lang="en-US" sz="2400">
                <a:solidFill>
                  <a:srgbClr val="B7B09C"/>
                </a:solidFill>
                <a:latin typeface="Arial Black" panose="020B0A04020102020204" pitchFamily="34" charset="0"/>
              </a:rPr>
              <a:t>CUSTOMER NEEDS</a:t>
            </a:r>
          </a:p>
        </p:txBody>
      </p:sp>
      <p:sp>
        <p:nvSpPr>
          <p:cNvPr id="3" name="TextBox 2">
            <a:extLst>
              <a:ext uri="{FF2B5EF4-FFF2-40B4-BE49-F238E27FC236}">
                <a16:creationId xmlns:a16="http://schemas.microsoft.com/office/drawing/2014/main" id="{26ED7A69-FF84-4386-6718-B6FBE256311A}"/>
              </a:ext>
            </a:extLst>
          </p:cNvPr>
          <p:cNvSpPr txBox="1"/>
          <p:nvPr/>
        </p:nvSpPr>
        <p:spPr>
          <a:xfrm>
            <a:off x="3502152" y="219457"/>
            <a:ext cx="4764024" cy="461665"/>
          </a:xfrm>
          <a:prstGeom prst="rect">
            <a:avLst/>
          </a:prstGeom>
          <a:noFill/>
        </p:spPr>
        <p:txBody>
          <a:bodyPr wrap="square" rtlCol="0">
            <a:spAutoFit/>
          </a:bodyPr>
          <a:lstStyle/>
          <a:p>
            <a:r>
              <a:rPr lang="en-US" sz="2400">
                <a:solidFill>
                  <a:srgbClr val="B7B09C"/>
                </a:solidFill>
                <a:latin typeface="Arial Black" panose="020B0A04020102020204" pitchFamily="34" charset="0"/>
              </a:rPr>
              <a:t>- INTERPRETED NEEDS</a:t>
            </a:r>
          </a:p>
        </p:txBody>
      </p:sp>
      <p:pic>
        <p:nvPicPr>
          <p:cNvPr id="4" name="Picture 8">
            <a:extLst>
              <a:ext uri="{FF2B5EF4-FFF2-40B4-BE49-F238E27FC236}">
                <a16:creationId xmlns:a16="http://schemas.microsoft.com/office/drawing/2014/main" id="{834468BA-05A6-F685-EA17-6EB6E8EAA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471" y="-135570"/>
            <a:ext cx="4448705" cy="4448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C04E314-0FAD-61F8-7D87-61DBEDE7D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16" y="2405608"/>
            <a:ext cx="3258331" cy="350897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7430CC-309F-BB23-DD41-D947868F9D99}"/>
              </a:ext>
            </a:extLst>
          </p:cNvPr>
          <p:cNvGrpSpPr/>
          <p:nvPr/>
        </p:nvGrpSpPr>
        <p:grpSpPr>
          <a:xfrm>
            <a:off x="1348701" y="3652061"/>
            <a:ext cx="1569824" cy="1698095"/>
            <a:chOff x="1925597" y="3755254"/>
            <a:chExt cx="1945076" cy="2104008"/>
          </a:xfrm>
          <a:gradFill flip="none" rotWithShape="1">
            <a:gsLst>
              <a:gs pos="21000">
                <a:srgbClr val="FF0000">
                  <a:tint val="66000"/>
                  <a:satMod val="160000"/>
                  <a:alpha val="86000"/>
                  <a:lumMod val="85000"/>
                </a:srgbClr>
              </a:gs>
              <a:gs pos="100000">
                <a:srgbClr val="FF0000">
                  <a:tint val="44500"/>
                  <a:satMod val="160000"/>
                </a:srgbClr>
              </a:gs>
              <a:gs pos="100000">
                <a:srgbClr val="FF0000">
                  <a:tint val="23500"/>
                  <a:satMod val="160000"/>
                </a:srgbClr>
              </a:gs>
            </a:gsLst>
            <a:lin ang="2700000" scaled="1"/>
            <a:tileRect/>
          </a:gradFill>
        </p:grpSpPr>
        <p:sp>
          <p:nvSpPr>
            <p:cNvPr id="7" name="Freeform: Shape 6">
              <a:extLst>
                <a:ext uri="{FF2B5EF4-FFF2-40B4-BE49-F238E27FC236}">
                  <a16:creationId xmlns:a16="http://schemas.microsoft.com/office/drawing/2014/main" id="{3A15B015-2E12-1A73-1B1A-CA433F2FAAA9}"/>
                </a:ext>
              </a:extLst>
            </p:cNvPr>
            <p:cNvSpPr/>
            <p:nvPr/>
          </p:nvSpPr>
          <p:spPr>
            <a:xfrm>
              <a:off x="2689759" y="4971495"/>
              <a:ext cx="1003352" cy="887767"/>
            </a:xfrm>
            <a:custGeom>
              <a:avLst/>
              <a:gdLst>
                <a:gd name="connsiteX0" fmla="*/ 497324 w 1003352"/>
                <a:gd name="connsiteY0" fmla="*/ 159798 h 887767"/>
                <a:gd name="connsiteX1" fmla="*/ 497324 w 1003352"/>
                <a:gd name="connsiteY1" fmla="*/ 159798 h 887767"/>
                <a:gd name="connsiteX2" fmla="*/ 364159 w 1003352"/>
                <a:gd name="connsiteY2" fmla="*/ 204187 h 887767"/>
                <a:gd name="connsiteX3" fmla="*/ 284260 w 1003352"/>
                <a:gd name="connsiteY3" fmla="*/ 257453 h 887767"/>
                <a:gd name="connsiteX4" fmla="*/ 186606 w 1003352"/>
                <a:gd name="connsiteY4" fmla="*/ 319596 h 887767"/>
                <a:gd name="connsiteX5" fmla="*/ 35686 w 1003352"/>
                <a:gd name="connsiteY5" fmla="*/ 443884 h 887767"/>
                <a:gd name="connsiteX6" fmla="*/ 175 w 1003352"/>
                <a:gd name="connsiteY6" fmla="*/ 559293 h 887767"/>
                <a:gd name="connsiteX7" fmla="*/ 35686 w 1003352"/>
                <a:gd name="connsiteY7" fmla="*/ 790113 h 887767"/>
                <a:gd name="connsiteX8" fmla="*/ 80074 w 1003352"/>
                <a:gd name="connsiteY8" fmla="*/ 852256 h 887767"/>
                <a:gd name="connsiteX9" fmla="*/ 222117 w 1003352"/>
                <a:gd name="connsiteY9" fmla="*/ 878889 h 887767"/>
                <a:gd name="connsiteX10" fmla="*/ 399670 w 1003352"/>
                <a:gd name="connsiteY10" fmla="*/ 887767 h 887767"/>
                <a:gd name="connsiteX11" fmla="*/ 479569 w 1003352"/>
                <a:gd name="connsiteY11" fmla="*/ 878889 h 887767"/>
                <a:gd name="connsiteX12" fmla="*/ 559468 w 1003352"/>
                <a:gd name="connsiteY12" fmla="*/ 852256 h 887767"/>
                <a:gd name="connsiteX13" fmla="*/ 621612 w 1003352"/>
                <a:gd name="connsiteY13" fmla="*/ 834501 h 887767"/>
                <a:gd name="connsiteX14" fmla="*/ 683756 w 1003352"/>
                <a:gd name="connsiteY14" fmla="*/ 781235 h 887767"/>
                <a:gd name="connsiteX15" fmla="*/ 754777 w 1003352"/>
                <a:gd name="connsiteY15" fmla="*/ 745724 h 887767"/>
                <a:gd name="connsiteX16" fmla="*/ 790288 w 1003352"/>
                <a:gd name="connsiteY16" fmla="*/ 656948 h 887767"/>
                <a:gd name="connsiteX17" fmla="*/ 825798 w 1003352"/>
                <a:gd name="connsiteY17" fmla="*/ 452761 h 887767"/>
                <a:gd name="connsiteX18" fmla="*/ 887942 w 1003352"/>
                <a:gd name="connsiteY18" fmla="*/ 363985 h 887767"/>
                <a:gd name="connsiteX19" fmla="*/ 976719 w 1003352"/>
                <a:gd name="connsiteY19" fmla="*/ 266330 h 887767"/>
                <a:gd name="connsiteX20" fmla="*/ 985596 w 1003352"/>
                <a:gd name="connsiteY20" fmla="*/ 221942 h 887767"/>
                <a:gd name="connsiteX21" fmla="*/ 1003352 w 1003352"/>
                <a:gd name="connsiteY21" fmla="*/ 177554 h 887767"/>
                <a:gd name="connsiteX22" fmla="*/ 985596 w 1003352"/>
                <a:gd name="connsiteY22" fmla="*/ 71022 h 887767"/>
                <a:gd name="connsiteX23" fmla="*/ 976719 w 1003352"/>
                <a:gd name="connsiteY23" fmla="*/ 44388 h 887767"/>
                <a:gd name="connsiteX24" fmla="*/ 950086 w 1003352"/>
                <a:gd name="connsiteY24" fmla="*/ 17755 h 887767"/>
                <a:gd name="connsiteX25" fmla="*/ 870187 w 1003352"/>
                <a:gd name="connsiteY25" fmla="*/ 0 h 887767"/>
                <a:gd name="connsiteX26" fmla="*/ 737022 w 1003352"/>
                <a:gd name="connsiteY26" fmla="*/ 17755 h 887767"/>
                <a:gd name="connsiteX27" fmla="*/ 719266 w 1003352"/>
                <a:gd name="connsiteY27" fmla="*/ 35511 h 887767"/>
                <a:gd name="connsiteX28" fmla="*/ 674878 w 1003352"/>
                <a:gd name="connsiteY28" fmla="*/ 71022 h 887767"/>
                <a:gd name="connsiteX29" fmla="*/ 586101 w 1003352"/>
                <a:gd name="connsiteY29" fmla="*/ 97655 h 887767"/>
                <a:gd name="connsiteX30" fmla="*/ 541713 w 1003352"/>
                <a:gd name="connsiteY30" fmla="*/ 124288 h 887767"/>
                <a:gd name="connsiteX31" fmla="*/ 497324 w 1003352"/>
                <a:gd name="connsiteY31" fmla="*/ 159798 h 88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3352" h="887767">
                  <a:moveTo>
                    <a:pt x="497324" y="159798"/>
                  </a:moveTo>
                  <a:lnTo>
                    <a:pt x="497324" y="159798"/>
                  </a:lnTo>
                  <a:cubicBezTo>
                    <a:pt x="452936" y="174594"/>
                    <a:pt x="406694" y="184692"/>
                    <a:pt x="364159" y="204187"/>
                  </a:cubicBezTo>
                  <a:cubicBezTo>
                    <a:pt x="335061" y="217524"/>
                    <a:pt x="311098" y="240009"/>
                    <a:pt x="284260" y="257453"/>
                  </a:cubicBezTo>
                  <a:cubicBezTo>
                    <a:pt x="251910" y="278480"/>
                    <a:pt x="215643" y="294189"/>
                    <a:pt x="186606" y="319596"/>
                  </a:cubicBezTo>
                  <a:cubicBezTo>
                    <a:pt x="90193" y="403958"/>
                    <a:pt x="140416" y="362427"/>
                    <a:pt x="35686" y="443884"/>
                  </a:cubicBezTo>
                  <a:cubicBezTo>
                    <a:pt x="12629" y="489999"/>
                    <a:pt x="-1772" y="504764"/>
                    <a:pt x="175" y="559293"/>
                  </a:cubicBezTo>
                  <a:cubicBezTo>
                    <a:pt x="9162" y="810946"/>
                    <a:pt x="-2630" y="675164"/>
                    <a:pt x="35686" y="790113"/>
                  </a:cubicBezTo>
                  <a:cubicBezTo>
                    <a:pt x="48161" y="827538"/>
                    <a:pt x="34790" y="833388"/>
                    <a:pt x="80074" y="852256"/>
                  </a:cubicBezTo>
                  <a:cubicBezTo>
                    <a:pt x="113671" y="866255"/>
                    <a:pt x="186100" y="876316"/>
                    <a:pt x="222117" y="878889"/>
                  </a:cubicBezTo>
                  <a:cubicBezTo>
                    <a:pt x="281225" y="883111"/>
                    <a:pt x="340486" y="884808"/>
                    <a:pt x="399670" y="887767"/>
                  </a:cubicBezTo>
                  <a:cubicBezTo>
                    <a:pt x="426303" y="884808"/>
                    <a:pt x="453410" y="884702"/>
                    <a:pt x="479569" y="878889"/>
                  </a:cubicBezTo>
                  <a:cubicBezTo>
                    <a:pt x="506974" y="872799"/>
                    <a:pt x="532672" y="860630"/>
                    <a:pt x="559468" y="852256"/>
                  </a:cubicBezTo>
                  <a:cubicBezTo>
                    <a:pt x="580031" y="845830"/>
                    <a:pt x="600897" y="840419"/>
                    <a:pt x="621612" y="834501"/>
                  </a:cubicBezTo>
                  <a:cubicBezTo>
                    <a:pt x="642327" y="816746"/>
                    <a:pt x="661055" y="796369"/>
                    <a:pt x="683756" y="781235"/>
                  </a:cubicBezTo>
                  <a:cubicBezTo>
                    <a:pt x="705779" y="766553"/>
                    <a:pt x="735192" y="763528"/>
                    <a:pt x="754777" y="745724"/>
                  </a:cubicBezTo>
                  <a:cubicBezTo>
                    <a:pt x="775540" y="726848"/>
                    <a:pt x="783557" y="683872"/>
                    <a:pt x="790288" y="656948"/>
                  </a:cubicBezTo>
                  <a:cubicBezTo>
                    <a:pt x="798600" y="582137"/>
                    <a:pt x="801842" y="528623"/>
                    <a:pt x="825798" y="452761"/>
                  </a:cubicBezTo>
                  <a:cubicBezTo>
                    <a:pt x="834329" y="425746"/>
                    <a:pt x="872236" y="384927"/>
                    <a:pt x="887942" y="363985"/>
                  </a:cubicBezTo>
                  <a:cubicBezTo>
                    <a:pt x="950271" y="280880"/>
                    <a:pt x="907296" y="321868"/>
                    <a:pt x="976719" y="266330"/>
                  </a:cubicBezTo>
                  <a:cubicBezTo>
                    <a:pt x="979678" y="251534"/>
                    <a:pt x="981260" y="236395"/>
                    <a:pt x="985596" y="221942"/>
                  </a:cubicBezTo>
                  <a:cubicBezTo>
                    <a:pt x="990175" y="206678"/>
                    <a:pt x="1003352" y="193490"/>
                    <a:pt x="1003352" y="177554"/>
                  </a:cubicBezTo>
                  <a:cubicBezTo>
                    <a:pt x="1003352" y="141553"/>
                    <a:pt x="992656" y="106323"/>
                    <a:pt x="985596" y="71022"/>
                  </a:cubicBezTo>
                  <a:cubicBezTo>
                    <a:pt x="983761" y="61846"/>
                    <a:pt x="981910" y="52175"/>
                    <a:pt x="976719" y="44388"/>
                  </a:cubicBezTo>
                  <a:cubicBezTo>
                    <a:pt x="969755" y="33942"/>
                    <a:pt x="960987" y="23984"/>
                    <a:pt x="950086" y="17755"/>
                  </a:cubicBezTo>
                  <a:cubicBezTo>
                    <a:pt x="943339" y="13900"/>
                    <a:pt x="872864" y="536"/>
                    <a:pt x="870187" y="0"/>
                  </a:cubicBezTo>
                  <a:cubicBezTo>
                    <a:pt x="825799" y="5918"/>
                    <a:pt x="780613" y="7498"/>
                    <a:pt x="737022" y="17755"/>
                  </a:cubicBezTo>
                  <a:cubicBezTo>
                    <a:pt x="728874" y="19672"/>
                    <a:pt x="725621" y="30064"/>
                    <a:pt x="719266" y="35511"/>
                  </a:cubicBezTo>
                  <a:cubicBezTo>
                    <a:pt x="704879" y="47842"/>
                    <a:pt x="691126" y="61273"/>
                    <a:pt x="674878" y="71022"/>
                  </a:cubicBezTo>
                  <a:cubicBezTo>
                    <a:pt x="645680" y="88541"/>
                    <a:pt x="618467" y="91182"/>
                    <a:pt x="586101" y="97655"/>
                  </a:cubicBezTo>
                  <a:cubicBezTo>
                    <a:pt x="571305" y="106533"/>
                    <a:pt x="555517" y="113935"/>
                    <a:pt x="541713" y="124288"/>
                  </a:cubicBezTo>
                  <a:cubicBezTo>
                    <a:pt x="479097" y="171250"/>
                    <a:pt x="504722" y="153880"/>
                    <a:pt x="497324" y="15979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Freeform: Shape 7">
              <a:extLst>
                <a:ext uri="{FF2B5EF4-FFF2-40B4-BE49-F238E27FC236}">
                  <a16:creationId xmlns:a16="http://schemas.microsoft.com/office/drawing/2014/main" id="{0A324ED0-93DF-7A56-9DF1-6EBBCF03B062}"/>
                </a:ext>
              </a:extLst>
            </p:cNvPr>
            <p:cNvSpPr/>
            <p:nvPr/>
          </p:nvSpPr>
          <p:spPr>
            <a:xfrm>
              <a:off x="2956235" y="3755254"/>
              <a:ext cx="914438" cy="1065321"/>
            </a:xfrm>
            <a:custGeom>
              <a:avLst/>
              <a:gdLst>
                <a:gd name="connsiteX0" fmla="*/ 186460 w 914438"/>
                <a:gd name="connsiteY0" fmla="*/ 0 h 1065321"/>
                <a:gd name="connsiteX1" fmla="*/ 186460 w 914438"/>
                <a:gd name="connsiteY1" fmla="*/ 0 h 1065321"/>
                <a:gd name="connsiteX2" fmla="*/ 35540 w 914438"/>
                <a:gd name="connsiteY2" fmla="*/ 26633 h 1065321"/>
                <a:gd name="connsiteX3" fmla="*/ 35540 w 914438"/>
                <a:gd name="connsiteY3" fmla="*/ 159798 h 1065321"/>
                <a:gd name="connsiteX4" fmla="*/ 79928 w 914438"/>
                <a:gd name="connsiteY4" fmla="*/ 204187 h 1065321"/>
                <a:gd name="connsiteX5" fmla="*/ 195338 w 914438"/>
                <a:gd name="connsiteY5" fmla="*/ 301841 h 1065321"/>
                <a:gd name="connsiteX6" fmla="*/ 292992 w 914438"/>
                <a:gd name="connsiteY6" fmla="*/ 408373 h 1065321"/>
                <a:gd name="connsiteX7" fmla="*/ 319625 w 914438"/>
                <a:gd name="connsiteY7" fmla="*/ 452762 h 1065321"/>
                <a:gd name="connsiteX8" fmla="*/ 328503 w 914438"/>
                <a:gd name="connsiteY8" fmla="*/ 488272 h 1065321"/>
                <a:gd name="connsiteX9" fmla="*/ 310748 w 914438"/>
                <a:gd name="connsiteY9" fmla="*/ 692459 h 1065321"/>
                <a:gd name="connsiteX10" fmla="*/ 328503 w 914438"/>
                <a:gd name="connsiteY10" fmla="*/ 807868 h 1065321"/>
                <a:gd name="connsiteX11" fmla="*/ 355136 w 914438"/>
                <a:gd name="connsiteY11" fmla="*/ 843379 h 1065321"/>
                <a:gd name="connsiteX12" fmla="*/ 381769 w 914438"/>
                <a:gd name="connsiteY12" fmla="*/ 896645 h 1065321"/>
                <a:gd name="connsiteX13" fmla="*/ 479423 w 914438"/>
                <a:gd name="connsiteY13" fmla="*/ 976544 h 1065321"/>
                <a:gd name="connsiteX14" fmla="*/ 506056 w 914438"/>
                <a:gd name="connsiteY14" fmla="*/ 994299 h 1065321"/>
                <a:gd name="connsiteX15" fmla="*/ 594833 w 914438"/>
                <a:gd name="connsiteY15" fmla="*/ 1038688 h 1065321"/>
                <a:gd name="connsiteX16" fmla="*/ 674732 w 914438"/>
                <a:gd name="connsiteY16" fmla="*/ 1065321 h 1065321"/>
                <a:gd name="connsiteX17" fmla="*/ 878918 w 914438"/>
                <a:gd name="connsiteY17" fmla="*/ 994299 h 1065321"/>
                <a:gd name="connsiteX18" fmla="*/ 887796 w 914438"/>
                <a:gd name="connsiteY18" fmla="*/ 958789 h 1065321"/>
                <a:gd name="connsiteX19" fmla="*/ 914429 w 914438"/>
                <a:gd name="connsiteY19" fmla="*/ 674703 h 1065321"/>
                <a:gd name="connsiteX20" fmla="*/ 896674 w 914438"/>
                <a:gd name="connsiteY20" fmla="*/ 506028 h 1065321"/>
                <a:gd name="connsiteX21" fmla="*/ 878918 w 914438"/>
                <a:gd name="connsiteY21" fmla="*/ 479395 h 1065321"/>
                <a:gd name="connsiteX22" fmla="*/ 852285 w 914438"/>
                <a:gd name="connsiteY22" fmla="*/ 461639 h 1065321"/>
                <a:gd name="connsiteX23" fmla="*/ 834530 w 914438"/>
                <a:gd name="connsiteY23" fmla="*/ 435006 h 1065321"/>
                <a:gd name="connsiteX24" fmla="*/ 754631 w 914438"/>
                <a:gd name="connsiteY24" fmla="*/ 355107 h 1065321"/>
                <a:gd name="connsiteX25" fmla="*/ 674732 w 914438"/>
                <a:gd name="connsiteY25" fmla="*/ 266330 h 1065321"/>
                <a:gd name="connsiteX26" fmla="*/ 612588 w 914438"/>
                <a:gd name="connsiteY26" fmla="*/ 213064 h 1065321"/>
                <a:gd name="connsiteX27" fmla="*/ 594833 w 914438"/>
                <a:gd name="connsiteY27" fmla="*/ 186431 h 1065321"/>
                <a:gd name="connsiteX28" fmla="*/ 568200 w 914438"/>
                <a:gd name="connsiteY28" fmla="*/ 142043 h 1065321"/>
                <a:gd name="connsiteX29" fmla="*/ 550445 w 914438"/>
                <a:gd name="connsiteY29" fmla="*/ 106532 h 1065321"/>
                <a:gd name="connsiteX30" fmla="*/ 523812 w 914438"/>
                <a:gd name="connsiteY30" fmla="*/ 88777 h 1065321"/>
                <a:gd name="connsiteX31" fmla="*/ 506056 w 914438"/>
                <a:gd name="connsiteY31" fmla="*/ 71022 h 1065321"/>
                <a:gd name="connsiteX32" fmla="*/ 452790 w 914438"/>
                <a:gd name="connsiteY32" fmla="*/ 53266 h 1065321"/>
                <a:gd name="connsiteX33" fmla="*/ 221971 w 914438"/>
                <a:gd name="connsiteY33" fmla="*/ 35511 h 1065321"/>
                <a:gd name="connsiteX34" fmla="*/ 186460 w 914438"/>
                <a:gd name="connsiteY34" fmla="*/ 0 h 10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438" h="1065321">
                  <a:moveTo>
                    <a:pt x="186460" y="0"/>
                  </a:moveTo>
                  <a:lnTo>
                    <a:pt x="186460" y="0"/>
                  </a:lnTo>
                  <a:cubicBezTo>
                    <a:pt x="136153" y="8878"/>
                    <a:pt x="83277" y="8447"/>
                    <a:pt x="35540" y="26633"/>
                  </a:cubicBezTo>
                  <a:cubicBezTo>
                    <a:pt x="-33108" y="52785"/>
                    <a:pt x="15240" y="125965"/>
                    <a:pt x="35540" y="159798"/>
                  </a:cubicBezTo>
                  <a:cubicBezTo>
                    <a:pt x="46306" y="177741"/>
                    <a:pt x="64289" y="190285"/>
                    <a:pt x="79928" y="204187"/>
                  </a:cubicBezTo>
                  <a:cubicBezTo>
                    <a:pt x="117593" y="237667"/>
                    <a:pt x="159704" y="266207"/>
                    <a:pt x="195338" y="301841"/>
                  </a:cubicBezTo>
                  <a:cubicBezTo>
                    <a:pt x="234292" y="340795"/>
                    <a:pt x="260745" y="364033"/>
                    <a:pt x="292992" y="408373"/>
                  </a:cubicBezTo>
                  <a:cubicBezTo>
                    <a:pt x="303141" y="422328"/>
                    <a:pt x="310747" y="437966"/>
                    <a:pt x="319625" y="452762"/>
                  </a:cubicBezTo>
                  <a:cubicBezTo>
                    <a:pt x="322584" y="464599"/>
                    <a:pt x="328503" y="476071"/>
                    <a:pt x="328503" y="488272"/>
                  </a:cubicBezTo>
                  <a:cubicBezTo>
                    <a:pt x="328503" y="597547"/>
                    <a:pt x="324360" y="610778"/>
                    <a:pt x="310748" y="692459"/>
                  </a:cubicBezTo>
                  <a:cubicBezTo>
                    <a:pt x="316666" y="730929"/>
                    <a:pt x="317521" y="770527"/>
                    <a:pt x="328503" y="807868"/>
                  </a:cubicBezTo>
                  <a:cubicBezTo>
                    <a:pt x="332678" y="822063"/>
                    <a:pt x="347523" y="830691"/>
                    <a:pt x="355136" y="843379"/>
                  </a:cubicBezTo>
                  <a:cubicBezTo>
                    <a:pt x="365349" y="860401"/>
                    <a:pt x="368224" y="882133"/>
                    <a:pt x="381769" y="896645"/>
                  </a:cubicBezTo>
                  <a:cubicBezTo>
                    <a:pt x="410466" y="927392"/>
                    <a:pt x="444428" y="953215"/>
                    <a:pt x="479423" y="976544"/>
                  </a:cubicBezTo>
                  <a:cubicBezTo>
                    <a:pt x="488301" y="982462"/>
                    <a:pt x="496662" y="989241"/>
                    <a:pt x="506056" y="994299"/>
                  </a:cubicBezTo>
                  <a:cubicBezTo>
                    <a:pt x="535187" y="1009985"/>
                    <a:pt x="563446" y="1028226"/>
                    <a:pt x="594833" y="1038688"/>
                  </a:cubicBezTo>
                  <a:lnTo>
                    <a:pt x="674732" y="1065321"/>
                  </a:lnTo>
                  <a:cubicBezTo>
                    <a:pt x="866923" y="1047016"/>
                    <a:pt x="845282" y="1106419"/>
                    <a:pt x="878918" y="994299"/>
                  </a:cubicBezTo>
                  <a:cubicBezTo>
                    <a:pt x="882424" y="982613"/>
                    <a:pt x="884837" y="970626"/>
                    <a:pt x="887796" y="958789"/>
                  </a:cubicBezTo>
                  <a:cubicBezTo>
                    <a:pt x="896674" y="864094"/>
                    <a:pt x="910385" y="769728"/>
                    <a:pt x="914429" y="674703"/>
                  </a:cubicBezTo>
                  <a:cubicBezTo>
                    <a:pt x="914553" y="671791"/>
                    <a:pt x="913649" y="545635"/>
                    <a:pt x="896674" y="506028"/>
                  </a:cubicBezTo>
                  <a:cubicBezTo>
                    <a:pt x="892471" y="496221"/>
                    <a:pt x="886463" y="486940"/>
                    <a:pt x="878918" y="479395"/>
                  </a:cubicBezTo>
                  <a:cubicBezTo>
                    <a:pt x="871373" y="471850"/>
                    <a:pt x="861163" y="467558"/>
                    <a:pt x="852285" y="461639"/>
                  </a:cubicBezTo>
                  <a:cubicBezTo>
                    <a:pt x="846367" y="452761"/>
                    <a:pt x="841740" y="442871"/>
                    <a:pt x="834530" y="435006"/>
                  </a:cubicBezTo>
                  <a:cubicBezTo>
                    <a:pt x="809079" y="407241"/>
                    <a:pt x="778160" y="384518"/>
                    <a:pt x="754631" y="355107"/>
                  </a:cubicBezTo>
                  <a:cubicBezTo>
                    <a:pt x="725081" y="318170"/>
                    <a:pt x="711500" y="297845"/>
                    <a:pt x="674732" y="266330"/>
                  </a:cubicBezTo>
                  <a:cubicBezTo>
                    <a:pt x="654017" y="248575"/>
                    <a:pt x="631880" y="232356"/>
                    <a:pt x="612588" y="213064"/>
                  </a:cubicBezTo>
                  <a:cubicBezTo>
                    <a:pt x="605043" y="205519"/>
                    <a:pt x="600488" y="195479"/>
                    <a:pt x="594833" y="186431"/>
                  </a:cubicBezTo>
                  <a:cubicBezTo>
                    <a:pt x="585688" y="171799"/>
                    <a:pt x="576580" y="157127"/>
                    <a:pt x="568200" y="142043"/>
                  </a:cubicBezTo>
                  <a:cubicBezTo>
                    <a:pt x="561773" y="130474"/>
                    <a:pt x="558917" y="116699"/>
                    <a:pt x="550445" y="106532"/>
                  </a:cubicBezTo>
                  <a:cubicBezTo>
                    <a:pt x="543615" y="98335"/>
                    <a:pt x="532144" y="95442"/>
                    <a:pt x="523812" y="88777"/>
                  </a:cubicBezTo>
                  <a:cubicBezTo>
                    <a:pt x="517276" y="83548"/>
                    <a:pt x="513542" y="74765"/>
                    <a:pt x="506056" y="71022"/>
                  </a:cubicBezTo>
                  <a:cubicBezTo>
                    <a:pt x="489316" y="62652"/>
                    <a:pt x="470545" y="59184"/>
                    <a:pt x="452790" y="53266"/>
                  </a:cubicBezTo>
                  <a:cubicBezTo>
                    <a:pt x="361534" y="22847"/>
                    <a:pt x="435449" y="44793"/>
                    <a:pt x="221971" y="35511"/>
                  </a:cubicBezTo>
                  <a:cubicBezTo>
                    <a:pt x="148302" y="-1323"/>
                    <a:pt x="192378" y="5918"/>
                    <a:pt x="18646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Freeform: Shape 8">
              <a:extLst>
                <a:ext uri="{FF2B5EF4-FFF2-40B4-BE49-F238E27FC236}">
                  <a16:creationId xmlns:a16="http://schemas.microsoft.com/office/drawing/2014/main" id="{40E17669-1E96-140C-B72E-1874BEE2D32A}"/>
                </a:ext>
              </a:extLst>
            </p:cNvPr>
            <p:cNvSpPr/>
            <p:nvPr/>
          </p:nvSpPr>
          <p:spPr>
            <a:xfrm>
              <a:off x="1925597" y="4234649"/>
              <a:ext cx="622294" cy="1233996"/>
            </a:xfrm>
            <a:custGeom>
              <a:avLst/>
              <a:gdLst>
                <a:gd name="connsiteX0" fmla="*/ 293820 w 622294"/>
                <a:gd name="connsiteY0" fmla="*/ 115409 h 1233996"/>
                <a:gd name="connsiteX1" fmla="*/ 293820 w 622294"/>
                <a:gd name="connsiteY1" fmla="*/ 115409 h 1233996"/>
                <a:gd name="connsiteX2" fmla="*/ 222799 w 622294"/>
                <a:gd name="connsiteY2" fmla="*/ 177553 h 1233996"/>
                <a:gd name="connsiteX3" fmla="*/ 187288 w 622294"/>
                <a:gd name="connsiteY3" fmla="*/ 221941 h 1233996"/>
                <a:gd name="connsiteX4" fmla="*/ 142900 w 622294"/>
                <a:gd name="connsiteY4" fmla="*/ 266330 h 1233996"/>
                <a:gd name="connsiteX5" fmla="*/ 107389 w 622294"/>
                <a:gd name="connsiteY5" fmla="*/ 372862 h 1233996"/>
                <a:gd name="connsiteX6" fmla="*/ 89634 w 622294"/>
                <a:gd name="connsiteY6" fmla="*/ 426128 h 1233996"/>
                <a:gd name="connsiteX7" fmla="*/ 9735 w 622294"/>
                <a:gd name="connsiteY7" fmla="*/ 594803 h 1233996"/>
                <a:gd name="connsiteX8" fmla="*/ 9735 w 622294"/>
                <a:gd name="connsiteY8" fmla="*/ 719091 h 1233996"/>
                <a:gd name="connsiteX9" fmla="*/ 36368 w 622294"/>
                <a:gd name="connsiteY9" fmla="*/ 763479 h 1233996"/>
                <a:gd name="connsiteX10" fmla="*/ 45246 w 622294"/>
                <a:gd name="connsiteY10" fmla="*/ 798990 h 1233996"/>
                <a:gd name="connsiteX11" fmla="*/ 63001 w 622294"/>
                <a:gd name="connsiteY11" fmla="*/ 878889 h 1233996"/>
                <a:gd name="connsiteX12" fmla="*/ 80756 w 622294"/>
                <a:gd name="connsiteY12" fmla="*/ 932155 h 1233996"/>
                <a:gd name="connsiteX13" fmla="*/ 71879 w 622294"/>
                <a:gd name="connsiteY13" fmla="*/ 1074198 h 1233996"/>
                <a:gd name="connsiteX14" fmla="*/ 89634 w 622294"/>
                <a:gd name="connsiteY14" fmla="*/ 1109708 h 1233996"/>
                <a:gd name="connsiteX15" fmla="*/ 125145 w 622294"/>
                <a:gd name="connsiteY15" fmla="*/ 1162974 h 1233996"/>
                <a:gd name="connsiteX16" fmla="*/ 160655 w 622294"/>
                <a:gd name="connsiteY16" fmla="*/ 1207363 h 1233996"/>
                <a:gd name="connsiteX17" fmla="*/ 258310 w 622294"/>
                <a:gd name="connsiteY17" fmla="*/ 1233996 h 1233996"/>
                <a:gd name="connsiteX18" fmla="*/ 418108 w 622294"/>
                <a:gd name="connsiteY18" fmla="*/ 1225118 h 1233996"/>
                <a:gd name="connsiteX19" fmla="*/ 426986 w 622294"/>
                <a:gd name="connsiteY19" fmla="*/ 1198485 h 1233996"/>
                <a:gd name="connsiteX20" fmla="*/ 418108 w 622294"/>
                <a:gd name="connsiteY20" fmla="*/ 1020932 h 1233996"/>
                <a:gd name="connsiteX21" fmla="*/ 409230 w 622294"/>
                <a:gd name="connsiteY21" fmla="*/ 958788 h 1233996"/>
                <a:gd name="connsiteX22" fmla="*/ 444741 w 622294"/>
                <a:gd name="connsiteY22" fmla="*/ 772357 h 1233996"/>
                <a:gd name="connsiteX23" fmla="*/ 489129 w 622294"/>
                <a:gd name="connsiteY23" fmla="*/ 727968 h 1233996"/>
                <a:gd name="connsiteX24" fmla="*/ 569028 w 622294"/>
                <a:gd name="connsiteY24" fmla="*/ 612559 h 1233996"/>
                <a:gd name="connsiteX25" fmla="*/ 622294 w 622294"/>
                <a:gd name="connsiteY25" fmla="*/ 523782 h 1233996"/>
                <a:gd name="connsiteX26" fmla="*/ 595661 w 622294"/>
                <a:gd name="connsiteY26" fmla="*/ 346229 h 1233996"/>
                <a:gd name="connsiteX27" fmla="*/ 586784 w 622294"/>
                <a:gd name="connsiteY27" fmla="*/ 319596 h 1233996"/>
                <a:gd name="connsiteX28" fmla="*/ 560151 w 622294"/>
                <a:gd name="connsiteY28" fmla="*/ 284085 h 1233996"/>
                <a:gd name="connsiteX29" fmla="*/ 551273 w 622294"/>
                <a:gd name="connsiteY29" fmla="*/ 257452 h 1233996"/>
                <a:gd name="connsiteX30" fmla="*/ 515762 w 622294"/>
                <a:gd name="connsiteY30" fmla="*/ 195308 h 1233996"/>
                <a:gd name="connsiteX31" fmla="*/ 498007 w 622294"/>
                <a:gd name="connsiteY31" fmla="*/ 124287 h 1233996"/>
                <a:gd name="connsiteX32" fmla="*/ 480252 w 622294"/>
                <a:gd name="connsiteY32" fmla="*/ 88776 h 1233996"/>
                <a:gd name="connsiteX33" fmla="*/ 462496 w 622294"/>
                <a:gd name="connsiteY33" fmla="*/ 26633 h 1233996"/>
                <a:gd name="connsiteX34" fmla="*/ 444741 w 622294"/>
                <a:gd name="connsiteY34" fmla="*/ 0 h 1233996"/>
                <a:gd name="connsiteX35" fmla="*/ 320453 w 622294"/>
                <a:gd name="connsiteY35" fmla="*/ 44388 h 1233996"/>
                <a:gd name="connsiteX36" fmla="*/ 302698 w 622294"/>
                <a:gd name="connsiteY36" fmla="*/ 124287 h 1233996"/>
                <a:gd name="connsiteX37" fmla="*/ 284943 w 622294"/>
                <a:gd name="connsiteY37" fmla="*/ 159798 h 1233996"/>
                <a:gd name="connsiteX38" fmla="*/ 258310 w 622294"/>
                <a:gd name="connsiteY38" fmla="*/ 177553 h 1233996"/>
                <a:gd name="connsiteX39" fmla="*/ 293820 w 622294"/>
                <a:gd name="connsiteY39" fmla="*/ 115409 h 12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2294" h="1233996">
                  <a:moveTo>
                    <a:pt x="293820" y="115409"/>
                  </a:moveTo>
                  <a:lnTo>
                    <a:pt x="293820" y="115409"/>
                  </a:lnTo>
                  <a:cubicBezTo>
                    <a:pt x="270146" y="136124"/>
                    <a:pt x="245042" y="155310"/>
                    <a:pt x="222799" y="177553"/>
                  </a:cubicBezTo>
                  <a:cubicBezTo>
                    <a:pt x="209401" y="190951"/>
                    <a:pt x="199964" y="207857"/>
                    <a:pt x="187288" y="221941"/>
                  </a:cubicBezTo>
                  <a:cubicBezTo>
                    <a:pt x="173290" y="237494"/>
                    <a:pt x="157696" y="251534"/>
                    <a:pt x="142900" y="266330"/>
                  </a:cubicBezTo>
                  <a:cubicBezTo>
                    <a:pt x="127178" y="344936"/>
                    <a:pt x="143586" y="278749"/>
                    <a:pt x="107389" y="372862"/>
                  </a:cubicBezTo>
                  <a:cubicBezTo>
                    <a:pt x="100671" y="390330"/>
                    <a:pt x="96353" y="408660"/>
                    <a:pt x="89634" y="426128"/>
                  </a:cubicBezTo>
                  <a:cubicBezTo>
                    <a:pt x="66151" y="487183"/>
                    <a:pt x="39978" y="534317"/>
                    <a:pt x="9735" y="594803"/>
                  </a:cubicBezTo>
                  <a:cubicBezTo>
                    <a:pt x="1239" y="645776"/>
                    <a:pt x="-7081" y="664439"/>
                    <a:pt x="9735" y="719091"/>
                  </a:cubicBezTo>
                  <a:cubicBezTo>
                    <a:pt x="14809" y="735583"/>
                    <a:pt x="27490" y="748683"/>
                    <a:pt x="36368" y="763479"/>
                  </a:cubicBezTo>
                  <a:cubicBezTo>
                    <a:pt x="39327" y="775316"/>
                    <a:pt x="42502" y="787101"/>
                    <a:pt x="45246" y="798990"/>
                  </a:cubicBezTo>
                  <a:cubicBezTo>
                    <a:pt x="51381" y="825574"/>
                    <a:pt x="55971" y="852528"/>
                    <a:pt x="63001" y="878889"/>
                  </a:cubicBezTo>
                  <a:cubicBezTo>
                    <a:pt x="67823" y="896973"/>
                    <a:pt x="80756" y="932155"/>
                    <a:pt x="80756" y="932155"/>
                  </a:cubicBezTo>
                  <a:cubicBezTo>
                    <a:pt x="77797" y="979503"/>
                    <a:pt x="69510" y="1026817"/>
                    <a:pt x="71879" y="1074198"/>
                  </a:cubicBezTo>
                  <a:cubicBezTo>
                    <a:pt x="72540" y="1087415"/>
                    <a:pt x="84421" y="1097544"/>
                    <a:pt x="89634" y="1109708"/>
                  </a:cubicBezTo>
                  <a:cubicBezTo>
                    <a:pt x="114413" y="1167526"/>
                    <a:pt x="75888" y="1103865"/>
                    <a:pt x="125145" y="1162974"/>
                  </a:cubicBezTo>
                  <a:cubicBezTo>
                    <a:pt x="136242" y="1176291"/>
                    <a:pt x="144221" y="1197972"/>
                    <a:pt x="160655" y="1207363"/>
                  </a:cubicBezTo>
                  <a:cubicBezTo>
                    <a:pt x="195876" y="1227489"/>
                    <a:pt x="218558" y="1227370"/>
                    <a:pt x="258310" y="1233996"/>
                  </a:cubicBezTo>
                  <a:cubicBezTo>
                    <a:pt x="311576" y="1231037"/>
                    <a:pt x="365904" y="1236108"/>
                    <a:pt x="418108" y="1225118"/>
                  </a:cubicBezTo>
                  <a:cubicBezTo>
                    <a:pt x="427265" y="1223190"/>
                    <a:pt x="426986" y="1207843"/>
                    <a:pt x="426986" y="1198485"/>
                  </a:cubicBezTo>
                  <a:cubicBezTo>
                    <a:pt x="426986" y="1139227"/>
                    <a:pt x="422486" y="1080028"/>
                    <a:pt x="418108" y="1020932"/>
                  </a:cubicBezTo>
                  <a:cubicBezTo>
                    <a:pt x="416562" y="1000064"/>
                    <a:pt x="412189" y="979503"/>
                    <a:pt x="409230" y="958788"/>
                  </a:cubicBezTo>
                  <a:cubicBezTo>
                    <a:pt x="411057" y="945085"/>
                    <a:pt x="420516" y="810425"/>
                    <a:pt x="444741" y="772357"/>
                  </a:cubicBezTo>
                  <a:cubicBezTo>
                    <a:pt x="455975" y="754703"/>
                    <a:pt x="476282" y="744485"/>
                    <a:pt x="489129" y="727968"/>
                  </a:cubicBezTo>
                  <a:cubicBezTo>
                    <a:pt x="517855" y="691035"/>
                    <a:pt x="544955" y="652680"/>
                    <a:pt x="569028" y="612559"/>
                  </a:cubicBezTo>
                  <a:lnTo>
                    <a:pt x="622294" y="523782"/>
                  </a:lnTo>
                  <a:cubicBezTo>
                    <a:pt x="611908" y="440691"/>
                    <a:pt x="613841" y="409861"/>
                    <a:pt x="595661" y="346229"/>
                  </a:cubicBezTo>
                  <a:cubicBezTo>
                    <a:pt x="593090" y="337231"/>
                    <a:pt x="591427" y="327721"/>
                    <a:pt x="586784" y="319596"/>
                  </a:cubicBezTo>
                  <a:cubicBezTo>
                    <a:pt x="579443" y="306749"/>
                    <a:pt x="569029" y="295922"/>
                    <a:pt x="560151" y="284085"/>
                  </a:cubicBezTo>
                  <a:cubicBezTo>
                    <a:pt x="557192" y="275207"/>
                    <a:pt x="554959" y="266053"/>
                    <a:pt x="551273" y="257452"/>
                  </a:cubicBezTo>
                  <a:cubicBezTo>
                    <a:pt x="537755" y="225910"/>
                    <a:pt x="533596" y="222058"/>
                    <a:pt x="515762" y="195308"/>
                  </a:cubicBezTo>
                  <a:cubicBezTo>
                    <a:pt x="509844" y="171634"/>
                    <a:pt x="508920" y="146113"/>
                    <a:pt x="498007" y="124287"/>
                  </a:cubicBezTo>
                  <a:cubicBezTo>
                    <a:pt x="492089" y="112450"/>
                    <a:pt x="484899" y="101167"/>
                    <a:pt x="480252" y="88776"/>
                  </a:cubicBezTo>
                  <a:cubicBezTo>
                    <a:pt x="471718" y="66020"/>
                    <a:pt x="473227" y="48096"/>
                    <a:pt x="462496" y="26633"/>
                  </a:cubicBezTo>
                  <a:cubicBezTo>
                    <a:pt x="457724" y="17090"/>
                    <a:pt x="450659" y="8878"/>
                    <a:pt x="444741" y="0"/>
                  </a:cubicBezTo>
                  <a:cubicBezTo>
                    <a:pt x="407361" y="7476"/>
                    <a:pt x="347794" y="6111"/>
                    <a:pt x="320453" y="44388"/>
                  </a:cubicBezTo>
                  <a:cubicBezTo>
                    <a:pt x="316900" y="49363"/>
                    <a:pt x="302860" y="123802"/>
                    <a:pt x="302698" y="124287"/>
                  </a:cubicBezTo>
                  <a:cubicBezTo>
                    <a:pt x="298513" y="136842"/>
                    <a:pt x="293415" y="149631"/>
                    <a:pt x="284943" y="159798"/>
                  </a:cubicBezTo>
                  <a:cubicBezTo>
                    <a:pt x="278113" y="167995"/>
                    <a:pt x="258310" y="177553"/>
                    <a:pt x="258310" y="177553"/>
                  </a:cubicBezTo>
                  <a:lnTo>
                    <a:pt x="293820" y="1154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2050" name="Picture 2" descr="Bucket Trucks – Custom Truck One Source">
            <a:extLst>
              <a:ext uri="{FF2B5EF4-FFF2-40B4-BE49-F238E27FC236}">
                <a16:creationId xmlns:a16="http://schemas.microsoft.com/office/drawing/2014/main" id="{E67F8392-EC49-FE3E-EB74-523C608D9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6450" y="2088783"/>
            <a:ext cx="4191001" cy="37734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99AF859-114B-B4BB-8DF5-19974388E7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784"/>
          <a:stretch/>
        </p:blipFill>
        <p:spPr bwMode="auto">
          <a:xfrm>
            <a:off x="4607032" y="3520507"/>
            <a:ext cx="2030907" cy="224042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4024ABF9-5721-5ECB-1C72-ED5E7ADE44C3}"/>
              </a:ext>
            </a:extLst>
          </p:cNvPr>
          <p:cNvSpPr>
            <a:spLocks noGrp="1"/>
          </p:cNvSpPr>
          <p:nvPr>
            <p:ph type="sldNum" idx="12"/>
          </p:nvPr>
        </p:nvSpPr>
        <p:spPr/>
        <p:txBody>
          <a:bodyPr/>
          <a:lstStyle/>
          <a:p>
            <a:fld id="{00000000-1234-1234-1234-123412341234}" type="slidenum">
              <a:rPr lang="en" smtClean="0"/>
              <a:pPr/>
              <a:t>37</a:t>
            </a:fld>
            <a:endParaRPr lang="en"/>
          </a:p>
        </p:txBody>
      </p:sp>
      <p:sp>
        <p:nvSpPr>
          <p:cNvPr id="12" name="TextBox 11">
            <a:extLst>
              <a:ext uri="{FF2B5EF4-FFF2-40B4-BE49-F238E27FC236}">
                <a16:creationId xmlns:a16="http://schemas.microsoft.com/office/drawing/2014/main" id="{FA9C86AE-E8EA-9A54-EBB9-D37A754015A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167383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repeatCount="400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nodeType="clickEffect">
                                  <p:stCondLst>
                                    <p:cond delay="0"/>
                                  </p:stCondLst>
                                  <p:childTnLst>
                                    <p:animMotion origin="layout" path="M 0.0283 -0.2034 L -0.08663 -0.41945 C -0.11163 -0.46729 -0.13576 -0.48488 -0.15416 -0.47439 C -0.17378 -0.45895 -0.18211 -0.41482 -0.18038 -0.34877 L -0.17309 -0.05093 " pathEditMode="relative" rAng="9420000" ptsTypes="AAAAA">
                                      <p:cBhvr>
                                        <p:cTn id="22" dur="2000" fill="hold"/>
                                        <p:tgtEl>
                                          <p:spTgt spid="2052"/>
                                        </p:tgtEl>
                                        <p:attrNameLst>
                                          <p:attrName>ppt_x</p:attrName>
                                          <p:attrName>ppt_y</p:attrName>
                                        </p:attrNameLst>
                                      </p:cBhvr>
                                      <p:rCtr x="-14201" y="-96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192-7F6D-757E-F416-33901607DD35}"/>
              </a:ext>
            </a:extLst>
          </p:cNvPr>
          <p:cNvSpPr>
            <a:spLocks noGrp="1"/>
          </p:cNvSpPr>
          <p:nvPr>
            <p:ph type="title"/>
          </p:nvPr>
        </p:nvSpPr>
        <p:spPr/>
        <p:txBody>
          <a:bodyPr>
            <a:normAutofit fontScale="90000"/>
          </a:bodyPr>
          <a:lstStyle/>
          <a:p>
            <a:r>
              <a:rPr lang="en-US">
                <a:solidFill>
                  <a:schemeClr val="tx1"/>
                </a:solidFill>
              </a:rPr>
              <a:t>Sponsors and Advisors </a:t>
            </a:r>
          </a:p>
        </p:txBody>
      </p:sp>
      <p:sp>
        <p:nvSpPr>
          <p:cNvPr id="4" name="Slide Number Placeholder 3">
            <a:extLst>
              <a:ext uri="{FF2B5EF4-FFF2-40B4-BE49-F238E27FC236}">
                <a16:creationId xmlns:a16="http://schemas.microsoft.com/office/drawing/2014/main" id="{107A78FA-ED5D-046C-C693-C03CD637B906}"/>
              </a:ext>
            </a:extLst>
          </p:cNvPr>
          <p:cNvSpPr>
            <a:spLocks noGrp="1"/>
          </p:cNvSpPr>
          <p:nvPr>
            <p:ph type="sldNum" idx="12"/>
          </p:nvPr>
        </p:nvSpPr>
        <p:spPr/>
        <p:txBody>
          <a:bodyPr/>
          <a:lstStyle/>
          <a:p>
            <a:fld id="{00000000-1234-1234-1234-123412341234}" type="slidenum">
              <a:rPr lang="en" smtClean="0"/>
              <a:pPr/>
              <a:t>38</a:t>
            </a:fld>
            <a:endParaRPr lang="en"/>
          </a:p>
        </p:txBody>
      </p:sp>
      <p:pic>
        <p:nvPicPr>
          <p:cNvPr id="10" name="Picture 9">
            <a:extLst>
              <a:ext uri="{FF2B5EF4-FFF2-40B4-BE49-F238E27FC236}">
                <a16:creationId xmlns:a16="http://schemas.microsoft.com/office/drawing/2014/main" id="{B6B045B3-77A2-C895-FFFF-EB0E1E413214}"/>
              </a:ext>
            </a:extLst>
          </p:cNvPr>
          <p:cNvPicPr>
            <a:picLocks noChangeAspect="1"/>
          </p:cNvPicPr>
          <p:nvPr/>
        </p:nvPicPr>
        <p:blipFill>
          <a:blip r:embed="rId2"/>
          <a:stretch>
            <a:fillRect/>
          </a:stretch>
        </p:blipFill>
        <p:spPr>
          <a:xfrm>
            <a:off x="2261814" y="1597483"/>
            <a:ext cx="2530764" cy="280863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54F1C1F-01DB-6665-3B97-F2AC610F09E4}"/>
              </a:ext>
            </a:extLst>
          </p:cNvPr>
          <p:cNvPicPr>
            <a:picLocks noChangeAspect="1"/>
          </p:cNvPicPr>
          <p:nvPr/>
        </p:nvPicPr>
        <p:blipFill>
          <a:blip r:embed="rId3"/>
          <a:stretch>
            <a:fillRect/>
          </a:stretch>
        </p:blipFill>
        <p:spPr>
          <a:xfrm>
            <a:off x="7262723" y="1597482"/>
            <a:ext cx="2530763" cy="280863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Rounded Corners 11">
            <a:extLst>
              <a:ext uri="{FF2B5EF4-FFF2-40B4-BE49-F238E27FC236}">
                <a16:creationId xmlns:a16="http://schemas.microsoft.com/office/drawing/2014/main" id="{63AA2D9D-E4E4-F214-AAEB-D923EBF0E905}"/>
              </a:ext>
            </a:extLst>
          </p:cNvPr>
          <p:cNvSpPr/>
          <p:nvPr/>
        </p:nvSpPr>
        <p:spPr>
          <a:xfrm>
            <a:off x="2261814" y="4646632"/>
            <a:ext cx="2530764" cy="9605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Scarlet Luis</a:t>
            </a:r>
          </a:p>
          <a:p>
            <a:pPr algn="ctr"/>
            <a:r>
              <a:rPr lang="en-US">
                <a:solidFill>
                  <a:schemeClr val="tx1"/>
                </a:solidFill>
              </a:rPr>
              <a:t>Project Liaison from Florida Power and Light</a:t>
            </a:r>
          </a:p>
        </p:txBody>
      </p:sp>
      <p:sp>
        <p:nvSpPr>
          <p:cNvPr id="13" name="Rectangle: Rounded Corners 12">
            <a:extLst>
              <a:ext uri="{FF2B5EF4-FFF2-40B4-BE49-F238E27FC236}">
                <a16:creationId xmlns:a16="http://schemas.microsoft.com/office/drawing/2014/main" id="{93FEE861-710D-F753-513A-394C7201DC0B}"/>
              </a:ext>
            </a:extLst>
          </p:cNvPr>
          <p:cNvSpPr/>
          <p:nvPr/>
        </p:nvSpPr>
        <p:spPr>
          <a:xfrm>
            <a:off x="7232044" y="4646632"/>
            <a:ext cx="2832390" cy="96058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Dr. Simone </a:t>
            </a:r>
            <a:r>
              <a:rPr lang="en-US" err="1">
                <a:solidFill>
                  <a:schemeClr val="tx1"/>
                </a:solidFill>
              </a:rPr>
              <a:t>Hruda</a:t>
            </a:r>
            <a:endParaRPr lang="en-US">
              <a:solidFill>
                <a:schemeClr val="tx1"/>
              </a:solidFill>
            </a:endParaRPr>
          </a:p>
          <a:p>
            <a:pPr algn="ctr"/>
            <a:r>
              <a:rPr lang="en-US">
                <a:solidFill>
                  <a:schemeClr val="tx1"/>
                </a:solidFill>
              </a:rPr>
              <a:t>Project Advisor from FAMU FSU College of Engineering</a:t>
            </a:r>
          </a:p>
        </p:txBody>
      </p:sp>
      <p:sp>
        <p:nvSpPr>
          <p:cNvPr id="3" name="AutoShape 2" descr="Image preview">
            <a:extLst>
              <a:ext uri="{FF2B5EF4-FFF2-40B4-BE49-F238E27FC236}">
                <a16:creationId xmlns:a16="http://schemas.microsoft.com/office/drawing/2014/main" id="{2601FB37-3250-7242-2C45-34CDFFE9FB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E7862D0-398E-9AAB-4F0F-78D899D09D8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Tree>
    <p:extLst>
      <p:ext uri="{BB962C8B-B14F-4D97-AF65-F5344CB8AC3E}">
        <p14:creationId xmlns:p14="http://schemas.microsoft.com/office/powerpoint/2010/main" val="4004419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9FDB0FF0-5D73-5901-7DD8-B0A9F189C60A}"/>
              </a:ext>
            </a:extLst>
          </p:cNvPr>
          <p:cNvSpPr/>
          <p:nvPr/>
        </p:nvSpPr>
        <p:spPr>
          <a:xfrm>
            <a:off x="362953" y="1586161"/>
            <a:ext cx="7118681" cy="2406315"/>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Google Shape;66;p15"/>
          <p:cNvSpPr txBox="1">
            <a:spLocks noGrp="1"/>
          </p:cNvSpPr>
          <p:nvPr>
            <p:ph type="title"/>
          </p:nvPr>
        </p:nvSpPr>
        <p:spPr>
          <a:xfrm>
            <a:off x="417093" y="269816"/>
            <a:ext cx="10515600" cy="1325563"/>
          </a:xfrm>
        </p:spPr>
        <p:txBody>
          <a:bodyPr spcFirstLastPara="1" vert="horz" lIns="121900" tIns="121900" rIns="121900" bIns="121900" rtlCol="0" anchor="ctr" anchorCtr="0">
            <a:normAutofit/>
          </a:bodyPr>
          <a:lstStyle/>
          <a:p>
            <a:pPr>
              <a:spcBef>
                <a:spcPts val="0"/>
              </a:spcBef>
            </a:pPr>
            <a:r>
              <a:rPr lang="en"/>
              <a:t>Brief Project Summary</a:t>
            </a:r>
            <a:endParaRPr lang="en-US"/>
          </a:p>
        </p:txBody>
      </p:sp>
      <p:sp>
        <p:nvSpPr>
          <p:cNvPr id="67" name="Google Shape;67;p15"/>
          <p:cNvSpPr txBox="1">
            <a:spLocks noGrp="1"/>
          </p:cNvSpPr>
          <p:nvPr>
            <p:ph sz="half" idx="1"/>
          </p:nvPr>
        </p:nvSpPr>
        <p:spPr>
          <a:xfrm>
            <a:off x="362952" y="1597916"/>
            <a:ext cx="6949440" cy="2394561"/>
          </a:xfrm>
          <a:noFill/>
          <a:ln>
            <a:noFill/>
          </a:ln>
        </p:spPr>
        <p:style>
          <a:lnRef idx="2">
            <a:schemeClr val="dk1"/>
          </a:lnRef>
          <a:fillRef idx="1">
            <a:schemeClr val="lt1"/>
          </a:fillRef>
          <a:effectRef idx="0">
            <a:schemeClr val="dk1"/>
          </a:effectRef>
          <a:fontRef idx="minor">
            <a:schemeClr val="dk1"/>
          </a:fontRef>
        </p:style>
        <p:txBody>
          <a:bodyPr spcFirstLastPara="1" vert="horz" lIns="121900" tIns="121900" rIns="121900" bIns="121900" rtlCol="0" anchor="t" anchorCtr="0">
            <a:normAutofit/>
          </a:bodyPr>
          <a:lstStyle/>
          <a:p>
            <a:pPr marL="0" indent="0">
              <a:spcAft>
                <a:spcPts val="1600"/>
              </a:spcAft>
              <a:buNone/>
            </a:pPr>
            <a:r>
              <a:rPr lang="en-US" sz="3200">
                <a:latin typeface="Arial"/>
                <a:cs typeface="Arial"/>
              </a:rPr>
              <a:t>Develop a device that is remotely controlled and can be operated to perform fuse switching operations for restoration purposes </a:t>
            </a:r>
            <a:endParaRPr lang="en-US" sz="3200">
              <a:cs typeface="Calibri" panose="020F0502020204030204"/>
            </a:endParaRPr>
          </a:p>
        </p:txBody>
      </p:sp>
      <p:sp>
        <p:nvSpPr>
          <p:cNvPr id="2" name="Slide Number Placeholder 1">
            <a:extLst>
              <a:ext uri="{FF2B5EF4-FFF2-40B4-BE49-F238E27FC236}">
                <a16:creationId xmlns:a16="http://schemas.microsoft.com/office/drawing/2014/main" id="{38F79515-D06F-551B-1246-F624D568E8DD}"/>
              </a:ext>
            </a:extLst>
          </p:cNvPr>
          <p:cNvSpPr>
            <a:spLocks noGrp="1"/>
          </p:cNvSpPr>
          <p:nvPr>
            <p:ph type="sldNum" sz="quarter" idx="4"/>
          </p:nvPr>
        </p:nvSpPr>
        <p:spPr/>
        <p:txBody>
          <a:bodyPr/>
          <a:lstStyle/>
          <a:p>
            <a:fld id="{00000000-1234-1234-1234-123412341234}" type="slidenum">
              <a:rPr lang="en" smtClean="0"/>
              <a:pPr/>
              <a:t>39</a:t>
            </a:fld>
            <a:endParaRPr lang="en"/>
          </a:p>
        </p:txBody>
      </p:sp>
      <p:pic>
        <p:nvPicPr>
          <p:cNvPr id="4" name="Picture 3">
            <a:extLst>
              <a:ext uri="{FF2B5EF4-FFF2-40B4-BE49-F238E27FC236}">
                <a16:creationId xmlns:a16="http://schemas.microsoft.com/office/drawing/2014/main" id="{EA12B3F6-CF89-298D-F4EC-5F71B758C528}"/>
              </a:ext>
            </a:extLst>
          </p:cNvPr>
          <p:cNvPicPr>
            <a:picLocks noChangeAspect="1"/>
          </p:cNvPicPr>
          <p:nvPr/>
        </p:nvPicPr>
        <p:blipFill>
          <a:blip r:embed="rId4"/>
          <a:stretch>
            <a:fillRect/>
          </a:stretch>
        </p:blipFill>
        <p:spPr>
          <a:xfrm>
            <a:off x="7660678" y="1144262"/>
            <a:ext cx="3810129" cy="3752524"/>
          </a:xfrm>
          <a:prstGeom prst="rect">
            <a:avLst/>
          </a:prstGeom>
        </p:spPr>
      </p:pic>
      <p:sp>
        <p:nvSpPr>
          <p:cNvPr id="3" name="TextBox 2">
            <a:extLst>
              <a:ext uri="{FF2B5EF4-FFF2-40B4-BE49-F238E27FC236}">
                <a16:creationId xmlns:a16="http://schemas.microsoft.com/office/drawing/2014/main" id="{AFA8B5EE-982E-B552-5C93-BDF18FCD70E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1D5CEF-57C5-A85B-DC14-13F22CBEA17C}"/>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a:t>
            </a:fld>
            <a:endParaRPr lang="en"/>
          </a:p>
        </p:txBody>
      </p:sp>
      <p:sp>
        <p:nvSpPr>
          <p:cNvPr id="5" name="TextBox 4">
            <a:extLst>
              <a:ext uri="{FF2B5EF4-FFF2-40B4-BE49-F238E27FC236}">
                <a16:creationId xmlns:a16="http://schemas.microsoft.com/office/drawing/2014/main" id="{36358632-B015-BB30-17B7-77E4EE990B38}"/>
              </a:ext>
            </a:extLst>
          </p:cNvPr>
          <p:cNvSpPr txBox="1"/>
          <p:nvPr/>
        </p:nvSpPr>
        <p:spPr>
          <a:xfrm>
            <a:off x="3230599" y="4234513"/>
            <a:ext cx="5730801" cy="1532334"/>
          </a:xfrm>
          <a:prstGeom prst="roundRect">
            <a:avLst/>
          </a:prstGeom>
          <a:solidFill>
            <a:srgbClr val="009BDE"/>
          </a:solidFill>
          <a:ln w="38100">
            <a:noFill/>
            <a:extLst>
              <a:ext uri="{C807C97D-BFC1-408E-A445-0C87EB9F89A2}">
                <ask:lineSketchStyleProps xmlns:ask="http://schemas.microsoft.com/office/drawing/2018/sketchyshapes" sd="1367469388">
                  <a:custGeom>
                    <a:avLst/>
                    <a:gdLst>
                      <a:gd name="connsiteX0" fmla="*/ 0 w 6751320"/>
                      <a:gd name="connsiteY0" fmla="*/ 0 h 1661993"/>
                      <a:gd name="connsiteX1" fmla="*/ 810158 w 6751320"/>
                      <a:gd name="connsiteY1" fmla="*/ 0 h 1661993"/>
                      <a:gd name="connsiteX2" fmla="*/ 1417777 w 6751320"/>
                      <a:gd name="connsiteY2" fmla="*/ 0 h 1661993"/>
                      <a:gd name="connsiteX3" fmla="*/ 2160422 w 6751320"/>
                      <a:gd name="connsiteY3" fmla="*/ 0 h 1661993"/>
                      <a:gd name="connsiteX4" fmla="*/ 2768041 w 6751320"/>
                      <a:gd name="connsiteY4" fmla="*/ 0 h 1661993"/>
                      <a:gd name="connsiteX5" fmla="*/ 3308147 w 6751320"/>
                      <a:gd name="connsiteY5" fmla="*/ 0 h 1661993"/>
                      <a:gd name="connsiteX6" fmla="*/ 4050792 w 6751320"/>
                      <a:gd name="connsiteY6" fmla="*/ 0 h 1661993"/>
                      <a:gd name="connsiteX7" fmla="*/ 4725924 w 6751320"/>
                      <a:gd name="connsiteY7" fmla="*/ 0 h 1661993"/>
                      <a:gd name="connsiteX8" fmla="*/ 5198516 w 6751320"/>
                      <a:gd name="connsiteY8" fmla="*/ 0 h 1661993"/>
                      <a:gd name="connsiteX9" fmla="*/ 5941162 w 6751320"/>
                      <a:gd name="connsiteY9" fmla="*/ 0 h 1661993"/>
                      <a:gd name="connsiteX10" fmla="*/ 6751320 w 6751320"/>
                      <a:gd name="connsiteY10" fmla="*/ 0 h 1661993"/>
                      <a:gd name="connsiteX11" fmla="*/ 6751320 w 6751320"/>
                      <a:gd name="connsiteY11" fmla="*/ 537378 h 1661993"/>
                      <a:gd name="connsiteX12" fmla="*/ 6751320 w 6751320"/>
                      <a:gd name="connsiteY12" fmla="*/ 1091375 h 1661993"/>
                      <a:gd name="connsiteX13" fmla="*/ 6751320 w 6751320"/>
                      <a:gd name="connsiteY13" fmla="*/ 1661993 h 1661993"/>
                      <a:gd name="connsiteX14" fmla="*/ 6076188 w 6751320"/>
                      <a:gd name="connsiteY14" fmla="*/ 1661993 h 1661993"/>
                      <a:gd name="connsiteX15" fmla="*/ 5468569 w 6751320"/>
                      <a:gd name="connsiteY15" fmla="*/ 1661993 h 1661993"/>
                      <a:gd name="connsiteX16" fmla="*/ 4928464 w 6751320"/>
                      <a:gd name="connsiteY16" fmla="*/ 1661993 h 1661993"/>
                      <a:gd name="connsiteX17" fmla="*/ 4185818 w 6751320"/>
                      <a:gd name="connsiteY17" fmla="*/ 1661993 h 1661993"/>
                      <a:gd name="connsiteX18" fmla="*/ 3578200 w 6751320"/>
                      <a:gd name="connsiteY18" fmla="*/ 1661993 h 1661993"/>
                      <a:gd name="connsiteX19" fmla="*/ 3105607 w 6751320"/>
                      <a:gd name="connsiteY19" fmla="*/ 1661993 h 1661993"/>
                      <a:gd name="connsiteX20" fmla="*/ 2295449 w 6751320"/>
                      <a:gd name="connsiteY20" fmla="*/ 1661993 h 1661993"/>
                      <a:gd name="connsiteX21" fmla="*/ 1687830 w 6751320"/>
                      <a:gd name="connsiteY21" fmla="*/ 1661993 h 1661993"/>
                      <a:gd name="connsiteX22" fmla="*/ 1012698 w 6751320"/>
                      <a:gd name="connsiteY22" fmla="*/ 1661993 h 1661993"/>
                      <a:gd name="connsiteX23" fmla="*/ 0 w 6751320"/>
                      <a:gd name="connsiteY23" fmla="*/ 1661993 h 1661993"/>
                      <a:gd name="connsiteX24" fmla="*/ 0 w 6751320"/>
                      <a:gd name="connsiteY24" fmla="*/ 1107995 h 1661993"/>
                      <a:gd name="connsiteX25" fmla="*/ 0 w 6751320"/>
                      <a:gd name="connsiteY25" fmla="*/ 520758 h 1661993"/>
                      <a:gd name="connsiteX26" fmla="*/ 0 w 6751320"/>
                      <a:gd name="connsiteY26" fmla="*/ 0 h 166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51320" h="1661993" extrusionOk="0">
                        <a:moveTo>
                          <a:pt x="0" y="0"/>
                        </a:moveTo>
                        <a:cubicBezTo>
                          <a:pt x="374626" y="-5036"/>
                          <a:pt x="596262" y="1630"/>
                          <a:pt x="810158" y="0"/>
                        </a:cubicBezTo>
                        <a:cubicBezTo>
                          <a:pt x="1024054" y="-1630"/>
                          <a:pt x="1187092" y="22093"/>
                          <a:pt x="1417777" y="0"/>
                        </a:cubicBezTo>
                        <a:cubicBezTo>
                          <a:pt x="1648462" y="-22093"/>
                          <a:pt x="1958652" y="-34309"/>
                          <a:pt x="2160422" y="0"/>
                        </a:cubicBezTo>
                        <a:cubicBezTo>
                          <a:pt x="2362193" y="34309"/>
                          <a:pt x="2638758" y="28853"/>
                          <a:pt x="2768041" y="0"/>
                        </a:cubicBezTo>
                        <a:cubicBezTo>
                          <a:pt x="2897324" y="-28853"/>
                          <a:pt x="3149087" y="-5270"/>
                          <a:pt x="3308147" y="0"/>
                        </a:cubicBezTo>
                        <a:cubicBezTo>
                          <a:pt x="3467207" y="5270"/>
                          <a:pt x="3722339" y="33455"/>
                          <a:pt x="4050792" y="0"/>
                        </a:cubicBezTo>
                        <a:cubicBezTo>
                          <a:pt x="4379246" y="-33455"/>
                          <a:pt x="4432277" y="10805"/>
                          <a:pt x="4725924" y="0"/>
                        </a:cubicBezTo>
                        <a:cubicBezTo>
                          <a:pt x="5019571" y="-10805"/>
                          <a:pt x="5037728" y="2516"/>
                          <a:pt x="5198516" y="0"/>
                        </a:cubicBezTo>
                        <a:cubicBezTo>
                          <a:pt x="5359304" y="-2516"/>
                          <a:pt x="5581724" y="7335"/>
                          <a:pt x="5941162" y="0"/>
                        </a:cubicBezTo>
                        <a:cubicBezTo>
                          <a:pt x="6300600" y="-7335"/>
                          <a:pt x="6545816" y="-33622"/>
                          <a:pt x="6751320" y="0"/>
                        </a:cubicBezTo>
                        <a:cubicBezTo>
                          <a:pt x="6772953" y="203279"/>
                          <a:pt x="6736869" y="297294"/>
                          <a:pt x="6751320" y="537378"/>
                        </a:cubicBezTo>
                        <a:cubicBezTo>
                          <a:pt x="6765771" y="777462"/>
                          <a:pt x="6764849" y="826972"/>
                          <a:pt x="6751320" y="1091375"/>
                        </a:cubicBezTo>
                        <a:cubicBezTo>
                          <a:pt x="6737791" y="1355778"/>
                          <a:pt x="6779838" y="1398040"/>
                          <a:pt x="6751320" y="1661993"/>
                        </a:cubicBezTo>
                        <a:cubicBezTo>
                          <a:pt x="6514747" y="1677478"/>
                          <a:pt x="6232615" y="1645526"/>
                          <a:pt x="6076188" y="1661993"/>
                        </a:cubicBezTo>
                        <a:cubicBezTo>
                          <a:pt x="5919761" y="1678460"/>
                          <a:pt x="5689779" y="1665408"/>
                          <a:pt x="5468569" y="1661993"/>
                        </a:cubicBezTo>
                        <a:cubicBezTo>
                          <a:pt x="5247359" y="1658578"/>
                          <a:pt x="5176351" y="1666267"/>
                          <a:pt x="4928464" y="1661993"/>
                        </a:cubicBezTo>
                        <a:cubicBezTo>
                          <a:pt x="4680577" y="1657719"/>
                          <a:pt x="4358597" y="1631878"/>
                          <a:pt x="4185818" y="1661993"/>
                        </a:cubicBezTo>
                        <a:cubicBezTo>
                          <a:pt x="4013039" y="1692108"/>
                          <a:pt x="3850955" y="1640382"/>
                          <a:pt x="3578200" y="1661993"/>
                        </a:cubicBezTo>
                        <a:cubicBezTo>
                          <a:pt x="3305445" y="1683604"/>
                          <a:pt x="3244461" y="1644068"/>
                          <a:pt x="3105607" y="1661993"/>
                        </a:cubicBezTo>
                        <a:cubicBezTo>
                          <a:pt x="2966753" y="1679918"/>
                          <a:pt x="2588168" y="1637341"/>
                          <a:pt x="2295449" y="1661993"/>
                        </a:cubicBezTo>
                        <a:cubicBezTo>
                          <a:pt x="2002730" y="1686645"/>
                          <a:pt x="1967870" y="1692028"/>
                          <a:pt x="1687830" y="1661993"/>
                        </a:cubicBezTo>
                        <a:cubicBezTo>
                          <a:pt x="1407790" y="1631958"/>
                          <a:pt x="1243753" y="1688262"/>
                          <a:pt x="1012698" y="1661993"/>
                        </a:cubicBezTo>
                        <a:cubicBezTo>
                          <a:pt x="781643" y="1635724"/>
                          <a:pt x="290257" y="1668681"/>
                          <a:pt x="0" y="1661993"/>
                        </a:cubicBezTo>
                        <a:cubicBezTo>
                          <a:pt x="-5738" y="1545014"/>
                          <a:pt x="-4330" y="1326266"/>
                          <a:pt x="0" y="1107995"/>
                        </a:cubicBezTo>
                        <a:cubicBezTo>
                          <a:pt x="4330" y="889724"/>
                          <a:pt x="-1128" y="808950"/>
                          <a:pt x="0" y="520758"/>
                        </a:cubicBezTo>
                        <a:cubicBezTo>
                          <a:pt x="1128" y="232566"/>
                          <a:pt x="20834" y="254397"/>
                          <a:pt x="0" y="0"/>
                        </a:cubicBezTo>
                        <a:close/>
                      </a:path>
                    </a:pathLst>
                  </a:custGeom>
                  <ask:type>
                    <ask:lineSketchNone/>
                  </ask:type>
                </ask:lineSketchStyleProps>
              </a:ext>
            </a:extLst>
          </a:ln>
          <a:effectLst/>
        </p:spPr>
        <p:txBody>
          <a:bodyPr wrap="square" rtlCol="0">
            <a:spAutoFit/>
          </a:bodyPr>
          <a:lstStyle/>
          <a:p>
            <a:pPr algn="ctr"/>
            <a:r>
              <a:rPr lang="en-US" sz="2800" b="1">
                <a:solidFill>
                  <a:schemeClr val="bg1"/>
                </a:solidFill>
                <a:ea typeface="Calibri" panose="020F0502020204030204" pitchFamily="34" charset="0"/>
              </a:rPr>
              <a:t>Develop</a:t>
            </a:r>
            <a:r>
              <a:rPr lang="en-US" sz="2800" b="1">
                <a:solidFill>
                  <a:schemeClr val="bg1"/>
                </a:solidFill>
                <a:effectLst/>
                <a:ea typeface="Calibri" panose="020F0502020204030204" pitchFamily="34" charset="0"/>
              </a:rPr>
              <a:t> a fuse-switching device that switches out broken or damaged fuses on utility poles</a:t>
            </a:r>
            <a:endParaRPr lang="en-US" b="1">
              <a:solidFill>
                <a:schemeClr val="bg1"/>
              </a:solidFill>
            </a:endParaRPr>
          </a:p>
        </p:txBody>
      </p:sp>
      <p:sp>
        <p:nvSpPr>
          <p:cNvPr id="6" name="Rectangle 5">
            <a:extLst>
              <a:ext uri="{FF2B5EF4-FFF2-40B4-BE49-F238E27FC236}">
                <a16:creationId xmlns:a16="http://schemas.microsoft.com/office/drawing/2014/main" id="{6B95E2EC-0037-412D-61BC-5EE3A0436B9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8F128E-D4A8-2E73-F9BE-A56D45FE5D85}"/>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3EEAD418-B8D7-C47D-B2F0-3CCC2C499B6D}"/>
              </a:ext>
            </a:extLst>
          </p:cNvPr>
          <p:cNvSpPr>
            <a:spLocks noGrp="1"/>
          </p:cNvSpPr>
          <p:nvPr>
            <p:ph type="title"/>
          </p:nvPr>
        </p:nvSpPr>
        <p:spPr>
          <a:xfrm>
            <a:off x="0" y="-132579"/>
            <a:ext cx="8818880" cy="1028758"/>
          </a:xfrm>
        </p:spPr>
        <p:txBody>
          <a:bodyPr/>
          <a:lstStyle/>
          <a:p>
            <a:r>
              <a:rPr lang="en-US">
                <a:solidFill>
                  <a:schemeClr val="bg1"/>
                </a:solidFill>
              </a:rPr>
              <a:t>Project Objective</a:t>
            </a:r>
          </a:p>
        </p:txBody>
      </p:sp>
      <p:pic>
        <p:nvPicPr>
          <p:cNvPr id="8" name="Picture 7">
            <a:extLst>
              <a:ext uri="{FF2B5EF4-FFF2-40B4-BE49-F238E27FC236}">
                <a16:creationId xmlns:a16="http://schemas.microsoft.com/office/drawing/2014/main" id="{12F6E6AA-92E0-5E8D-25C2-2399DB70F82F}"/>
              </a:ext>
            </a:extLst>
          </p:cNvPr>
          <p:cNvPicPr>
            <a:picLocks noChangeAspect="1"/>
          </p:cNvPicPr>
          <p:nvPr/>
        </p:nvPicPr>
        <p:blipFill>
          <a:blip r:embed="rId3"/>
          <a:stretch>
            <a:fillRect/>
          </a:stretch>
        </p:blipFill>
        <p:spPr>
          <a:xfrm>
            <a:off x="2036584" y="938661"/>
            <a:ext cx="3089712" cy="3134309"/>
          </a:xfrm>
          <a:prstGeom prst="rect">
            <a:avLst/>
          </a:prstGeom>
        </p:spPr>
      </p:pic>
      <p:pic>
        <p:nvPicPr>
          <p:cNvPr id="10" name="Picture 9">
            <a:extLst>
              <a:ext uri="{FF2B5EF4-FFF2-40B4-BE49-F238E27FC236}">
                <a16:creationId xmlns:a16="http://schemas.microsoft.com/office/drawing/2014/main" id="{EAC95C4A-26DC-DA2E-DDF2-FF4A9C9747D7}"/>
              </a:ext>
            </a:extLst>
          </p:cNvPr>
          <p:cNvPicPr>
            <a:picLocks noChangeAspect="1"/>
          </p:cNvPicPr>
          <p:nvPr/>
        </p:nvPicPr>
        <p:blipFill>
          <a:blip r:embed="rId4"/>
          <a:stretch>
            <a:fillRect/>
          </a:stretch>
        </p:blipFill>
        <p:spPr>
          <a:xfrm>
            <a:off x="7065705" y="938661"/>
            <a:ext cx="3012734" cy="3134309"/>
          </a:xfrm>
          <a:prstGeom prst="rect">
            <a:avLst/>
          </a:prstGeom>
        </p:spPr>
      </p:pic>
      <p:sp>
        <p:nvSpPr>
          <p:cNvPr id="15" name="Content Placeholder 14">
            <a:extLst>
              <a:ext uri="{FF2B5EF4-FFF2-40B4-BE49-F238E27FC236}">
                <a16:creationId xmlns:a16="http://schemas.microsoft.com/office/drawing/2014/main" id="{2A9F5C8F-B5EB-C617-81B9-D39ACDD63960}"/>
              </a:ext>
            </a:extLst>
          </p:cNvPr>
          <p:cNvSpPr>
            <a:spLocks noGrp="1"/>
          </p:cNvSpPr>
          <p:nvPr>
            <p:ph sz="quarter" idx="11"/>
          </p:nvPr>
        </p:nvSpPr>
        <p:spPr/>
        <p:txBody>
          <a:bodyPr/>
          <a:lstStyle/>
          <a:p>
            <a:endParaRPr lang="en-US"/>
          </a:p>
        </p:txBody>
      </p:sp>
      <p:sp>
        <p:nvSpPr>
          <p:cNvPr id="4" name="TextBox 3">
            <a:extLst>
              <a:ext uri="{FF2B5EF4-FFF2-40B4-BE49-F238E27FC236}">
                <a16:creationId xmlns:a16="http://schemas.microsoft.com/office/drawing/2014/main" id="{D2DD12F7-0105-047D-66DB-E788A4921F9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spTree>
    <p:extLst>
      <p:ext uri="{BB962C8B-B14F-4D97-AF65-F5344CB8AC3E}">
        <p14:creationId xmlns:p14="http://schemas.microsoft.com/office/powerpoint/2010/main" val="2544370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40</a:t>
            </a:fld>
            <a:endParaRPr lang="en">
              <a:solidFill>
                <a:prstClr val="black"/>
              </a:solidFill>
            </a:endParaRPr>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1372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Final Design </a:t>
            </a: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EE742A6C-CDB3-ECA2-482F-25C7F505C280}"/>
                  </a:ext>
                </a:extLst>
              </p:cNvPr>
              <p:cNvGraphicFramePr>
                <a:graphicFrameLocks/>
              </p:cNvGraphicFramePr>
              <p:nvPr>
                <p:extLst>
                  <p:ext uri="{D42A27DB-BD31-4B8C-83A1-F6EECF244321}">
                    <p14:modId xmlns:p14="http://schemas.microsoft.com/office/powerpoint/2010/main" val="4116369117"/>
                  </p:ext>
                </p:extLst>
              </p:nvPr>
            </p:nvGraphicFramePr>
            <p:xfrm rot="15616096">
              <a:off x="2592745" y="249121"/>
              <a:ext cx="2552968" cy="4952182"/>
            </p:xfrm>
            <a:graphic>
              <a:graphicData uri="http://schemas.microsoft.com/office/drawing/2017/model3d">
                <am3d:model3d r:embed="rId5">
                  <am3d:spPr>
                    <a:xfrm rot="15616096">
                      <a:off x="0" y="0"/>
                      <a:ext cx="2552968" cy="4952182"/>
                    </a:xfrm>
                    <a:prstGeom prst="rect">
                      <a:avLst/>
                    </a:prstGeom>
                  </am3d:spPr>
                  <am3d:camera>
                    <am3d:pos x="0" y="0" z="54023440"/>
                    <am3d:up dx="0" dy="36000000" dz="0"/>
                    <am3d:lookAt x="0" y="0" z="0"/>
                    <am3d:perspective fov="2483679"/>
                  </am3d:camera>
                  <am3d:trans>
                    <am3d:meterPerModelUnit n="21009" d="1000000"/>
                    <am3d:preTrans dx="-2765610" dy="18000755" dz="8965960"/>
                    <am3d:scale>
                      <am3d:sx n="1000000" d="1000000"/>
                      <am3d:sy n="1000000" d="1000000"/>
                      <am3d:sz n="1000000" d="1000000"/>
                    </am3d:scale>
                    <am3d:rot ax="8812532" ay="-2404046" az="-9392637"/>
                    <am3d:postTrans dx="0" dy="0" dz="0"/>
                  </am3d:trans>
                  <am3d:raster rName="Office3DRenderer" rVer="16.0.8326">
                    <am3d:blip r:embed="rId6"/>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EE742A6C-CDB3-ECA2-482F-25C7F505C280}"/>
                  </a:ext>
                </a:extLst>
              </p:cNvPr>
              <p:cNvPicPr>
                <a:picLocks noGrp="1" noRot="1" noChangeAspect="1" noMove="1" noResize="1" noEditPoints="1" noAdjustHandles="1" noChangeArrowheads="1" noChangeShapeType="1" noCrop="1"/>
              </p:cNvPicPr>
              <p:nvPr/>
            </p:nvPicPr>
            <p:blipFill>
              <a:blip r:embed="rId6"/>
              <a:stretch>
                <a:fillRect/>
              </a:stretch>
            </p:blipFill>
            <p:spPr>
              <a:xfrm rot="15616096">
                <a:off x="2592745" y="249121"/>
                <a:ext cx="2552968" cy="495218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26E96D9B-3D8C-CE69-D1FA-5B0ECB3F69BF}"/>
                  </a:ext>
                </a:extLst>
              </p:cNvPr>
              <p:cNvGraphicFramePr>
                <a:graphicFrameLocks noChangeAspect="1"/>
              </p:cNvGraphicFramePr>
              <p:nvPr>
                <p:extLst>
                  <p:ext uri="{D42A27DB-BD31-4B8C-83A1-F6EECF244321}">
                    <p14:modId xmlns:p14="http://schemas.microsoft.com/office/powerpoint/2010/main" val="2919359332"/>
                  </p:ext>
                </p:extLst>
              </p:nvPr>
            </p:nvGraphicFramePr>
            <p:xfrm>
              <a:off x="9393302" y="500749"/>
              <a:ext cx="1475430" cy="4254055"/>
            </p:xfrm>
            <a:graphic>
              <a:graphicData uri="http://schemas.microsoft.com/office/drawing/2017/model3d">
                <am3d:model3d r:embed="rId7">
                  <am3d:spPr>
                    <a:xfrm>
                      <a:off x="0" y="0"/>
                      <a:ext cx="1475430" cy="4254055"/>
                    </a:xfrm>
                    <a:prstGeom prst="rect">
                      <a:avLst/>
                    </a:prstGeom>
                  </am3d:spPr>
                  <am3d:camera>
                    <am3d:pos x="0" y="0" z="62991820"/>
                    <am3d:up dx="0" dy="36000000" dz="0"/>
                    <am3d:lookAt x="0" y="0" z="0"/>
                    <am3d:perspective fov="2700000"/>
                  </am3d:camera>
                  <am3d:trans>
                    <am3d:meterPerModelUnit n="27177" d="1000000"/>
                    <am3d:preTrans dx="-3517395" dy="14483380" dz="18000000"/>
                    <am3d:scale>
                      <am3d:sx n="1000000" d="1000000"/>
                      <am3d:sy n="1000000" d="1000000"/>
                      <am3d:sz n="1000000" d="1000000"/>
                    </am3d:scale>
                    <am3d:rot ax="5317168" ay="406" az="12924"/>
                    <am3d:postTrans dx="0" dy="0" dz="0"/>
                  </am3d:trans>
                  <am3d:raster rName="Office3DRenderer" rVer="16.0.8326">
                    <am3d:blip r:embed="rId8"/>
                  </am3d:raster>
                  <am3d:objViewport viewportSz="47689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26E96D9B-3D8C-CE69-D1FA-5B0ECB3F69BF}"/>
                  </a:ext>
                </a:extLst>
              </p:cNvPr>
              <p:cNvPicPr>
                <a:picLocks noGrp="1" noRot="1" noChangeAspect="1" noMove="1" noResize="1" noEditPoints="1" noAdjustHandles="1" noChangeArrowheads="1" noChangeShapeType="1" noCrop="1"/>
              </p:cNvPicPr>
              <p:nvPr/>
            </p:nvPicPr>
            <p:blipFill>
              <a:blip r:embed="rId8"/>
              <a:stretch>
                <a:fillRect/>
              </a:stretch>
            </p:blipFill>
            <p:spPr>
              <a:xfrm>
                <a:off x="9393302" y="500749"/>
                <a:ext cx="1475430" cy="4254055"/>
              </a:xfrm>
              <a:prstGeom prst="rect">
                <a:avLst/>
              </a:prstGeom>
            </p:spPr>
          </p:pic>
        </mc:Fallback>
      </mc:AlternateContent>
      <p:sp>
        <p:nvSpPr>
          <p:cNvPr id="5" name="Rectangle: Rounded Corners 4">
            <a:extLst>
              <a:ext uri="{FF2B5EF4-FFF2-40B4-BE49-F238E27FC236}">
                <a16:creationId xmlns:a16="http://schemas.microsoft.com/office/drawing/2014/main" id="{EA76F6B6-8E5C-4C33-F2D1-CCB91D298D19}"/>
              </a:ext>
            </a:extLst>
          </p:cNvPr>
          <p:cNvSpPr/>
          <p:nvPr/>
        </p:nvSpPr>
        <p:spPr>
          <a:xfrm>
            <a:off x="2217720" y="4508292"/>
            <a:ext cx="6518959" cy="1095645"/>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rPr>
              <a:t>We currently have a CAD model for a final design that will address the issues experienced with previous prototypes. </a:t>
            </a:r>
          </a:p>
        </p:txBody>
      </p:sp>
      <p:sp>
        <p:nvSpPr>
          <p:cNvPr id="13" name="TextBox 12">
            <a:extLst>
              <a:ext uri="{FF2B5EF4-FFF2-40B4-BE49-F238E27FC236}">
                <a16:creationId xmlns:a16="http://schemas.microsoft.com/office/drawing/2014/main" id="{B832068B-6CB6-AC54-8661-874CE6C3689A}"/>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Tree>
    <p:extLst>
      <p:ext uri="{BB962C8B-B14F-4D97-AF65-F5344CB8AC3E}">
        <p14:creationId xmlns:p14="http://schemas.microsoft.com/office/powerpoint/2010/main" val="23073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 0 L 0.125 0 C 0.181 0 0.25 0.069 0.25 0.125 L 0.25 0.25 E" pathEditMode="fixed"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mph" presetSubtype="128" accel="10000" decel="10000" fill="hold" nodeType="clickEffect">
                                  <p:stCondLst>
                                    <p:cond delay="0"/>
                                  </p:stCondLst>
                                  <p:childTnLst>
                                    <p:animRot by="21600000">
                                      <p:cBhvr>
                                        <p:cTn id="14"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3" name="Picture 22">
            <a:extLst>
              <a:ext uri="{FF2B5EF4-FFF2-40B4-BE49-F238E27FC236}">
                <a16:creationId xmlns:a16="http://schemas.microsoft.com/office/drawing/2014/main" id="{EF493D0F-342A-AB4A-2BD5-3943ABC0E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375" y="1335327"/>
            <a:ext cx="2657735" cy="1283612"/>
          </a:xfrm>
          <a:prstGeom prst="rect">
            <a:avLst/>
          </a:prstGeom>
          <a:noFill/>
          <a:extLst>
            <a:ext uri="{909E8E84-426E-40DD-AFC4-6F175D3DCCD1}">
              <a14:hiddenFill xmlns:a14="http://schemas.microsoft.com/office/drawing/2010/main">
                <a:solidFill>
                  <a:srgbClr val="FFFFFF"/>
                </a:solidFill>
              </a14:hiddenFill>
            </a:ext>
          </a:extLst>
        </p:spPr>
      </p:pic>
      <p:sp>
        <p:nvSpPr>
          <p:cNvPr id="78" name="Google Shape;78;p1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Key Goals</a:t>
            </a:r>
            <a:endParaRPr/>
          </a:p>
        </p:txBody>
      </p:sp>
      <p:sp>
        <p:nvSpPr>
          <p:cNvPr id="2" name="Slide Number Placeholder 1">
            <a:extLst>
              <a:ext uri="{FF2B5EF4-FFF2-40B4-BE49-F238E27FC236}">
                <a16:creationId xmlns:a16="http://schemas.microsoft.com/office/drawing/2014/main" id="{6F921D9E-49D8-4EC2-B9DA-02832BFAA297}"/>
              </a:ext>
            </a:extLst>
          </p:cNvPr>
          <p:cNvSpPr>
            <a:spLocks noGrp="1"/>
          </p:cNvSpPr>
          <p:nvPr>
            <p:ph type="sldNum" idx="12"/>
          </p:nvPr>
        </p:nvSpPr>
        <p:spPr/>
        <p:txBody>
          <a:bodyPr/>
          <a:lstStyle/>
          <a:p>
            <a:fld id="{00000000-1234-1234-1234-123412341234}" type="slidenum">
              <a:rPr lang="en" smtClean="0"/>
              <a:pPr/>
              <a:t>41</a:t>
            </a:fld>
            <a:endParaRPr lang="en"/>
          </a:p>
        </p:txBody>
      </p:sp>
      <p:pic>
        <p:nvPicPr>
          <p:cNvPr id="2058" name="Picture 10">
            <a:extLst>
              <a:ext uri="{FF2B5EF4-FFF2-40B4-BE49-F238E27FC236}">
                <a16:creationId xmlns:a16="http://schemas.microsoft.com/office/drawing/2014/main" id="{0F8324A5-0027-5EA4-8041-E8D6FFBEB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721" y="2789185"/>
            <a:ext cx="3464041" cy="34640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25702E8-0E52-0083-7696-BDB59B289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3796" y="2844041"/>
            <a:ext cx="2641600" cy="30861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0D5C462-0EAC-149F-77BD-A4F4D7B3D73B}"/>
              </a:ext>
            </a:extLst>
          </p:cNvPr>
          <p:cNvGrpSpPr/>
          <p:nvPr/>
        </p:nvGrpSpPr>
        <p:grpSpPr>
          <a:xfrm>
            <a:off x="10344042" y="3824248"/>
            <a:ext cx="1158469" cy="776056"/>
            <a:chOff x="7625482" y="2960211"/>
            <a:chExt cx="868852" cy="582042"/>
          </a:xfrm>
        </p:grpSpPr>
        <p:sp>
          <p:nvSpPr>
            <p:cNvPr id="14" name="Arc 13">
              <a:extLst>
                <a:ext uri="{FF2B5EF4-FFF2-40B4-BE49-F238E27FC236}">
                  <a16:creationId xmlns:a16="http://schemas.microsoft.com/office/drawing/2014/main" id="{49AC82BB-055A-93E8-BE3D-FC99C66BA3D7}"/>
                </a:ext>
              </a:extLst>
            </p:cNvPr>
            <p:cNvSpPr/>
            <p:nvPr/>
          </p:nvSpPr>
          <p:spPr>
            <a:xfrm rot="18303611">
              <a:off x="7497597" y="3088097"/>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5" name="Arc 14">
              <a:extLst>
                <a:ext uri="{FF2B5EF4-FFF2-40B4-BE49-F238E27FC236}">
                  <a16:creationId xmlns:a16="http://schemas.microsoft.com/office/drawing/2014/main" id="{1E0E79A9-3936-02AF-B361-3D3DF7635CE4}"/>
                </a:ext>
              </a:extLst>
            </p:cNvPr>
            <p:cNvSpPr/>
            <p:nvPr/>
          </p:nvSpPr>
          <p:spPr>
            <a:xfrm rot="3296389" flipH="1">
              <a:off x="8088683" y="3088096"/>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19" name="Group 18">
              <a:extLst>
                <a:ext uri="{FF2B5EF4-FFF2-40B4-BE49-F238E27FC236}">
                  <a16:creationId xmlns:a16="http://schemas.microsoft.com/office/drawing/2014/main" id="{F415680B-E01B-B289-E148-F67B6A79F562}"/>
                </a:ext>
              </a:extLst>
            </p:cNvPr>
            <p:cNvGrpSpPr/>
            <p:nvPr/>
          </p:nvGrpSpPr>
          <p:grpSpPr>
            <a:xfrm>
              <a:off x="7772314" y="3100065"/>
              <a:ext cx="581935" cy="442188"/>
              <a:chOff x="7772314" y="3100065"/>
              <a:chExt cx="581935" cy="442188"/>
            </a:xfrm>
          </p:grpSpPr>
          <p:sp>
            <p:nvSpPr>
              <p:cNvPr id="12" name="Oval 11">
                <a:extLst>
                  <a:ext uri="{FF2B5EF4-FFF2-40B4-BE49-F238E27FC236}">
                    <a16:creationId xmlns:a16="http://schemas.microsoft.com/office/drawing/2014/main" id="{AE57BD67-8829-5488-0854-30329280B9FD}"/>
                  </a:ext>
                </a:extLst>
              </p:cNvPr>
              <p:cNvSpPr/>
              <p:nvPr/>
            </p:nvSpPr>
            <p:spPr>
              <a:xfrm>
                <a:off x="7772314" y="311006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70D33D6C-7226-6001-C99F-7E63AADBE063}"/>
                  </a:ext>
                </a:extLst>
              </p:cNvPr>
              <p:cNvSpPr/>
              <p:nvPr/>
            </p:nvSpPr>
            <p:spPr>
              <a:xfrm>
                <a:off x="8162520" y="3100065"/>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Freeform: Shape 17">
                <a:extLst>
                  <a:ext uri="{FF2B5EF4-FFF2-40B4-BE49-F238E27FC236}">
                    <a16:creationId xmlns:a16="http://schemas.microsoft.com/office/drawing/2014/main" id="{284A3A70-E392-39EE-CE1F-F19AB17714C5}"/>
                  </a:ext>
                </a:extLst>
              </p:cNvPr>
              <p:cNvSpPr/>
              <p:nvPr/>
            </p:nvSpPr>
            <p:spPr>
              <a:xfrm>
                <a:off x="7861430" y="3392052"/>
                <a:ext cx="396955" cy="150201"/>
              </a:xfrm>
              <a:custGeom>
                <a:avLst/>
                <a:gdLst>
                  <a:gd name="connsiteX0" fmla="*/ 0 w 848032"/>
                  <a:gd name="connsiteY0" fmla="*/ 0 h 109818"/>
                  <a:gd name="connsiteX1" fmla="*/ 250722 w 848032"/>
                  <a:gd name="connsiteY1" fmla="*/ 88490 h 109818"/>
                  <a:gd name="connsiteX2" fmla="*/ 589935 w 848032"/>
                  <a:gd name="connsiteY2" fmla="*/ 103239 h 109818"/>
                  <a:gd name="connsiteX3" fmla="*/ 848032 w 848032"/>
                  <a:gd name="connsiteY3" fmla="*/ 0 h 109818"/>
                </a:gdLst>
                <a:ahLst/>
                <a:cxnLst>
                  <a:cxn ang="0">
                    <a:pos x="connsiteX0" y="connsiteY0"/>
                  </a:cxn>
                  <a:cxn ang="0">
                    <a:pos x="connsiteX1" y="connsiteY1"/>
                  </a:cxn>
                  <a:cxn ang="0">
                    <a:pos x="connsiteX2" y="connsiteY2"/>
                  </a:cxn>
                  <a:cxn ang="0">
                    <a:pos x="connsiteX3" y="connsiteY3"/>
                  </a:cxn>
                </a:cxnLst>
                <a:rect l="l" t="t" r="r" b="b"/>
                <a:pathLst>
                  <a:path w="848032" h="109818">
                    <a:moveTo>
                      <a:pt x="0" y="0"/>
                    </a:moveTo>
                    <a:cubicBezTo>
                      <a:pt x="76200" y="35642"/>
                      <a:pt x="152400" y="71284"/>
                      <a:pt x="250722" y="88490"/>
                    </a:cubicBezTo>
                    <a:cubicBezTo>
                      <a:pt x="349044" y="105696"/>
                      <a:pt x="490383" y="117987"/>
                      <a:pt x="589935" y="103239"/>
                    </a:cubicBezTo>
                    <a:cubicBezTo>
                      <a:pt x="689487" y="88491"/>
                      <a:pt x="768759" y="44245"/>
                      <a:pt x="84803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grpSp>
      <p:grpSp>
        <p:nvGrpSpPr>
          <p:cNvPr id="30" name="Group 29">
            <a:extLst>
              <a:ext uri="{FF2B5EF4-FFF2-40B4-BE49-F238E27FC236}">
                <a16:creationId xmlns:a16="http://schemas.microsoft.com/office/drawing/2014/main" id="{5EF2035F-4FA6-608C-0B9D-32F9C2247C08}"/>
              </a:ext>
            </a:extLst>
          </p:cNvPr>
          <p:cNvGrpSpPr/>
          <p:nvPr/>
        </p:nvGrpSpPr>
        <p:grpSpPr>
          <a:xfrm>
            <a:off x="10325362" y="3823812"/>
            <a:ext cx="1158469" cy="740704"/>
            <a:chOff x="9675660" y="3770849"/>
            <a:chExt cx="868852" cy="555528"/>
          </a:xfrm>
        </p:grpSpPr>
        <p:sp>
          <p:nvSpPr>
            <p:cNvPr id="22" name="Freeform: Shape 21">
              <a:extLst>
                <a:ext uri="{FF2B5EF4-FFF2-40B4-BE49-F238E27FC236}">
                  <a16:creationId xmlns:a16="http://schemas.microsoft.com/office/drawing/2014/main" id="{A30B2B10-6051-5C67-2615-ADEB695363E2}"/>
                </a:ext>
              </a:extLst>
            </p:cNvPr>
            <p:cNvSpPr/>
            <p:nvPr/>
          </p:nvSpPr>
          <p:spPr>
            <a:xfrm flipV="1">
              <a:off x="9925619" y="4176176"/>
              <a:ext cx="396955" cy="150201"/>
            </a:xfrm>
            <a:custGeom>
              <a:avLst/>
              <a:gdLst>
                <a:gd name="connsiteX0" fmla="*/ 0 w 848032"/>
                <a:gd name="connsiteY0" fmla="*/ 0 h 109818"/>
                <a:gd name="connsiteX1" fmla="*/ 250722 w 848032"/>
                <a:gd name="connsiteY1" fmla="*/ 88490 h 109818"/>
                <a:gd name="connsiteX2" fmla="*/ 589935 w 848032"/>
                <a:gd name="connsiteY2" fmla="*/ 103239 h 109818"/>
                <a:gd name="connsiteX3" fmla="*/ 848032 w 848032"/>
                <a:gd name="connsiteY3" fmla="*/ 0 h 109818"/>
              </a:gdLst>
              <a:ahLst/>
              <a:cxnLst>
                <a:cxn ang="0">
                  <a:pos x="connsiteX0" y="connsiteY0"/>
                </a:cxn>
                <a:cxn ang="0">
                  <a:pos x="connsiteX1" y="connsiteY1"/>
                </a:cxn>
                <a:cxn ang="0">
                  <a:pos x="connsiteX2" y="connsiteY2"/>
                </a:cxn>
                <a:cxn ang="0">
                  <a:pos x="connsiteX3" y="connsiteY3"/>
                </a:cxn>
              </a:cxnLst>
              <a:rect l="l" t="t" r="r" b="b"/>
              <a:pathLst>
                <a:path w="848032" h="109818">
                  <a:moveTo>
                    <a:pt x="0" y="0"/>
                  </a:moveTo>
                  <a:cubicBezTo>
                    <a:pt x="76200" y="35642"/>
                    <a:pt x="152400" y="71284"/>
                    <a:pt x="250722" y="88490"/>
                  </a:cubicBezTo>
                  <a:cubicBezTo>
                    <a:pt x="349044" y="105696"/>
                    <a:pt x="490383" y="117987"/>
                    <a:pt x="589935" y="103239"/>
                  </a:cubicBezTo>
                  <a:cubicBezTo>
                    <a:pt x="689487" y="88491"/>
                    <a:pt x="768759" y="44245"/>
                    <a:pt x="84803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23" name="Group 22">
              <a:extLst>
                <a:ext uri="{FF2B5EF4-FFF2-40B4-BE49-F238E27FC236}">
                  <a16:creationId xmlns:a16="http://schemas.microsoft.com/office/drawing/2014/main" id="{5A6FFE7F-0873-9CF9-9BA9-4C05E867635C}"/>
                </a:ext>
              </a:extLst>
            </p:cNvPr>
            <p:cNvGrpSpPr/>
            <p:nvPr/>
          </p:nvGrpSpPr>
          <p:grpSpPr>
            <a:xfrm>
              <a:off x="9675660" y="3770849"/>
              <a:ext cx="868852" cy="533536"/>
              <a:chOff x="7625482" y="2960211"/>
              <a:chExt cx="868852" cy="533536"/>
            </a:xfrm>
          </p:grpSpPr>
          <p:sp>
            <p:nvSpPr>
              <p:cNvPr id="24" name="Arc 23">
                <a:extLst>
                  <a:ext uri="{FF2B5EF4-FFF2-40B4-BE49-F238E27FC236}">
                    <a16:creationId xmlns:a16="http://schemas.microsoft.com/office/drawing/2014/main" id="{63348CC5-E3D0-7A8D-1D27-28D55BFAED6B}"/>
                  </a:ext>
                </a:extLst>
              </p:cNvPr>
              <p:cNvSpPr/>
              <p:nvPr/>
            </p:nvSpPr>
            <p:spPr>
              <a:xfrm rot="18303611">
                <a:off x="7497597" y="3088097"/>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5" name="Arc 24">
                <a:extLst>
                  <a:ext uri="{FF2B5EF4-FFF2-40B4-BE49-F238E27FC236}">
                    <a16:creationId xmlns:a16="http://schemas.microsoft.com/office/drawing/2014/main" id="{4B04083C-3E1B-9876-FD1B-536A62108EF7}"/>
                  </a:ext>
                </a:extLst>
              </p:cNvPr>
              <p:cNvSpPr/>
              <p:nvPr/>
            </p:nvSpPr>
            <p:spPr>
              <a:xfrm rot="3296389" flipH="1">
                <a:off x="8088683" y="3088096"/>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26" name="Group 25">
                <a:extLst>
                  <a:ext uri="{FF2B5EF4-FFF2-40B4-BE49-F238E27FC236}">
                    <a16:creationId xmlns:a16="http://schemas.microsoft.com/office/drawing/2014/main" id="{FA2BC761-C236-F70D-ACD7-3E3D4B3AC21A}"/>
                  </a:ext>
                </a:extLst>
              </p:cNvPr>
              <p:cNvGrpSpPr/>
              <p:nvPr/>
            </p:nvGrpSpPr>
            <p:grpSpPr>
              <a:xfrm>
                <a:off x="7794769" y="3108706"/>
                <a:ext cx="549198" cy="116912"/>
                <a:chOff x="7794769" y="3108706"/>
                <a:chExt cx="549198" cy="116912"/>
              </a:xfrm>
            </p:grpSpPr>
            <p:sp>
              <p:nvSpPr>
                <p:cNvPr id="27" name="Oval 26">
                  <a:extLst>
                    <a:ext uri="{FF2B5EF4-FFF2-40B4-BE49-F238E27FC236}">
                      <a16:creationId xmlns:a16="http://schemas.microsoft.com/office/drawing/2014/main" id="{8676B4C2-3F17-831A-E32B-E2E8FA9371EF}"/>
                    </a:ext>
                  </a:extLst>
                </p:cNvPr>
                <p:cNvSpPr/>
                <p:nvPr/>
              </p:nvSpPr>
              <p:spPr>
                <a:xfrm>
                  <a:off x="7794769" y="310870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D6761950-A000-7145-CB15-8E3A2B4DC69B}"/>
                    </a:ext>
                  </a:extLst>
                </p:cNvPr>
                <p:cNvSpPr/>
                <p:nvPr/>
              </p:nvSpPr>
              <p:spPr>
                <a:xfrm>
                  <a:off x="8152238" y="310870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grpSp>
      </p:grpSp>
      <p:sp>
        <p:nvSpPr>
          <p:cNvPr id="66" name="Rectangle: Rounded Corners 65">
            <a:extLst>
              <a:ext uri="{FF2B5EF4-FFF2-40B4-BE49-F238E27FC236}">
                <a16:creationId xmlns:a16="http://schemas.microsoft.com/office/drawing/2014/main" id="{2A7208C8-1A0B-48E8-F6DD-496B6E3EA9BF}"/>
              </a:ext>
            </a:extLst>
          </p:cNvPr>
          <p:cNvSpPr/>
          <p:nvPr/>
        </p:nvSpPr>
        <p:spPr>
          <a:xfrm>
            <a:off x="4122233" y="4212277"/>
            <a:ext cx="3157928" cy="1214495"/>
          </a:xfrm>
          <a:prstGeom prst="roundRect">
            <a:avLst>
              <a:gd name="adj" fmla="val 50000"/>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400">
              <a:latin typeface="Arial"/>
              <a:cs typeface="Arial"/>
            </a:endParaRPr>
          </a:p>
          <a:p>
            <a:pPr algn="ctr">
              <a:spcAft>
                <a:spcPts val="1600"/>
              </a:spcAft>
            </a:pPr>
            <a:r>
              <a:rPr lang="en-US" sz="2133">
                <a:solidFill>
                  <a:schemeClr val="tx1"/>
                </a:solidFill>
                <a:latin typeface="Arial"/>
                <a:cs typeface="Arial"/>
              </a:rPr>
              <a:t>Easy Operation &amp; </a:t>
            </a:r>
          </a:p>
          <a:p>
            <a:pPr algn="ctr">
              <a:spcAft>
                <a:spcPts val="1600"/>
              </a:spcAft>
            </a:pPr>
            <a:r>
              <a:rPr lang="en-US" sz="2133">
                <a:solidFill>
                  <a:schemeClr val="tx1"/>
                </a:solidFill>
                <a:latin typeface="Arial"/>
                <a:cs typeface="Arial"/>
              </a:rPr>
              <a:t>User Friendly </a:t>
            </a:r>
          </a:p>
          <a:p>
            <a:pPr algn="ctr"/>
            <a:endParaRPr lang="en-US" sz="2400"/>
          </a:p>
        </p:txBody>
      </p:sp>
      <p:sp>
        <p:nvSpPr>
          <p:cNvPr id="2079" name="Rectangle: Rounded Corners 2078">
            <a:extLst>
              <a:ext uri="{FF2B5EF4-FFF2-40B4-BE49-F238E27FC236}">
                <a16:creationId xmlns:a16="http://schemas.microsoft.com/office/drawing/2014/main" id="{A6256B81-F594-2712-42F1-0BE48E8575E9}"/>
              </a:ext>
            </a:extLst>
          </p:cNvPr>
          <p:cNvSpPr/>
          <p:nvPr/>
        </p:nvSpPr>
        <p:spPr>
          <a:xfrm>
            <a:off x="4122233" y="1356967"/>
            <a:ext cx="3159744" cy="1237628"/>
          </a:xfrm>
          <a:prstGeom prst="roundRect">
            <a:avLst>
              <a:gd name="adj" fmla="val 50000"/>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133">
              <a:solidFill>
                <a:schemeClr val="tx1"/>
              </a:solidFill>
              <a:latin typeface="Arial"/>
              <a:cs typeface="Arial"/>
            </a:endParaRPr>
          </a:p>
          <a:p>
            <a:pPr algn="ctr">
              <a:spcAft>
                <a:spcPts val="1600"/>
              </a:spcAft>
            </a:pPr>
            <a:r>
              <a:rPr lang="en-US" sz="2133">
                <a:solidFill>
                  <a:schemeClr val="tx1"/>
                </a:solidFill>
                <a:latin typeface="Arial"/>
                <a:cs typeface="Arial"/>
              </a:rPr>
              <a:t>Fuse Switching and</a:t>
            </a:r>
          </a:p>
          <a:p>
            <a:pPr algn="ctr">
              <a:spcAft>
                <a:spcPts val="1600"/>
              </a:spcAft>
            </a:pPr>
            <a:r>
              <a:rPr lang="en-US" sz="2133">
                <a:solidFill>
                  <a:schemeClr val="tx1"/>
                </a:solidFill>
                <a:latin typeface="Arial"/>
                <a:cs typeface="Arial"/>
              </a:rPr>
              <a:t> Restoration </a:t>
            </a:r>
          </a:p>
          <a:p>
            <a:pPr algn="ctr"/>
            <a:endParaRPr lang="en-US" sz="2400"/>
          </a:p>
        </p:txBody>
      </p:sp>
      <p:sp>
        <p:nvSpPr>
          <p:cNvPr id="67" name="Rectangle: Rounded Corners 66">
            <a:extLst>
              <a:ext uri="{FF2B5EF4-FFF2-40B4-BE49-F238E27FC236}">
                <a16:creationId xmlns:a16="http://schemas.microsoft.com/office/drawing/2014/main" id="{18EC0175-7DBC-80E7-78B9-97E7F2E96E20}"/>
              </a:ext>
            </a:extLst>
          </p:cNvPr>
          <p:cNvSpPr/>
          <p:nvPr/>
        </p:nvSpPr>
        <p:spPr>
          <a:xfrm>
            <a:off x="4127749" y="2796189"/>
            <a:ext cx="3157928" cy="1214495"/>
          </a:xfrm>
          <a:prstGeom prst="roundRect">
            <a:avLst>
              <a:gd name="adj" fmla="val 50000"/>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a:cs typeface="Arial"/>
            </a:endParaRPr>
          </a:p>
          <a:p>
            <a:pPr algn="ctr"/>
            <a:r>
              <a:rPr lang="en-US" sz="2133">
                <a:solidFill>
                  <a:schemeClr val="tx1"/>
                </a:solidFill>
                <a:latin typeface="Arial"/>
                <a:cs typeface="Arial"/>
              </a:rPr>
              <a:t>Easily Transportable</a:t>
            </a:r>
          </a:p>
          <a:p>
            <a:pPr algn="ctr"/>
            <a:endParaRPr lang="en-US" sz="2400"/>
          </a:p>
        </p:txBody>
      </p:sp>
      <p:pic>
        <p:nvPicPr>
          <p:cNvPr id="80" name="Picture 22">
            <a:extLst>
              <a:ext uri="{FF2B5EF4-FFF2-40B4-BE49-F238E27FC236}">
                <a16:creationId xmlns:a16="http://schemas.microsoft.com/office/drawing/2014/main" id="{9276619C-4684-F572-8207-4D145B7A4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814" y="4302535"/>
            <a:ext cx="2657735" cy="128361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2">
            <a:extLst>
              <a:ext uri="{FF2B5EF4-FFF2-40B4-BE49-F238E27FC236}">
                <a16:creationId xmlns:a16="http://schemas.microsoft.com/office/drawing/2014/main" id="{11DC5BAF-80A4-2976-36D0-45CB052FD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482" y="2822139"/>
            <a:ext cx="2657735" cy="128361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1AFFDFFA-4A40-2C49-3540-8E03362398F6}"/>
              </a:ext>
            </a:extLst>
          </p:cNvPr>
          <p:cNvSpPr txBox="1"/>
          <p:nvPr/>
        </p:nvSpPr>
        <p:spPr>
          <a:xfrm>
            <a:off x="1866998" y="1730272"/>
            <a:ext cx="596276" cy="461665"/>
          </a:xfrm>
          <a:prstGeom prst="rect">
            <a:avLst/>
          </a:prstGeom>
          <a:noFill/>
        </p:spPr>
        <p:txBody>
          <a:bodyPr wrap="square" rtlCol="0">
            <a:spAutoFit/>
          </a:bodyPr>
          <a:lstStyle/>
          <a:p>
            <a:r>
              <a:rPr lang="en-US" sz="2400">
                <a:latin typeface="Bahnschrift SemiBold" panose="020B0502040204020203" pitchFamily="34" charset="0"/>
              </a:rPr>
              <a:t>1</a:t>
            </a:r>
          </a:p>
        </p:txBody>
      </p:sp>
      <p:sp>
        <p:nvSpPr>
          <p:cNvPr id="84" name="TextBox 83">
            <a:extLst>
              <a:ext uri="{FF2B5EF4-FFF2-40B4-BE49-F238E27FC236}">
                <a16:creationId xmlns:a16="http://schemas.microsoft.com/office/drawing/2014/main" id="{98C9AE0B-7C11-357E-1A4B-95C5236558EB}"/>
              </a:ext>
            </a:extLst>
          </p:cNvPr>
          <p:cNvSpPr txBox="1"/>
          <p:nvPr/>
        </p:nvSpPr>
        <p:spPr>
          <a:xfrm>
            <a:off x="1867107" y="3157214"/>
            <a:ext cx="666231" cy="461665"/>
          </a:xfrm>
          <a:prstGeom prst="rect">
            <a:avLst/>
          </a:prstGeom>
          <a:noFill/>
        </p:spPr>
        <p:txBody>
          <a:bodyPr wrap="square" rtlCol="0">
            <a:spAutoFit/>
          </a:bodyPr>
          <a:lstStyle/>
          <a:p>
            <a:r>
              <a:rPr lang="en-US" sz="2400">
                <a:latin typeface="Bahnschrift SemiBold" panose="020B0502040204020203" pitchFamily="34" charset="0"/>
              </a:rPr>
              <a:t>2</a:t>
            </a:r>
          </a:p>
        </p:txBody>
      </p:sp>
      <p:sp>
        <p:nvSpPr>
          <p:cNvPr id="87" name="TextBox 86">
            <a:extLst>
              <a:ext uri="{FF2B5EF4-FFF2-40B4-BE49-F238E27FC236}">
                <a16:creationId xmlns:a16="http://schemas.microsoft.com/office/drawing/2014/main" id="{F654FA62-24FB-4B1B-9544-86B75BA2B6A6}"/>
              </a:ext>
            </a:extLst>
          </p:cNvPr>
          <p:cNvSpPr txBox="1"/>
          <p:nvPr/>
        </p:nvSpPr>
        <p:spPr>
          <a:xfrm>
            <a:off x="1867106" y="4698120"/>
            <a:ext cx="666231" cy="461665"/>
          </a:xfrm>
          <a:prstGeom prst="rect">
            <a:avLst/>
          </a:prstGeom>
          <a:noFill/>
        </p:spPr>
        <p:txBody>
          <a:bodyPr wrap="square" rtlCol="0">
            <a:spAutoFit/>
          </a:bodyPr>
          <a:lstStyle/>
          <a:p>
            <a:r>
              <a:rPr lang="en-US" sz="2400">
                <a:latin typeface="Bahnschrift SemiBold" panose="020B0502040204020203" pitchFamily="34" charset="0"/>
              </a:rPr>
              <a:t>3</a:t>
            </a:r>
          </a:p>
        </p:txBody>
      </p:sp>
      <p:pic>
        <p:nvPicPr>
          <p:cNvPr id="89" name="Picture 24">
            <a:extLst>
              <a:ext uri="{FF2B5EF4-FFF2-40B4-BE49-F238E27FC236}">
                <a16:creationId xmlns:a16="http://schemas.microsoft.com/office/drawing/2014/main" id="{06DAB0CF-5C36-852E-2BAF-7C0E2FAC36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3157" y="1119857"/>
            <a:ext cx="2998164" cy="2998164"/>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oup 91">
            <a:extLst>
              <a:ext uri="{FF2B5EF4-FFF2-40B4-BE49-F238E27FC236}">
                <a16:creationId xmlns:a16="http://schemas.microsoft.com/office/drawing/2014/main" id="{220A5310-9FE8-D037-512F-56989A0B28E9}"/>
              </a:ext>
            </a:extLst>
          </p:cNvPr>
          <p:cNvGrpSpPr/>
          <p:nvPr/>
        </p:nvGrpSpPr>
        <p:grpSpPr>
          <a:xfrm>
            <a:off x="7123685" y="159050"/>
            <a:ext cx="3833961" cy="2998164"/>
            <a:chOff x="5342763" y="119287"/>
            <a:chExt cx="2875471" cy="2248623"/>
          </a:xfrm>
        </p:grpSpPr>
        <p:pic>
          <p:nvPicPr>
            <p:cNvPr id="88" name="Picture 24">
              <a:extLst>
                <a:ext uri="{FF2B5EF4-FFF2-40B4-BE49-F238E27FC236}">
                  <a16:creationId xmlns:a16="http://schemas.microsoft.com/office/drawing/2014/main" id="{3C8DFA20-6E7F-D73E-A846-44A570DF1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2763" y="119287"/>
              <a:ext cx="2248623" cy="2248623"/>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437560F8-1D4F-A150-06C3-11CC79ABDCB5}"/>
                </a:ext>
              </a:extLst>
            </p:cNvPr>
            <p:cNvSpPr/>
            <p:nvPr/>
          </p:nvSpPr>
          <p:spPr>
            <a:xfrm rot="20967438">
              <a:off x="5651211" y="814170"/>
              <a:ext cx="2516019" cy="820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0" name="Picture 26">
              <a:extLst>
                <a:ext uri="{FF2B5EF4-FFF2-40B4-BE49-F238E27FC236}">
                  <a16:creationId xmlns:a16="http://schemas.microsoft.com/office/drawing/2014/main" id="{4066ED5C-E3F4-E1E0-6D7F-068E2DAFF1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0203" y="604120"/>
              <a:ext cx="2598031" cy="12310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1BD5894D-6F2B-4850-20F6-330533A89794}"/>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185477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3.7037E-6 L -2.5E-6 0.00031 C 0.00573 0.01142 0.01146 0.02315 0.01754 0.03426 C 0.03195 0.05988 0.02952 0.05216 0.04306 0.07284 C 0.04549 0.07655 0.04722 0.08087 0.04983 0.08457 C 0.05938 0.09908 0.06893 0.11142 0.08091 0.12315 C 0.08559 0.12809 0.09115 0.13149 0.09636 0.13611 C 0.10434 0.14321 0.11146 0.15155 0.11962 0.15772 C 0.16094 0.18828 0.22518 0.22192 0.26372 0.24352 C 0.31302 0.2713 0.32066 0.27655 0.36702 0.29661 C 0.39011 0.30679 0.38507 0.30525 0.40018 0.30834 C 0.40608 0.30772 0.41198 0.30772 0.41806 0.30679 C 0.42066 0.30618 0.42309 0.30463 0.4257 0.30402 C 0.42761 0.3034 0.42952 0.30309 0.43125 0.30247 C 0.43646 0.30093 0.44358 0.29846 0.44913 0.29815 C 0.46007 0.29723 0.47136 0.29723 0.48229 0.29661 C 0.4915 0.29383 0.49115 0.29784 0.49115 0.29229 L 0.49358 0.29537 " pathEditMode="relative" rAng="0" ptsTypes="AAAAAAAAAAAAAAAAAA">
                                      <p:cBhvr>
                                        <p:cTn id="6" dur="2000" fill="hold"/>
                                        <p:tgtEl>
                                          <p:spTgt spid="92"/>
                                        </p:tgtEl>
                                        <p:attrNameLst>
                                          <p:attrName>ppt_x</p:attrName>
                                          <p:attrName>ppt_y</p:attrName>
                                        </p:attrNameLst>
                                      </p:cBhvr>
                                      <p:rCtr x="24670" y="15401"/>
                                    </p:animMotion>
                                  </p:childTnLst>
                                </p:cTn>
                              </p:par>
                              <p:par>
                                <p:cTn id="7" presetID="0" presetClass="path" presetSubtype="0" accel="50000" decel="50000" fill="hold" nodeType="withEffect">
                                  <p:stCondLst>
                                    <p:cond delay="0"/>
                                  </p:stCondLst>
                                  <p:childTnLst>
                                    <p:animMotion origin="layout" path="M -0.06042 0.05186 L -0.06025 0.05216 C -0.06077 0.04599 -0.06094 0.04044 -0.06129 0.03488 C -0.06233 0.02439 -0.06372 0.02223 -0.06545 0.01204 C -0.0658 0.00988 -0.06563 0.00741 -0.06615 0.00618 C -0.06684 0.00278 -0.06806 0.00031 -0.06893 -0.00308 C -0.075 -0.03086 -0.06337 0.0105 -0.0724 -0.025 C -0.07361 -0.03055 -0.0757 -0.03426 -0.07691 -0.03981 C -0.0783 -0.04444 -0.07865 -0.05061 -0.08021 -0.05555 C -0.09236 -0.09321 -0.0908 -0.08117 -0.10122 -0.10926 C -0.10417 -0.11605 -0.10608 -0.12345 -0.10903 -0.13024 C -0.11424 -0.14228 -0.12014 -0.15277 -0.12587 -0.16327 L -0.13455 -0.18117 C -0.13664 -0.18487 -0.13802 -0.18827 -0.13976 -0.19074 C -0.14202 -0.19444 -0.14427 -0.1966 -0.14618 -0.2 C -0.1507 -0.20709 -0.16927 -0.24074 -0.17518 -0.24629 C -0.18351 -0.25493 -0.18455 -0.25648 -0.19393 -0.26419 C -0.19636 -0.26635 -0.19879 -0.26728 -0.20105 -0.26913 C -0.21355 -0.28148 -0.20417 -0.27284 -0.23646 -0.28611 C -0.24028 -0.28734 -0.24375 -0.28858 -0.24723 -0.2895 C -0.2507 -0.2895 -0.25417 -0.29074 -0.25782 -0.29012 C -0.26129 -0.29012 -0.26476 -0.2895 -0.26806 -0.28919 C -0.27761 -0.28765 -0.28802 -0.28518 -0.29723 -0.2824 C -0.30764 -0.27932 -0.32032 -0.27407 -0.32917 -0.26666 C -0.35122 -0.2466 -0.32379 -0.2716 -0.34688 -0.24784 C -0.35035 -0.24444 -0.354 -0.24197 -0.35747 -0.23858 C -0.36667 -0.22777 -0.37205 -0.21882 -0.38004 -0.20586 C -0.38143 -0.2037 -0.38299 -0.20061 -0.3842 -0.19784 C -0.38681 -0.19444 -0.38941 -0.1895 -0.39184 -0.18642 C -0.39271 -0.18611 -0.39341 -0.18487 -0.39393 -0.18426 C -0.39584 -0.17932 -0.39532 -0.18055 -0.39861 -0.17623 C -0.39948 -0.1753 -0.4007 -0.17438 -0.40139 -0.17314 C -0.40278 -0.17129 -0.40365 -0.16913 -0.40504 -0.16728 C -0.40591 -0.16605 -0.40695 -0.16605 -0.40799 -0.16419 C -0.41181 -0.15802 -0.41146 -0.15555 -0.41476 -0.15123 C -0.41545 -0.15092 -0.41615 -0.1503 -0.41667 -0.14938 C -0.41736 -0.14753 -0.41771 -0.14598 -0.41858 -0.14413 C -0.41893 -0.1429 -0.41927 -0.14166 -0.41962 -0.14043 C -0.42032 -0.13888 -0.42032 -0.13734 -0.42049 -0.13611 L -0.41927 -0.14012 " pathEditMode="relative" rAng="900000" ptsTypes="AAAAAAAAAAAAAAAAAAAAAAAAAAAAAAAAAAAAAAAA">
                                      <p:cBhvr>
                                        <p:cTn id="8" dur="2000" fill="hold"/>
                                        <p:tgtEl>
                                          <p:spTgt spid="89"/>
                                        </p:tgtEl>
                                        <p:attrNameLst>
                                          <p:attrName>ppt_x</p:attrName>
                                          <p:attrName>ppt_y</p:attrName>
                                        </p:attrNameLst>
                                      </p:cBhvr>
                                      <p:rCtr x="-16319" y="-20648"/>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fade">
                                      <p:cBhvr>
                                        <p:cTn id="19"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3" name="Picture 22">
            <a:extLst>
              <a:ext uri="{FF2B5EF4-FFF2-40B4-BE49-F238E27FC236}">
                <a16:creationId xmlns:a16="http://schemas.microsoft.com/office/drawing/2014/main" id="{EF493D0F-342A-AB4A-2BD5-3943ABC0E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375" y="1335327"/>
            <a:ext cx="2657735" cy="1283612"/>
          </a:xfrm>
          <a:prstGeom prst="rect">
            <a:avLst/>
          </a:prstGeom>
          <a:noFill/>
          <a:extLst>
            <a:ext uri="{909E8E84-426E-40DD-AFC4-6F175D3DCCD1}">
              <a14:hiddenFill xmlns:a14="http://schemas.microsoft.com/office/drawing/2010/main">
                <a:solidFill>
                  <a:srgbClr val="FFFFFF"/>
                </a:solidFill>
              </a14:hiddenFill>
            </a:ext>
          </a:extLst>
        </p:spPr>
      </p:pic>
      <p:sp>
        <p:nvSpPr>
          <p:cNvPr id="78" name="Google Shape;78;p1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Key Goals</a:t>
            </a:r>
            <a:endParaRPr/>
          </a:p>
        </p:txBody>
      </p:sp>
      <p:sp>
        <p:nvSpPr>
          <p:cNvPr id="2" name="Slide Number Placeholder 1">
            <a:extLst>
              <a:ext uri="{FF2B5EF4-FFF2-40B4-BE49-F238E27FC236}">
                <a16:creationId xmlns:a16="http://schemas.microsoft.com/office/drawing/2014/main" id="{6F921D9E-49D8-4EC2-B9DA-02832BFAA297}"/>
              </a:ext>
            </a:extLst>
          </p:cNvPr>
          <p:cNvSpPr>
            <a:spLocks noGrp="1"/>
          </p:cNvSpPr>
          <p:nvPr>
            <p:ph type="sldNum" idx="12"/>
          </p:nvPr>
        </p:nvSpPr>
        <p:spPr/>
        <p:txBody>
          <a:bodyPr/>
          <a:lstStyle/>
          <a:p>
            <a:fld id="{00000000-1234-1234-1234-123412341234}" type="slidenum">
              <a:rPr lang="en" smtClean="0"/>
              <a:pPr/>
              <a:t>42</a:t>
            </a:fld>
            <a:endParaRPr lang="en"/>
          </a:p>
        </p:txBody>
      </p:sp>
      <p:pic>
        <p:nvPicPr>
          <p:cNvPr id="2058" name="Picture 10">
            <a:extLst>
              <a:ext uri="{FF2B5EF4-FFF2-40B4-BE49-F238E27FC236}">
                <a16:creationId xmlns:a16="http://schemas.microsoft.com/office/drawing/2014/main" id="{0F8324A5-0027-5EA4-8041-E8D6FFBEB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721" y="2789185"/>
            <a:ext cx="3464041" cy="34640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25702E8-0E52-0083-7696-BDB59B289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3796" y="2844041"/>
            <a:ext cx="2641600" cy="30861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0D5C462-0EAC-149F-77BD-A4F4D7B3D73B}"/>
              </a:ext>
            </a:extLst>
          </p:cNvPr>
          <p:cNvGrpSpPr/>
          <p:nvPr/>
        </p:nvGrpSpPr>
        <p:grpSpPr>
          <a:xfrm>
            <a:off x="10344042" y="3824248"/>
            <a:ext cx="1158469" cy="776056"/>
            <a:chOff x="7625482" y="2960211"/>
            <a:chExt cx="868852" cy="582042"/>
          </a:xfrm>
        </p:grpSpPr>
        <p:sp>
          <p:nvSpPr>
            <p:cNvPr id="14" name="Arc 13">
              <a:extLst>
                <a:ext uri="{FF2B5EF4-FFF2-40B4-BE49-F238E27FC236}">
                  <a16:creationId xmlns:a16="http://schemas.microsoft.com/office/drawing/2014/main" id="{49AC82BB-055A-93E8-BE3D-FC99C66BA3D7}"/>
                </a:ext>
              </a:extLst>
            </p:cNvPr>
            <p:cNvSpPr/>
            <p:nvPr/>
          </p:nvSpPr>
          <p:spPr>
            <a:xfrm rot="18303611">
              <a:off x="7497597" y="3088097"/>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5" name="Arc 14">
              <a:extLst>
                <a:ext uri="{FF2B5EF4-FFF2-40B4-BE49-F238E27FC236}">
                  <a16:creationId xmlns:a16="http://schemas.microsoft.com/office/drawing/2014/main" id="{1E0E79A9-3936-02AF-B361-3D3DF7635CE4}"/>
                </a:ext>
              </a:extLst>
            </p:cNvPr>
            <p:cNvSpPr/>
            <p:nvPr/>
          </p:nvSpPr>
          <p:spPr>
            <a:xfrm rot="3296389" flipH="1">
              <a:off x="8088683" y="3088096"/>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19" name="Group 18">
              <a:extLst>
                <a:ext uri="{FF2B5EF4-FFF2-40B4-BE49-F238E27FC236}">
                  <a16:creationId xmlns:a16="http://schemas.microsoft.com/office/drawing/2014/main" id="{F415680B-E01B-B289-E148-F67B6A79F562}"/>
                </a:ext>
              </a:extLst>
            </p:cNvPr>
            <p:cNvGrpSpPr/>
            <p:nvPr/>
          </p:nvGrpSpPr>
          <p:grpSpPr>
            <a:xfrm>
              <a:off x="7772314" y="3100065"/>
              <a:ext cx="581935" cy="442188"/>
              <a:chOff x="7772314" y="3100065"/>
              <a:chExt cx="581935" cy="442188"/>
            </a:xfrm>
          </p:grpSpPr>
          <p:sp>
            <p:nvSpPr>
              <p:cNvPr id="12" name="Oval 11">
                <a:extLst>
                  <a:ext uri="{FF2B5EF4-FFF2-40B4-BE49-F238E27FC236}">
                    <a16:creationId xmlns:a16="http://schemas.microsoft.com/office/drawing/2014/main" id="{AE57BD67-8829-5488-0854-30329280B9FD}"/>
                  </a:ext>
                </a:extLst>
              </p:cNvPr>
              <p:cNvSpPr/>
              <p:nvPr/>
            </p:nvSpPr>
            <p:spPr>
              <a:xfrm>
                <a:off x="7772314" y="311006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70D33D6C-7226-6001-C99F-7E63AADBE063}"/>
                  </a:ext>
                </a:extLst>
              </p:cNvPr>
              <p:cNvSpPr/>
              <p:nvPr/>
            </p:nvSpPr>
            <p:spPr>
              <a:xfrm>
                <a:off x="8162520" y="3100065"/>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Freeform: Shape 17">
                <a:extLst>
                  <a:ext uri="{FF2B5EF4-FFF2-40B4-BE49-F238E27FC236}">
                    <a16:creationId xmlns:a16="http://schemas.microsoft.com/office/drawing/2014/main" id="{284A3A70-E392-39EE-CE1F-F19AB17714C5}"/>
                  </a:ext>
                </a:extLst>
              </p:cNvPr>
              <p:cNvSpPr/>
              <p:nvPr/>
            </p:nvSpPr>
            <p:spPr>
              <a:xfrm>
                <a:off x="7861430" y="3392052"/>
                <a:ext cx="396955" cy="150201"/>
              </a:xfrm>
              <a:custGeom>
                <a:avLst/>
                <a:gdLst>
                  <a:gd name="connsiteX0" fmla="*/ 0 w 848032"/>
                  <a:gd name="connsiteY0" fmla="*/ 0 h 109818"/>
                  <a:gd name="connsiteX1" fmla="*/ 250722 w 848032"/>
                  <a:gd name="connsiteY1" fmla="*/ 88490 h 109818"/>
                  <a:gd name="connsiteX2" fmla="*/ 589935 w 848032"/>
                  <a:gd name="connsiteY2" fmla="*/ 103239 h 109818"/>
                  <a:gd name="connsiteX3" fmla="*/ 848032 w 848032"/>
                  <a:gd name="connsiteY3" fmla="*/ 0 h 109818"/>
                </a:gdLst>
                <a:ahLst/>
                <a:cxnLst>
                  <a:cxn ang="0">
                    <a:pos x="connsiteX0" y="connsiteY0"/>
                  </a:cxn>
                  <a:cxn ang="0">
                    <a:pos x="connsiteX1" y="connsiteY1"/>
                  </a:cxn>
                  <a:cxn ang="0">
                    <a:pos x="connsiteX2" y="connsiteY2"/>
                  </a:cxn>
                  <a:cxn ang="0">
                    <a:pos x="connsiteX3" y="connsiteY3"/>
                  </a:cxn>
                </a:cxnLst>
                <a:rect l="l" t="t" r="r" b="b"/>
                <a:pathLst>
                  <a:path w="848032" h="109818">
                    <a:moveTo>
                      <a:pt x="0" y="0"/>
                    </a:moveTo>
                    <a:cubicBezTo>
                      <a:pt x="76200" y="35642"/>
                      <a:pt x="152400" y="71284"/>
                      <a:pt x="250722" y="88490"/>
                    </a:cubicBezTo>
                    <a:cubicBezTo>
                      <a:pt x="349044" y="105696"/>
                      <a:pt x="490383" y="117987"/>
                      <a:pt x="589935" y="103239"/>
                    </a:cubicBezTo>
                    <a:cubicBezTo>
                      <a:pt x="689487" y="88491"/>
                      <a:pt x="768759" y="44245"/>
                      <a:pt x="84803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grpSp>
      <p:grpSp>
        <p:nvGrpSpPr>
          <p:cNvPr id="30" name="Group 29">
            <a:extLst>
              <a:ext uri="{FF2B5EF4-FFF2-40B4-BE49-F238E27FC236}">
                <a16:creationId xmlns:a16="http://schemas.microsoft.com/office/drawing/2014/main" id="{5EF2035F-4FA6-608C-0B9D-32F9C2247C08}"/>
              </a:ext>
            </a:extLst>
          </p:cNvPr>
          <p:cNvGrpSpPr/>
          <p:nvPr/>
        </p:nvGrpSpPr>
        <p:grpSpPr>
          <a:xfrm>
            <a:off x="10325362" y="3823812"/>
            <a:ext cx="1158469" cy="740704"/>
            <a:chOff x="9675660" y="3770849"/>
            <a:chExt cx="868852" cy="555528"/>
          </a:xfrm>
        </p:grpSpPr>
        <p:sp>
          <p:nvSpPr>
            <p:cNvPr id="22" name="Freeform: Shape 21">
              <a:extLst>
                <a:ext uri="{FF2B5EF4-FFF2-40B4-BE49-F238E27FC236}">
                  <a16:creationId xmlns:a16="http://schemas.microsoft.com/office/drawing/2014/main" id="{A30B2B10-6051-5C67-2615-ADEB695363E2}"/>
                </a:ext>
              </a:extLst>
            </p:cNvPr>
            <p:cNvSpPr/>
            <p:nvPr/>
          </p:nvSpPr>
          <p:spPr>
            <a:xfrm flipV="1">
              <a:off x="9925619" y="4176176"/>
              <a:ext cx="396955" cy="150201"/>
            </a:xfrm>
            <a:custGeom>
              <a:avLst/>
              <a:gdLst>
                <a:gd name="connsiteX0" fmla="*/ 0 w 848032"/>
                <a:gd name="connsiteY0" fmla="*/ 0 h 109818"/>
                <a:gd name="connsiteX1" fmla="*/ 250722 w 848032"/>
                <a:gd name="connsiteY1" fmla="*/ 88490 h 109818"/>
                <a:gd name="connsiteX2" fmla="*/ 589935 w 848032"/>
                <a:gd name="connsiteY2" fmla="*/ 103239 h 109818"/>
                <a:gd name="connsiteX3" fmla="*/ 848032 w 848032"/>
                <a:gd name="connsiteY3" fmla="*/ 0 h 109818"/>
              </a:gdLst>
              <a:ahLst/>
              <a:cxnLst>
                <a:cxn ang="0">
                  <a:pos x="connsiteX0" y="connsiteY0"/>
                </a:cxn>
                <a:cxn ang="0">
                  <a:pos x="connsiteX1" y="connsiteY1"/>
                </a:cxn>
                <a:cxn ang="0">
                  <a:pos x="connsiteX2" y="connsiteY2"/>
                </a:cxn>
                <a:cxn ang="0">
                  <a:pos x="connsiteX3" y="connsiteY3"/>
                </a:cxn>
              </a:cxnLst>
              <a:rect l="l" t="t" r="r" b="b"/>
              <a:pathLst>
                <a:path w="848032" h="109818">
                  <a:moveTo>
                    <a:pt x="0" y="0"/>
                  </a:moveTo>
                  <a:cubicBezTo>
                    <a:pt x="76200" y="35642"/>
                    <a:pt x="152400" y="71284"/>
                    <a:pt x="250722" y="88490"/>
                  </a:cubicBezTo>
                  <a:cubicBezTo>
                    <a:pt x="349044" y="105696"/>
                    <a:pt x="490383" y="117987"/>
                    <a:pt x="589935" y="103239"/>
                  </a:cubicBezTo>
                  <a:cubicBezTo>
                    <a:pt x="689487" y="88491"/>
                    <a:pt x="768759" y="44245"/>
                    <a:pt x="84803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23" name="Group 22">
              <a:extLst>
                <a:ext uri="{FF2B5EF4-FFF2-40B4-BE49-F238E27FC236}">
                  <a16:creationId xmlns:a16="http://schemas.microsoft.com/office/drawing/2014/main" id="{5A6FFE7F-0873-9CF9-9BA9-4C05E867635C}"/>
                </a:ext>
              </a:extLst>
            </p:cNvPr>
            <p:cNvGrpSpPr/>
            <p:nvPr/>
          </p:nvGrpSpPr>
          <p:grpSpPr>
            <a:xfrm>
              <a:off x="9675660" y="3770849"/>
              <a:ext cx="868852" cy="533536"/>
              <a:chOff x="7625482" y="2960211"/>
              <a:chExt cx="868852" cy="533536"/>
            </a:xfrm>
          </p:grpSpPr>
          <p:sp>
            <p:nvSpPr>
              <p:cNvPr id="24" name="Arc 23">
                <a:extLst>
                  <a:ext uri="{FF2B5EF4-FFF2-40B4-BE49-F238E27FC236}">
                    <a16:creationId xmlns:a16="http://schemas.microsoft.com/office/drawing/2014/main" id="{63348CC5-E3D0-7A8D-1D27-28D55BFAED6B}"/>
                  </a:ext>
                </a:extLst>
              </p:cNvPr>
              <p:cNvSpPr/>
              <p:nvPr/>
            </p:nvSpPr>
            <p:spPr>
              <a:xfrm rot="18303611">
                <a:off x="7497597" y="3088097"/>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5" name="Arc 24">
                <a:extLst>
                  <a:ext uri="{FF2B5EF4-FFF2-40B4-BE49-F238E27FC236}">
                    <a16:creationId xmlns:a16="http://schemas.microsoft.com/office/drawing/2014/main" id="{4B04083C-3E1B-9876-FD1B-536A62108EF7}"/>
                  </a:ext>
                </a:extLst>
              </p:cNvPr>
              <p:cNvSpPr/>
              <p:nvPr/>
            </p:nvSpPr>
            <p:spPr>
              <a:xfrm rot="3296389" flipH="1">
                <a:off x="8088683" y="3088096"/>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26" name="Group 25">
                <a:extLst>
                  <a:ext uri="{FF2B5EF4-FFF2-40B4-BE49-F238E27FC236}">
                    <a16:creationId xmlns:a16="http://schemas.microsoft.com/office/drawing/2014/main" id="{FA2BC761-C236-F70D-ACD7-3E3D4B3AC21A}"/>
                  </a:ext>
                </a:extLst>
              </p:cNvPr>
              <p:cNvGrpSpPr/>
              <p:nvPr/>
            </p:nvGrpSpPr>
            <p:grpSpPr>
              <a:xfrm>
                <a:off x="7794769" y="3108706"/>
                <a:ext cx="549198" cy="116912"/>
                <a:chOff x="7794769" y="3108706"/>
                <a:chExt cx="549198" cy="116912"/>
              </a:xfrm>
            </p:grpSpPr>
            <p:sp>
              <p:nvSpPr>
                <p:cNvPr id="27" name="Oval 26">
                  <a:extLst>
                    <a:ext uri="{FF2B5EF4-FFF2-40B4-BE49-F238E27FC236}">
                      <a16:creationId xmlns:a16="http://schemas.microsoft.com/office/drawing/2014/main" id="{8676B4C2-3F17-831A-E32B-E2E8FA9371EF}"/>
                    </a:ext>
                  </a:extLst>
                </p:cNvPr>
                <p:cNvSpPr/>
                <p:nvPr/>
              </p:nvSpPr>
              <p:spPr>
                <a:xfrm>
                  <a:off x="7794769" y="310870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D6761950-A000-7145-CB15-8E3A2B4DC69B}"/>
                    </a:ext>
                  </a:extLst>
                </p:cNvPr>
                <p:cNvSpPr/>
                <p:nvPr/>
              </p:nvSpPr>
              <p:spPr>
                <a:xfrm>
                  <a:off x="8152238" y="310870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grpSp>
      </p:grpSp>
      <p:sp>
        <p:nvSpPr>
          <p:cNvPr id="66" name="Rectangle: Rounded Corners 65">
            <a:extLst>
              <a:ext uri="{FF2B5EF4-FFF2-40B4-BE49-F238E27FC236}">
                <a16:creationId xmlns:a16="http://schemas.microsoft.com/office/drawing/2014/main" id="{2A7208C8-1A0B-48E8-F6DD-496B6E3EA9BF}"/>
              </a:ext>
            </a:extLst>
          </p:cNvPr>
          <p:cNvSpPr/>
          <p:nvPr/>
        </p:nvSpPr>
        <p:spPr>
          <a:xfrm>
            <a:off x="4122233" y="4212277"/>
            <a:ext cx="3157928" cy="1214495"/>
          </a:xfrm>
          <a:prstGeom prst="roundRect">
            <a:avLst>
              <a:gd name="adj" fmla="val 50000"/>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400">
              <a:latin typeface="Arial"/>
              <a:cs typeface="Arial"/>
            </a:endParaRPr>
          </a:p>
          <a:p>
            <a:pPr algn="ctr">
              <a:spcAft>
                <a:spcPts val="1600"/>
              </a:spcAft>
            </a:pPr>
            <a:r>
              <a:rPr lang="en-US" sz="2133">
                <a:solidFill>
                  <a:schemeClr val="tx1"/>
                </a:solidFill>
                <a:latin typeface="Arial"/>
                <a:cs typeface="Arial"/>
              </a:rPr>
              <a:t>Easy Operation &amp; </a:t>
            </a:r>
          </a:p>
          <a:p>
            <a:pPr algn="ctr">
              <a:spcAft>
                <a:spcPts val="1600"/>
              </a:spcAft>
            </a:pPr>
            <a:r>
              <a:rPr lang="en-US" sz="2133">
                <a:solidFill>
                  <a:schemeClr val="tx1"/>
                </a:solidFill>
                <a:latin typeface="Arial"/>
                <a:cs typeface="Arial"/>
              </a:rPr>
              <a:t>User Friendly </a:t>
            </a:r>
          </a:p>
          <a:p>
            <a:pPr algn="ctr"/>
            <a:endParaRPr lang="en-US" sz="2400"/>
          </a:p>
        </p:txBody>
      </p:sp>
      <p:sp>
        <p:nvSpPr>
          <p:cNvPr id="2079" name="Rectangle: Rounded Corners 2078">
            <a:extLst>
              <a:ext uri="{FF2B5EF4-FFF2-40B4-BE49-F238E27FC236}">
                <a16:creationId xmlns:a16="http://schemas.microsoft.com/office/drawing/2014/main" id="{A6256B81-F594-2712-42F1-0BE48E8575E9}"/>
              </a:ext>
            </a:extLst>
          </p:cNvPr>
          <p:cNvSpPr/>
          <p:nvPr/>
        </p:nvSpPr>
        <p:spPr>
          <a:xfrm>
            <a:off x="4122233" y="1356967"/>
            <a:ext cx="3159744" cy="1237628"/>
          </a:xfrm>
          <a:prstGeom prst="roundRect">
            <a:avLst>
              <a:gd name="adj" fmla="val 50000"/>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133">
              <a:solidFill>
                <a:schemeClr val="tx1"/>
              </a:solidFill>
              <a:latin typeface="Arial"/>
              <a:cs typeface="Arial"/>
            </a:endParaRPr>
          </a:p>
          <a:p>
            <a:pPr algn="ctr">
              <a:spcAft>
                <a:spcPts val="1600"/>
              </a:spcAft>
            </a:pPr>
            <a:r>
              <a:rPr lang="en-US" sz="2133">
                <a:solidFill>
                  <a:schemeClr val="tx1"/>
                </a:solidFill>
                <a:latin typeface="Arial"/>
                <a:cs typeface="Arial"/>
              </a:rPr>
              <a:t>Fuse Switching and</a:t>
            </a:r>
          </a:p>
          <a:p>
            <a:pPr algn="ctr">
              <a:spcAft>
                <a:spcPts val="1600"/>
              </a:spcAft>
            </a:pPr>
            <a:r>
              <a:rPr lang="en-US" sz="2133">
                <a:solidFill>
                  <a:schemeClr val="tx1"/>
                </a:solidFill>
                <a:latin typeface="Arial"/>
                <a:cs typeface="Arial"/>
              </a:rPr>
              <a:t> Restoration </a:t>
            </a:r>
          </a:p>
          <a:p>
            <a:pPr algn="ctr"/>
            <a:endParaRPr lang="en-US" sz="2400"/>
          </a:p>
        </p:txBody>
      </p:sp>
      <p:sp>
        <p:nvSpPr>
          <p:cNvPr id="67" name="Rectangle: Rounded Corners 66">
            <a:extLst>
              <a:ext uri="{FF2B5EF4-FFF2-40B4-BE49-F238E27FC236}">
                <a16:creationId xmlns:a16="http://schemas.microsoft.com/office/drawing/2014/main" id="{18EC0175-7DBC-80E7-78B9-97E7F2E96E20}"/>
              </a:ext>
            </a:extLst>
          </p:cNvPr>
          <p:cNvSpPr/>
          <p:nvPr/>
        </p:nvSpPr>
        <p:spPr>
          <a:xfrm>
            <a:off x="4127749" y="2796189"/>
            <a:ext cx="3157928" cy="1214495"/>
          </a:xfrm>
          <a:prstGeom prst="roundRect">
            <a:avLst>
              <a:gd name="adj" fmla="val 50000"/>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a:cs typeface="Arial"/>
            </a:endParaRPr>
          </a:p>
          <a:p>
            <a:pPr algn="ctr"/>
            <a:r>
              <a:rPr lang="en-US" sz="2133">
                <a:solidFill>
                  <a:schemeClr val="tx1"/>
                </a:solidFill>
                <a:latin typeface="Arial"/>
                <a:cs typeface="Arial"/>
              </a:rPr>
              <a:t>Easily Transportable</a:t>
            </a:r>
          </a:p>
          <a:p>
            <a:pPr algn="ctr"/>
            <a:endParaRPr lang="en-US" sz="2400"/>
          </a:p>
        </p:txBody>
      </p:sp>
      <p:pic>
        <p:nvPicPr>
          <p:cNvPr id="80" name="Picture 22">
            <a:extLst>
              <a:ext uri="{FF2B5EF4-FFF2-40B4-BE49-F238E27FC236}">
                <a16:creationId xmlns:a16="http://schemas.microsoft.com/office/drawing/2014/main" id="{9276619C-4684-F572-8207-4D145B7A4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814" y="4302535"/>
            <a:ext cx="2657735" cy="128361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2">
            <a:extLst>
              <a:ext uri="{FF2B5EF4-FFF2-40B4-BE49-F238E27FC236}">
                <a16:creationId xmlns:a16="http://schemas.microsoft.com/office/drawing/2014/main" id="{11DC5BAF-80A4-2976-36D0-45CB052FD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482" y="2822139"/>
            <a:ext cx="2657735" cy="128361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1AFFDFFA-4A40-2C49-3540-8E03362398F6}"/>
              </a:ext>
            </a:extLst>
          </p:cNvPr>
          <p:cNvSpPr txBox="1"/>
          <p:nvPr/>
        </p:nvSpPr>
        <p:spPr>
          <a:xfrm>
            <a:off x="1866998" y="1730272"/>
            <a:ext cx="596276" cy="461665"/>
          </a:xfrm>
          <a:prstGeom prst="rect">
            <a:avLst/>
          </a:prstGeom>
          <a:noFill/>
        </p:spPr>
        <p:txBody>
          <a:bodyPr wrap="square" rtlCol="0">
            <a:spAutoFit/>
          </a:bodyPr>
          <a:lstStyle/>
          <a:p>
            <a:r>
              <a:rPr lang="en-US" sz="2400">
                <a:latin typeface="Bahnschrift SemiBold" panose="020B0502040204020203" pitchFamily="34" charset="0"/>
              </a:rPr>
              <a:t>1</a:t>
            </a:r>
          </a:p>
        </p:txBody>
      </p:sp>
      <p:sp>
        <p:nvSpPr>
          <p:cNvPr id="84" name="TextBox 83">
            <a:extLst>
              <a:ext uri="{FF2B5EF4-FFF2-40B4-BE49-F238E27FC236}">
                <a16:creationId xmlns:a16="http://schemas.microsoft.com/office/drawing/2014/main" id="{98C9AE0B-7C11-357E-1A4B-95C5236558EB}"/>
              </a:ext>
            </a:extLst>
          </p:cNvPr>
          <p:cNvSpPr txBox="1"/>
          <p:nvPr/>
        </p:nvSpPr>
        <p:spPr>
          <a:xfrm>
            <a:off x="1867107" y="3157214"/>
            <a:ext cx="666231" cy="461665"/>
          </a:xfrm>
          <a:prstGeom prst="rect">
            <a:avLst/>
          </a:prstGeom>
          <a:noFill/>
        </p:spPr>
        <p:txBody>
          <a:bodyPr wrap="square" rtlCol="0">
            <a:spAutoFit/>
          </a:bodyPr>
          <a:lstStyle/>
          <a:p>
            <a:r>
              <a:rPr lang="en-US" sz="2400">
                <a:latin typeface="Bahnschrift SemiBold" panose="020B0502040204020203" pitchFamily="34" charset="0"/>
              </a:rPr>
              <a:t>2</a:t>
            </a:r>
          </a:p>
        </p:txBody>
      </p:sp>
      <p:sp>
        <p:nvSpPr>
          <p:cNvPr id="87" name="TextBox 86">
            <a:extLst>
              <a:ext uri="{FF2B5EF4-FFF2-40B4-BE49-F238E27FC236}">
                <a16:creationId xmlns:a16="http://schemas.microsoft.com/office/drawing/2014/main" id="{F654FA62-24FB-4B1B-9544-86B75BA2B6A6}"/>
              </a:ext>
            </a:extLst>
          </p:cNvPr>
          <p:cNvSpPr txBox="1"/>
          <p:nvPr/>
        </p:nvSpPr>
        <p:spPr>
          <a:xfrm>
            <a:off x="1867106" y="4698120"/>
            <a:ext cx="666231" cy="461665"/>
          </a:xfrm>
          <a:prstGeom prst="rect">
            <a:avLst/>
          </a:prstGeom>
          <a:noFill/>
        </p:spPr>
        <p:txBody>
          <a:bodyPr wrap="square" rtlCol="0">
            <a:spAutoFit/>
          </a:bodyPr>
          <a:lstStyle/>
          <a:p>
            <a:r>
              <a:rPr lang="en-US" sz="2400">
                <a:latin typeface="Bahnschrift SemiBold" panose="020B0502040204020203" pitchFamily="34" charset="0"/>
              </a:rPr>
              <a:t>3</a:t>
            </a:r>
          </a:p>
        </p:txBody>
      </p:sp>
      <p:pic>
        <p:nvPicPr>
          <p:cNvPr id="89" name="Picture 24">
            <a:extLst>
              <a:ext uri="{FF2B5EF4-FFF2-40B4-BE49-F238E27FC236}">
                <a16:creationId xmlns:a16="http://schemas.microsoft.com/office/drawing/2014/main" id="{06DAB0CF-5C36-852E-2BAF-7C0E2FAC36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3157" y="1119857"/>
            <a:ext cx="2998164" cy="2998164"/>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oup 91">
            <a:extLst>
              <a:ext uri="{FF2B5EF4-FFF2-40B4-BE49-F238E27FC236}">
                <a16:creationId xmlns:a16="http://schemas.microsoft.com/office/drawing/2014/main" id="{220A5310-9FE8-D037-512F-56989A0B28E9}"/>
              </a:ext>
            </a:extLst>
          </p:cNvPr>
          <p:cNvGrpSpPr/>
          <p:nvPr/>
        </p:nvGrpSpPr>
        <p:grpSpPr>
          <a:xfrm>
            <a:off x="7123685" y="159050"/>
            <a:ext cx="3833961" cy="2998164"/>
            <a:chOff x="5342763" y="119287"/>
            <a:chExt cx="2875471" cy="2248623"/>
          </a:xfrm>
        </p:grpSpPr>
        <p:pic>
          <p:nvPicPr>
            <p:cNvPr id="88" name="Picture 24">
              <a:extLst>
                <a:ext uri="{FF2B5EF4-FFF2-40B4-BE49-F238E27FC236}">
                  <a16:creationId xmlns:a16="http://schemas.microsoft.com/office/drawing/2014/main" id="{3C8DFA20-6E7F-D73E-A846-44A570DF1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2763" y="119287"/>
              <a:ext cx="2248623" cy="2248623"/>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437560F8-1D4F-A150-06C3-11CC79ABDCB5}"/>
                </a:ext>
              </a:extLst>
            </p:cNvPr>
            <p:cNvSpPr/>
            <p:nvPr/>
          </p:nvSpPr>
          <p:spPr>
            <a:xfrm rot="20967438">
              <a:off x="5651211" y="814170"/>
              <a:ext cx="2516019" cy="820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0" name="Picture 26">
              <a:extLst>
                <a:ext uri="{FF2B5EF4-FFF2-40B4-BE49-F238E27FC236}">
                  <a16:creationId xmlns:a16="http://schemas.microsoft.com/office/drawing/2014/main" id="{4066ED5C-E3F4-E1E0-6D7F-068E2DAFF1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0203" y="604120"/>
              <a:ext cx="2598031" cy="123109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73CAD09-1E2A-00B0-CF2A-4E01B9EA1D0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281825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3.7037E-6 L -2.5E-6 0.00031 C 0.00573 0.01142 0.01146 0.02315 0.01754 0.03426 C 0.03195 0.05988 0.02952 0.05216 0.04306 0.07284 C 0.04549 0.07655 0.04722 0.08087 0.04983 0.08457 C 0.05938 0.09908 0.06893 0.11142 0.08091 0.12315 C 0.08559 0.12809 0.09115 0.13149 0.09636 0.13611 C 0.10434 0.14321 0.11146 0.15155 0.11962 0.15772 C 0.16094 0.18828 0.22518 0.22192 0.26372 0.24352 C 0.31302 0.2713 0.32066 0.27655 0.36702 0.29661 C 0.39011 0.30679 0.38507 0.30525 0.40018 0.30834 C 0.40608 0.30772 0.41198 0.30772 0.41806 0.30679 C 0.42066 0.30618 0.42309 0.30463 0.4257 0.30402 C 0.42761 0.3034 0.42952 0.30309 0.43125 0.30247 C 0.43646 0.30093 0.44358 0.29846 0.44913 0.29815 C 0.46007 0.29723 0.47136 0.29723 0.48229 0.29661 C 0.4915 0.29383 0.49115 0.29784 0.49115 0.29229 L 0.49358 0.29537 " pathEditMode="relative" rAng="0" ptsTypes="AAAAAAAAAAAAAAAAAA">
                                      <p:cBhvr>
                                        <p:cTn id="6" dur="2000" fill="hold"/>
                                        <p:tgtEl>
                                          <p:spTgt spid="92"/>
                                        </p:tgtEl>
                                        <p:attrNameLst>
                                          <p:attrName>ppt_x</p:attrName>
                                          <p:attrName>ppt_y</p:attrName>
                                        </p:attrNameLst>
                                      </p:cBhvr>
                                      <p:rCtr x="24670" y="15401"/>
                                    </p:animMotion>
                                  </p:childTnLst>
                                </p:cTn>
                              </p:par>
                              <p:par>
                                <p:cTn id="7" presetID="0" presetClass="path" presetSubtype="0" accel="50000" decel="50000" fill="hold" nodeType="withEffect">
                                  <p:stCondLst>
                                    <p:cond delay="0"/>
                                  </p:stCondLst>
                                  <p:childTnLst>
                                    <p:animMotion origin="layout" path="M -0.06042 0.05186 L -0.06025 0.05216 C -0.06077 0.04599 -0.06094 0.04044 -0.06129 0.03488 C -0.06233 0.02439 -0.06372 0.02223 -0.06545 0.01204 C -0.0658 0.00988 -0.06563 0.00741 -0.06615 0.00618 C -0.06684 0.00278 -0.06806 0.00031 -0.06893 -0.00308 C -0.075 -0.03086 -0.06337 0.0105 -0.0724 -0.025 C -0.07361 -0.03055 -0.0757 -0.03426 -0.07691 -0.03981 C -0.0783 -0.04444 -0.07865 -0.05061 -0.08021 -0.05555 C -0.09236 -0.09321 -0.0908 -0.08117 -0.10122 -0.10926 C -0.10417 -0.11605 -0.10608 -0.12345 -0.10903 -0.13024 C -0.11424 -0.14228 -0.12014 -0.15277 -0.12587 -0.16327 L -0.13455 -0.18117 C -0.13664 -0.18487 -0.13802 -0.18827 -0.13976 -0.19074 C -0.14202 -0.19444 -0.14427 -0.1966 -0.14618 -0.2 C -0.1507 -0.20709 -0.16927 -0.24074 -0.17518 -0.24629 C -0.18351 -0.25493 -0.18455 -0.25648 -0.19393 -0.26419 C -0.19636 -0.26635 -0.19879 -0.26728 -0.20105 -0.26913 C -0.21355 -0.28148 -0.20417 -0.27284 -0.23646 -0.28611 C -0.24028 -0.28734 -0.24375 -0.28858 -0.24723 -0.2895 C -0.2507 -0.2895 -0.25417 -0.29074 -0.25782 -0.29012 C -0.26129 -0.29012 -0.26476 -0.2895 -0.26806 -0.28919 C -0.27761 -0.28765 -0.28802 -0.28518 -0.29723 -0.2824 C -0.30764 -0.27932 -0.32032 -0.27407 -0.32917 -0.26666 C -0.35122 -0.2466 -0.32379 -0.2716 -0.34688 -0.24784 C -0.35035 -0.24444 -0.354 -0.24197 -0.35747 -0.23858 C -0.36667 -0.22777 -0.37205 -0.21882 -0.38004 -0.20586 C -0.38143 -0.2037 -0.38299 -0.20061 -0.3842 -0.19784 C -0.38681 -0.19444 -0.38941 -0.1895 -0.39184 -0.18642 C -0.39271 -0.18611 -0.39341 -0.18487 -0.39393 -0.18426 C -0.39584 -0.17932 -0.39532 -0.18055 -0.39861 -0.17623 C -0.39948 -0.1753 -0.4007 -0.17438 -0.40139 -0.17314 C -0.40278 -0.17129 -0.40365 -0.16913 -0.40504 -0.16728 C -0.40591 -0.16605 -0.40695 -0.16605 -0.40799 -0.16419 C -0.41181 -0.15802 -0.41146 -0.15555 -0.41476 -0.15123 C -0.41545 -0.15092 -0.41615 -0.1503 -0.41667 -0.14938 C -0.41736 -0.14753 -0.41771 -0.14598 -0.41858 -0.14413 C -0.41893 -0.1429 -0.41927 -0.14166 -0.41962 -0.14043 C -0.42032 -0.13888 -0.42032 -0.13734 -0.42049 -0.13611 L -0.41927 -0.14012 " pathEditMode="relative" rAng="900000" ptsTypes="AAAAAAAAAAAAAAAAAAAAAAAAAAAAAAAAAAAAAAAA">
                                      <p:cBhvr>
                                        <p:cTn id="8" dur="2000" fill="hold"/>
                                        <p:tgtEl>
                                          <p:spTgt spid="89"/>
                                        </p:tgtEl>
                                        <p:attrNameLst>
                                          <p:attrName>ppt_x</p:attrName>
                                          <p:attrName>ppt_y</p:attrName>
                                        </p:attrNameLst>
                                      </p:cBhvr>
                                      <p:rCtr x="-16319" y="-20648"/>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fade">
                                      <p:cBhvr>
                                        <p:cTn id="19"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43243FE7-DA0E-E79D-982A-B94D0150F877}"/>
              </a:ext>
            </a:extLst>
          </p:cNvPr>
          <p:cNvGrpSpPr/>
          <p:nvPr/>
        </p:nvGrpSpPr>
        <p:grpSpPr>
          <a:xfrm>
            <a:off x="1594009" y="3264973"/>
            <a:ext cx="330354" cy="1958565"/>
            <a:chOff x="1594009" y="3264973"/>
            <a:chExt cx="330354" cy="1958565"/>
          </a:xfrm>
        </p:grpSpPr>
        <p:sp>
          <p:nvSpPr>
            <p:cNvPr id="70" name="Rectangle: Rounded Corners 69">
              <a:extLst>
                <a:ext uri="{FF2B5EF4-FFF2-40B4-BE49-F238E27FC236}">
                  <a16:creationId xmlns:a16="http://schemas.microsoft.com/office/drawing/2014/main" id="{8BAF4FC3-7C95-FBD6-905D-AF58D7E26530}"/>
                </a:ext>
              </a:extLst>
            </p:cNvPr>
            <p:cNvSpPr/>
            <p:nvPr/>
          </p:nvSpPr>
          <p:spPr>
            <a:xfrm>
              <a:off x="1594009" y="3327231"/>
              <a:ext cx="280957" cy="1896307"/>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76AFF93-ADD2-3AD0-D774-B957FD358C8A}"/>
                </a:ext>
              </a:extLst>
            </p:cNvPr>
            <p:cNvSpPr/>
            <p:nvPr/>
          </p:nvSpPr>
          <p:spPr>
            <a:xfrm>
              <a:off x="1829642" y="3264973"/>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6BB1C732-9623-8157-7B4D-E96C30D1B203}"/>
              </a:ext>
            </a:extLst>
          </p:cNvPr>
          <p:cNvGrpSpPr/>
          <p:nvPr/>
        </p:nvGrpSpPr>
        <p:grpSpPr>
          <a:xfrm>
            <a:off x="2639086" y="3128448"/>
            <a:ext cx="331230" cy="2101564"/>
            <a:chOff x="3170202" y="3123589"/>
            <a:chExt cx="331230" cy="2101564"/>
          </a:xfrm>
        </p:grpSpPr>
        <p:sp>
          <p:nvSpPr>
            <p:cNvPr id="56" name="Rectangle: Rounded Corners 55">
              <a:extLst>
                <a:ext uri="{FF2B5EF4-FFF2-40B4-BE49-F238E27FC236}">
                  <a16:creationId xmlns:a16="http://schemas.microsoft.com/office/drawing/2014/main" id="{07DA839B-0996-F952-8180-91196521D681}"/>
                </a:ext>
              </a:extLst>
            </p:cNvPr>
            <p:cNvSpPr/>
            <p:nvPr/>
          </p:nvSpPr>
          <p:spPr>
            <a:xfrm>
              <a:off x="3170202" y="3142429"/>
              <a:ext cx="254000" cy="2082724"/>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grpSp>
          <p:nvGrpSpPr>
            <p:cNvPr id="63" name="Group 62">
              <a:extLst>
                <a:ext uri="{FF2B5EF4-FFF2-40B4-BE49-F238E27FC236}">
                  <a16:creationId xmlns:a16="http://schemas.microsoft.com/office/drawing/2014/main" id="{41EC9482-4EF4-2B7B-FF65-FA7C2BE31D83}"/>
                </a:ext>
              </a:extLst>
            </p:cNvPr>
            <p:cNvGrpSpPr/>
            <p:nvPr/>
          </p:nvGrpSpPr>
          <p:grpSpPr>
            <a:xfrm>
              <a:off x="3406711" y="3123589"/>
              <a:ext cx="94721" cy="94721"/>
              <a:chOff x="5416070" y="3175000"/>
              <a:chExt cx="254000" cy="254000"/>
            </a:xfrm>
          </p:grpSpPr>
          <p:sp>
            <p:nvSpPr>
              <p:cNvPr id="64" name="Oval 63">
                <a:extLst>
                  <a:ext uri="{FF2B5EF4-FFF2-40B4-BE49-F238E27FC236}">
                    <a16:creationId xmlns:a16="http://schemas.microsoft.com/office/drawing/2014/main" id="{BCE6405C-21ED-E064-0D32-B79E8182F020}"/>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1108868-8F48-ED89-7F30-DB09CBE40D05}"/>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itle 10">
            <a:extLst>
              <a:ext uri="{FF2B5EF4-FFF2-40B4-BE49-F238E27FC236}">
                <a16:creationId xmlns:a16="http://schemas.microsoft.com/office/drawing/2014/main" id="{E497D997-567F-52E8-390E-09A517E1348C}"/>
              </a:ext>
            </a:extLst>
          </p:cNvPr>
          <p:cNvSpPr>
            <a:spLocks noGrp="1"/>
          </p:cNvSpPr>
          <p:nvPr>
            <p:ph type="title"/>
          </p:nvPr>
        </p:nvSpPr>
        <p:spPr/>
        <p:txBody>
          <a:bodyPr>
            <a:normAutofit fontScale="90000"/>
          </a:bodyPr>
          <a:lstStyle/>
          <a:p>
            <a:endParaRPr lang="en-US"/>
          </a:p>
        </p:txBody>
      </p:sp>
      <p:sp>
        <p:nvSpPr>
          <p:cNvPr id="4" name="Slide Number Placeholder 3">
            <a:extLst>
              <a:ext uri="{FF2B5EF4-FFF2-40B4-BE49-F238E27FC236}">
                <a16:creationId xmlns:a16="http://schemas.microsoft.com/office/drawing/2014/main" id="{1A379061-1D63-5959-E885-F636D098B913}"/>
              </a:ext>
            </a:extLst>
          </p:cNvPr>
          <p:cNvSpPr>
            <a:spLocks noGrp="1"/>
          </p:cNvSpPr>
          <p:nvPr>
            <p:ph type="sldNum" idx="12"/>
          </p:nvPr>
        </p:nvSpPr>
        <p:spPr/>
        <p:txBody>
          <a:bodyPr/>
          <a:lstStyle/>
          <a:p>
            <a:fld id="{00000000-1234-1234-1234-123412341234}" type="slidenum">
              <a:rPr lang="en" smtClean="0"/>
              <a:pPr/>
              <a:t>43</a:t>
            </a:fld>
            <a:endParaRPr lang="en"/>
          </a:p>
        </p:txBody>
      </p:sp>
      <p:sp>
        <p:nvSpPr>
          <p:cNvPr id="15" name="Oval 14">
            <a:extLst>
              <a:ext uri="{FF2B5EF4-FFF2-40B4-BE49-F238E27FC236}">
                <a16:creationId xmlns:a16="http://schemas.microsoft.com/office/drawing/2014/main" id="{0D24A035-5E29-07D9-7407-061D793A27A6}"/>
              </a:ext>
            </a:extLst>
          </p:cNvPr>
          <p:cNvSpPr/>
          <p:nvPr/>
        </p:nvSpPr>
        <p:spPr>
          <a:xfrm>
            <a:off x="-954122" y="2567885"/>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BD6B51-DF16-A932-8482-670FCBED33E0}"/>
              </a:ext>
            </a:extLst>
          </p:cNvPr>
          <p:cNvSpPr/>
          <p:nvPr/>
        </p:nvSpPr>
        <p:spPr>
          <a:xfrm>
            <a:off x="-819862" y="2596494"/>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57EBF10-84D5-28CE-0775-F95B2475C864}"/>
              </a:ext>
            </a:extLst>
          </p:cNvPr>
          <p:cNvCxnSpPr>
            <a:cxnSpLocks/>
            <a:stCxn id="15" idx="6"/>
          </p:cNvCxnSpPr>
          <p:nvPr/>
        </p:nvCxnSpPr>
        <p:spPr>
          <a:xfrm>
            <a:off x="-700122" y="2694885"/>
            <a:ext cx="52389" cy="764118"/>
          </a:xfrm>
          <a:prstGeom prst="straightConnector1">
            <a:avLst/>
          </a:prstGeom>
          <a:ln w="38100"/>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9D2099E-D560-E6CF-95B1-00A2A7E04105}"/>
              </a:ext>
            </a:extLst>
          </p:cNvPr>
          <p:cNvCxnSpPr>
            <a:cxnSpLocks/>
            <a:stCxn id="16" idx="6"/>
          </p:cNvCxnSpPr>
          <p:nvPr/>
        </p:nvCxnSpPr>
        <p:spPr>
          <a:xfrm>
            <a:off x="-565862" y="2723494"/>
            <a:ext cx="94721" cy="584200"/>
          </a:xfrm>
          <a:prstGeom prst="straightConnector1">
            <a:avLst/>
          </a:prstGeom>
          <a:ln w="38100"/>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E10D4913-7980-B898-559E-2C40DE64D970}"/>
              </a:ext>
            </a:extLst>
          </p:cNvPr>
          <p:cNvSpPr txBox="1"/>
          <p:nvPr/>
        </p:nvSpPr>
        <p:spPr>
          <a:xfrm>
            <a:off x="1330036" y="-1795549"/>
            <a:ext cx="1961804" cy="646331"/>
          </a:xfrm>
          <a:prstGeom prst="rect">
            <a:avLst/>
          </a:prstGeom>
          <a:noFill/>
        </p:spPr>
        <p:txBody>
          <a:bodyPr wrap="square" rtlCol="0">
            <a:spAutoFit/>
          </a:bodyPr>
          <a:lstStyle/>
          <a:p>
            <a:r>
              <a:rPr lang="en-US"/>
              <a:t>Ebony – Ill do this slide</a:t>
            </a:r>
          </a:p>
        </p:txBody>
      </p:sp>
      <p:sp>
        <p:nvSpPr>
          <p:cNvPr id="22" name="TextBox 21">
            <a:extLst>
              <a:ext uri="{FF2B5EF4-FFF2-40B4-BE49-F238E27FC236}">
                <a16:creationId xmlns:a16="http://schemas.microsoft.com/office/drawing/2014/main" id="{F3F3B814-423A-F42E-A0F2-29060C03D101}"/>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
        <p:nvSpPr>
          <p:cNvPr id="49" name="Oval 48">
            <a:extLst>
              <a:ext uri="{FF2B5EF4-FFF2-40B4-BE49-F238E27FC236}">
                <a16:creationId xmlns:a16="http://schemas.microsoft.com/office/drawing/2014/main" id="{ED820CAF-59F1-5FFF-5BA6-E3118DA7B480}"/>
              </a:ext>
            </a:extLst>
          </p:cNvPr>
          <p:cNvSpPr/>
          <p:nvPr/>
        </p:nvSpPr>
        <p:spPr>
          <a:xfrm>
            <a:off x="11138711" y="3885979"/>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A3AFEEF-D4A6-C924-5BC3-B33B7E74008C}"/>
              </a:ext>
            </a:extLst>
          </p:cNvPr>
          <p:cNvSpPr/>
          <p:nvPr/>
        </p:nvSpPr>
        <p:spPr>
          <a:xfrm>
            <a:off x="10985517" y="1957000"/>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F9F067C-9188-6FA1-98B7-E2D35A807CD0}"/>
              </a:ext>
            </a:extLst>
          </p:cNvPr>
          <p:cNvSpPr/>
          <p:nvPr/>
        </p:nvSpPr>
        <p:spPr>
          <a:xfrm>
            <a:off x="11164906" y="3050675"/>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0C126D72-C148-B484-DC44-9B5A06FCD3DD}"/>
              </a:ext>
            </a:extLst>
          </p:cNvPr>
          <p:cNvCxnSpPr>
            <a:cxnSpLocks/>
            <a:stCxn id="50" idx="6"/>
          </p:cNvCxnSpPr>
          <p:nvPr/>
        </p:nvCxnSpPr>
        <p:spPr>
          <a:xfrm>
            <a:off x="11239517" y="2084000"/>
            <a:ext cx="52389" cy="764118"/>
          </a:xfrm>
          <a:prstGeom prst="straightConnector1">
            <a:avLst/>
          </a:prstGeom>
          <a:ln w="38100"/>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FD66D9C5-8EC9-781A-895C-24BDBB554CD1}"/>
              </a:ext>
            </a:extLst>
          </p:cNvPr>
          <p:cNvCxnSpPr>
            <a:cxnSpLocks/>
            <a:stCxn id="51" idx="6"/>
          </p:cNvCxnSpPr>
          <p:nvPr/>
        </p:nvCxnSpPr>
        <p:spPr>
          <a:xfrm>
            <a:off x="11418906" y="3177675"/>
            <a:ext cx="94721" cy="584200"/>
          </a:xfrm>
          <a:prstGeom prst="straightConnector1">
            <a:avLst/>
          </a:prstGeom>
          <a:ln w="38100"/>
        </p:spPr>
        <p:style>
          <a:lnRef idx="2">
            <a:schemeClr val="dk1"/>
          </a:lnRef>
          <a:fillRef idx="0">
            <a:schemeClr val="dk1"/>
          </a:fillRef>
          <a:effectRef idx="1">
            <a:schemeClr val="dk1"/>
          </a:effectRef>
          <a:fontRef idx="minor">
            <a:schemeClr val="tx1"/>
          </a:fontRef>
        </p:style>
      </p:cxnSp>
      <p:grpSp>
        <p:nvGrpSpPr>
          <p:cNvPr id="67" name="Group 66">
            <a:extLst>
              <a:ext uri="{FF2B5EF4-FFF2-40B4-BE49-F238E27FC236}">
                <a16:creationId xmlns:a16="http://schemas.microsoft.com/office/drawing/2014/main" id="{7233AA2C-2D32-EA58-A415-E4CC5A56DC12}"/>
              </a:ext>
            </a:extLst>
          </p:cNvPr>
          <p:cNvGrpSpPr/>
          <p:nvPr/>
        </p:nvGrpSpPr>
        <p:grpSpPr>
          <a:xfrm>
            <a:off x="2601331" y="3307019"/>
            <a:ext cx="406739" cy="1918134"/>
            <a:chOff x="3129606" y="3307019"/>
            <a:chExt cx="406739" cy="1918134"/>
          </a:xfrm>
        </p:grpSpPr>
        <p:sp>
          <p:nvSpPr>
            <p:cNvPr id="55" name="Rectangle: Rounded Corners 54">
              <a:extLst>
                <a:ext uri="{FF2B5EF4-FFF2-40B4-BE49-F238E27FC236}">
                  <a16:creationId xmlns:a16="http://schemas.microsoft.com/office/drawing/2014/main" id="{DE1D47FF-48A0-0FDA-5485-E4F98FDCEC85}"/>
                </a:ext>
              </a:extLst>
            </p:cNvPr>
            <p:cNvSpPr/>
            <p:nvPr/>
          </p:nvSpPr>
          <p:spPr>
            <a:xfrm>
              <a:off x="3129606" y="3333705"/>
              <a:ext cx="324466" cy="1891448"/>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AFA3278D-9484-CCFE-CA80-E31D0C4F6FB7}"/>
                </a:ext>
              </a:extLst>
            </p:cNvPr>
            <p:cNvGrpSpPr/>
            <p:nvPr/>
          </p:nvGrpSpPr>
          <p:grpSpPr>
            <a:xfrm>
              <a:off x="3441624" y="3307019"/>
              <a:ext cx="94721" cy="94721"/>
              <a:chOff x="5416070" y="3175000"/>
              <a:chExt cx="254000" cy="254000"/>
            </a:xfrm>
          </p:grpSpPr>
          <p:sp>
            <p:nvSpPr>
              <p:cNvPr id="14" name="Oval 13">
                <a:extLst>
                  <a:ext uri="{FF2B5EF4-FFF2-40B4-BE49-F238E27FC236}">
                    <a16:creationId xmlns:a16="http://schemas.microsoft.com/office/drawing/2014/main" id="{B3004F0A-8F0D-CB61-6376-53ED5E81BD8D}"/>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DAB4ED5-9EA4-0871-0607-8B051501B4CC}"/>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Rectangle: Rounded Corners 53">
            <a:extLst>
              <a:ext uri="{FF2B5EF4-FFF2-40B4-BE49-F238E27FC236}">
                <a16:creationId xmlns:a16="http://schemas.microsoft.com/office/drawing/2014/main" id="{D77F3748-6E60-1E60-3EFD-EBEFFD386743}"/>
              </a:ext>
            </a:extLst>
          </p:cNvPr>
          <p:cNvSpPr/>
          <p:nvPr/>
        </p:nvSpPr>
        <p:spPr>
          <a:xfrm>
            <a:off x="3588054" y="3334501"/>
            <a:ext cx="489013" cy="1755378"/>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F04DC717-BE62-D969-425E-1BC150AEE35E}"/>
              </a:ext>
            </a:extLst>
          </p:cNvPr>
          <p:cNvGrpSpPr/>
          <p:nvPr/>
        </p:nvGrpSpPr>
        <p:grpSpPr>
          <a:xfrm>
            <a:off x="1554603" y="3363016"/>
            <a:ext cx="427779" cy="1860522"/>
            <a:chOff x="1554603" y="3363016"/>
            <a:chExt cx="427779" cy="1860522"/>
          </a:xfrm>
        </p:grpSpPr>
        <p:sp>
          <p:nvSpPr>
            <p:cNvPr id="69" name="Rectangle: Rounded Corners 68">
              <a:extLst>
                <a:ext uri="{FF2B5EF4-FFF2-40B4-BE49-F238E27FC236}">
                  <a16:creationId xmlns:a16="http://schemas.microsoft.com/office/drawing/2014/main" id="{3BB8856D-A61A-C847-384D-5AA82782B23B}"/>
                </a:ext>
              </a:extLst>
            </p:cNvPr>
            <p:cNvSpPr/>
            <p:nvPr/>
          </p:nvSpPr>
          <p:spPr>
            <a:xfrm>
              <a:off x="1554603" y="3386517"/>
              <a:ext cx="355437" cy="1837021"/>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8D14FA4-08BC-B0C5-4797-58711E145649}"/>
                </a:ext>
              </a:extLst>
            </p:cNvPr>
            <p:cNvSpPr/>
            <p:nvPr/>
          </p:nvSpPr>
          <p:spPr>
            <a:xfrm>
              <a:off x="1887661" y="3363016"/>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FBA3F093-01A0-5758-94F5-90C6B5D7596E}"/>
              </a:ext>
            </a:extLst>
          </p:cNvPr>
          <p:cNvGrpSpPr/>
          <p:nvPr/>
        </p:nvGrpSpPr>
        <p:grpSpPr>
          <a:xfrm>
            <a:off x="2406095" y="3926975"/>
            <a:ext cx="94721" cy="94721"/>
            <a:chOff x="5416070" y="3175000"/>
            <a:chExt cx="254000" cy="254000"/>
          </a:xfrm>
        </p:grpSpPr>
        <p:sp>
          <p:nvSpPr>
            <p:cNvPr id="84" name="Oval 83">
              <a:extLst>
                <a:ext uri="{FF2B5EF4-FFF2-40B4-BE49-F238E27FC236}">
                  <a16:creationId xmlns:a16="http://schemas.microsoft.com/office/drawing/2014/main" id="{FDF5B875-15D6-E976-9C9B-71AE289831E6}"/>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00EA9A8-AE06-7B48-D060-4DBA4CA60BF9}"/>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F5CCCF66-98DD-6A16-0AF4-0081C9833988}"/>
              </a:ext>
            </a:extLst>
          </p:cNvPr>
          <p:cNvGrpSpPr/>
          <p:nvPr/>
        </p:nvGrpSpPr>
        <p:grpSpPr>
          <a:xfrm>
            <a:off x="2558495" y="4079375"/>
            <a:ext cx="94721" cy="94721"/>
            <a:chOff x="5416070" y="3175000"/>
            <a:chExt cx="254000" cy="254000"/>
          </a:xfrm>
        </p:grpSpPr>
        <p:sp>
          <p:nvSpPr>
            <p:cNvPr id="87" name="Oval 86">
              <a:extLst>
                <a:ext uri="{FF2B5EF4-FFF2-40B4-BE49-F238E27FC236}">
                  <a16:creationId xmlns:a16="http://schemas.microsoft.com/office/drawing/2014/main" id="{85C7AD3D-CBD6-9C10-456D-571E6269FF34}"/>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923508C3-66EE-2166-A8C7-72F316B9AB5F}"/>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5FF73C2C-B4AB-9F7E-1430-CE2A4FC01379}"/>
              </a:ext>
            </a:extLst>
          </p:cNvPr>
          <p:cNvGrpSpPr/>
          <p:nvPr/>
        </p:nvGrpSpPr>
        <p:grpSpPr>
          <a:xfrm>
            <a:off x="2710895" y="4231775"/>
            <a:ext cx="94721" cy="94721"/>
            <a:chOff x="5416070" y="3175000"/>
            <a:chExt cx="254000" cy="254000"/>
          </a:xfrm>
        </p:grpSpPr>
        <p:sp>
          <p:nvSpPr>
            <p:cNvPr id="90" name="Oval 89">
              <a:extLst>
                <a:ext uri="{FF2B5EF4-FFF2-40B4-BE49-F238E27FC236}">
                  <a16:creationId xmlns:a16="http://schemas.microsoft.com/office/drawing/2014/main" id="{95B1A500-CF79-F6B1-5B13-34A70AC8DF50}"/>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993C709-42C8-7E7F-4AED-8AE7599C7B0E}"/>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57AA7936-B9FD-9023-BE99-4DC57D2FB2E3}"/>
              </a:ext>
            </a:extLst>
          </p:cNvPr>
          <p:cNvGrpSpPr/>
          <p:nvPr/>
        </p:nvGrpSpPr>
        <p:grpSpPr>
          <a:xfrm>
            <a:off x="1487816" y="3469775"/>
            <a:ext cx="555800" cy="1757085"/>
            <a:chOff x="1487816" y="3469775"/>
            <a:chExt cx="555800" cy="1757085"/>
          </a:xfrm>
        </p:grpSpPr>
        <p:sp>
          <p:nvSpPr>
            <p:cNvPr id="45" name="Rectangle: Rounded Corners 44">
              <a:extLst>
                <a:ext uri="{FF2B5EF4-FFF2-40B4-BE49-F238E27FC236}">
                  <a16:creationId xmlns:a16="http://schemas.microsoft.com/office/drawing/2014/main" id="{267855E7-0FB9-A1F3-83A5-C2048F8D2023}"/>
                </a:ext>
              </a:extLst>
            </p:cNvPr>
            <p:cNvSpPr/>
            <p:nvPr/>
          </p:nvSpPr>
          <p:spPr>
            <a:xfrm>
              <a:off x="1487816" y="3471482"/>
              <a:ext cx="489013" cy="1755378"/>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131EBF3-CC9C-EB6B-E481-6D2FAB5606C7}"/>
                </a:ext>
              </a:extLst>
            </p:cNvPr>
            <p:cNvSpPr/>
            <p:nvPr/>
          </p:nvSpPr>
          <p:spPr>
            <a:xfrm>
              <a:off x="1948895" y="3469775"/>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Rounded Corners 94">
            <a:extLst>
              <a:ext uri="{FF2B5EF4-FFF2-40B4-BE49-F238E27FC236}">
                <a16:creationId xmlns:a16="http://schemas.microsoft.com/office/drawing/2014/main" id="{0B9FE6DB-57BC-7E40-B90B-970903B323EF}"/>
              </a:ext>
            </a:extLst>
          </p:cNvPr>
          <p:cNvSpPr/>
          <p:nvPr/>
        </p:nvSpPr>
        <p:spPr>
          <a:xfrm>
            <a:off x="5373739" y="3885854"/>
            <a:ext cx="648929" cy="133223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B0B6A48D-AE7D-B670-1D08-99EE773B91EB}"/>
              </a:ext>
            </a:extLst>
          </p:cNvPr>
          <p:cNvSpPr/>
          <p:nvPr/>
        </p:nvSpPr>
        <p:spPr>
          <a:xfrm>
            <a:off x="5453698" y="3219739"/>
            <a:ext cx="489013" cy="133223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078DE305-4CBB-1860-D803-23BDE21E4787}"/>
              </a:ext>
            </a:extLst>
          </p:cNvPr>
          <p:cNvSpPr/>
          <p:nvPr/>
        </p:nvSpPr>
        <p:spPr>
          <a:xfrm>
            <a:off x="5540889" y="2403101"/>
            <a:ext cx="324465" cy="133223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98" name="Oval 97">
            <a:extLst>
              <a:ext uri="{FF2B5EF4-FFF2-40B4-BE49-F238E27FC236}">
                <a16:creationId xmlns:a16="http://schemas.microsoft.com/office/drawing/2014/main" id="{718763B2-6E63-3617-28D2-8F3690622D71}"/>
              </a:ext>
            </a:extLst>
          </p:cNvPr>
          <p:cNvSpPr/>
          <p:nvPr/>
        </p:nvSpPr>
        <p:spPr>
          <a:xfrm>
            <a:off x="5193312" y="5064788"/>
            <a:ext cx="1015999" cy="31749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286C3A2-B9DD-CB7F-2C78-4670F47909D0}"/>
              </a:ext>
            </a:extLst>
          </p:cNvPr>
          <p:cNvSpPr/>
          <p:nvPr/>
        </p:nvSpPr>
        <p:spPr>
          <a:xfrm>
            <a:off x="6016166" y="3823892"/>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80408FC-124F-8479-899A-E10DE31F0048}"/>
              </a:ext>
            </a:extLst>
          </p:cNvPr>
          <p:cNvSpPr/>
          <p:nvPr/>
        </p:nvSpPr>
        <p:spPr>
          <a:xfrm>
            <a:off x="5815082" y="2384558"/>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6AF4A1F-939C-3026-4F4A-7A49BBADC69F}"/>
              </a:ext>
            </a:extLst>
          </p:cNvPr>
          <p:cNvSpPr/>
          <p:nvPr/>
        </p:nvSpPr>
        <p:spPr>
          <a:xfrm>
            <a:off x="5910332" y="3220642"/>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a:extLst>
              <a:ext uri="{FF2B5EF4-FFF2-40B4-BE49-F238E27FC236}">
                <a16:creationId xmlns:a16="http://schemas.microsoft.com/office/drawing/2014/main" id="{F6A81B71-363D-4826-2615-2CD419F8E36E}"/>
              </a:ext>
            </a:extLst>
          </p:cNvPr>
          <p:cNvCxnSpPr>
            <a:cxnSpLocks/>
            <a:stCxn id="100" idx="6"/>
          </p:cNvCxnSpPr>
          <p:nvPr/>
        </p:nvCxnSpPr>
        <p:spPr>
          <a:xfrm>
            <a:off x="6069082" y="2511558"/>
            <a:ext cx="52389" cy="764118"/>
          </a:xfrm>
          <a:prstGeom prst="straightConnector1">
            <a:avLst/>
          </a:prstGeom>
          <a:ln w="38100"/>
        </p:spPr>
        <p:style>
          <a:lnRef idx="2">
            <a:schemeClr val="dk1"/>
          </a:lnRef>
          <a:fillRef idx="0">
            <a:schemeClr val="dk1"/>
          </a:fillRef>
          <a:effectRef idx="1">
            <a:schemeClr val="dk1"/>
          </a:effectRef>
          <a:fontRef idx="minor">
            <a:schemeClr val="tx1"/>
          </a:fontRef>
        </p:style>
      </p:cxnSp>
      <p:cxnSp>
        <p:nvCxnSpPr>
          <p:cNvPr id="103" name="Straight Arrow Connector 102">
            <a:extLst>
              <a:ext uri="{FF2B5EF4-FFF2-40B4-BE49-F238E27FC236}">
                <a16:creationId xmlns:a16="http://schemas.microsoft.com/office/drawing/2014/main" id="{B75FE7C8-C6B5-E35A-BA51-67DF9D29F96C}"/>
              </a:ext>
            </a:extLst>
          </p:cNvPr>
          <p:cNvCxnSpPr>
            <a:cxnSpLocks/>
            <a:stCxn id="101" idx="6"/>
          </p:cNvCxnSpPr>
          <p:nvPr/>
        </p:nvCxnSpPr>
        <p:spPr>
          <a:xfrm>
            <a:off x="6164332" y="3347642"/>
            <a:ext cx="94721" cy="584200"/>
          </a:xfrm>
          <a:prstGeom prst="straightConnector1">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302437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08333E-6 4.07407E-6 L 0.00039 -0.11991 " pathEditMode="relative" rAng="0" ptsTypes="AA">
                                      <p:cBhvr>
                                        <p:cTn id="6" dur="2000" fill="hold"/>
                                        <p:tgtEl>
                                          <p:spTgt spid="92"/>
                                        </p:tgtEl>
                                        <p:attrNameLst>
                                          <p:attrName>ppt_x</p:attrName>
                                          <p:attrName>ppt_y</p:attrName>
                                        </p:attrNameLst>
                                      </p:cBhvr>
                                      <p:rCtr x="13" y="-5995"/>
                                    </p:animMotion>
                                  </p:childTnLst>
                                </p:cTn>
                              </p:par>
                              <p:par>
                                <p:cTn id="7" presetID="64" presetClass="path" presetSubtype="0" accel="50000" decel="50000" fill="hold" nodeType="withEffect">
                                  <p:stCondLst>
                                    <p:cond delay="0"/>
                                  </p:stCondLst>
                                  <p:childTnLst>
                                    <p:animMotion origin="layout" path="M -8.33333E-7 1.11022E-16 L 0.00026 -0.19931 " pathEditMode="relative" rAng="0" ptsTypes="AA">
                                      <p:cBhvr>
                                        <p:cTn id="8" dur="2000" fill="hold"/>
                                        <p:tgtEl>
                                          <p:spTgt spid="93"/>
                                        </p:tgtEl>
                                        <p:attrNameLst>
                                          <p:attrName>ppt_x</p:attrName>
                                          <p:attrName>ppt_y</p:attrName>
                                        </p:attrNameLst>
                                      </p:cBhvr>
                                      <p:rCtr x="13" y="-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224608" y="205736"/>
            <a:ext cx="11360800" cy="763600"/>
          </a:xfrm>
          <a:prstGeom prst="rect">
            <a:avLst/>
          </a:prstGeom>
        </p:spPr>
        <p:txBody>
          <a:bodyPr spcFirstLastPara="1" vert="horz" wrap="square" lIns="121900" tIns="121900" rIns="121900" bIns="121900" rtlCol="0" anchor="t" anchorCtr="0">
            <a:normAutofit fontScale="90000"/>
          </a:bodyPr>
          <a:lstStyle/>
          <a:p>
            <a:r>
              <a:rPr lang="en"/>
              <a:t>Functional Decomposition: Smart Integration</a:t>
            </a:r>
            <a:endParaRPr/>
          </a:p>
        </p:txBody>
      </p:sp>
      <p:sp>
        <p:nvSpPr>
          <p:cNvPr id="3" name="Slide Number Placeholder 2">
            <a:extLst>
              <a:ext uri="{FF2B5EF4-FFF2-40B4-BE49-F238E27FC236}">
                <a16:creationId xmlns:a16="http://schemas.microsoft.com/office/drawing/2014/main" id="{2CB20E92-0FE2-E47C-6F1C-881FD2EFB9FB}"/>
              </a:ext>
            </a:extLst>
          </p:cNvPr>
          <p:cNvSpPr>
            <a:spLocks noGrp="1"/>
          </p:cNvSpPr>
          <p:nvPr>
            <p:ph type="sldNum" idx="12"/>
          </p:nvPr>
        </p:nvSpPr>
        <p:spPr/>
        <p:txBody>
          <a:bodyPr/>
          <a:lstStyle/>
          <a:p>
            <a:fld id="{00000000-1234-1234-1234-123412341234}" type="slidenum">
              <a:rPr lang="en" smtClean="0"/>
              <a:pPr/>
              <a:t>44</a:t>
            </a:fld>
            <a:endParaRPr lang="en"/>
          </a:p>
        </p:txBody>
      </p:sp>
      <p:sp>
        <p:nvSpPr>
          <p:cNvPr id="2" name="Oval 13">
            <a:extLst>
              <a:ext uri="{FF2B5EF4-FFF2-40B4-BE49-F238E27FC236}">
                <a16:creationId xmlns:a16="http://schemas.microsoft.com/office/drawing/2014/main" id="{880FD4EF-AB64-6396-B1ED-B162C3FBC543}"/>
              </a:ext>
            </a:extLst>
          </p:cNvPr>
          <p:cNvSpPr/>
          <p:nvPr/>
        </p:nvSpPr>
        <p:spPr>
          <a:xfrm>
            <a:off x="3216352" y="8308592"/>
            <a:ext cx="5389048" cy="466952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Oval 13">
            <a:extLst>
              <a:ext uri="{FF2B5EF4-FFF2-40B4-BE49-F238E27FC236}">
                <a16:creationId xmlns:a16="http://schemas.microsoft.com/office/drawing/2014/main" id="{23712B4B-2A60-47CE-E0CD-3DA3B7FF829F}"/>
              </a:ext>
            </a:extLst>
          </p:cNvPr>
          <p:cNvSpPr/>
          <p:nvPr/>
        </p:nvSpPr>
        <p:spPr>
          <a:xfrm>
            <a:off x="12284099" y="5519620"/>
            <a:ext cx="5181612" cy="4489787"/>
          </a:xfrm>
          <a:prstGeom prst="ellipse">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solidFill>
                  <a:schemeClr val="tx1"/>
                </a:solidFill>
                <a:cs typeface="Calibri"/>
              </a:rPr>
              <a:t>Performs Fuse Switching Operation</a:t>
            </a:r>
          </a:p>
          <a:p>
            <a:pPr algn="ctr"/>
            <a:endParaRPr lang="en-US" sz="2400"/>
          </a:p>
        </p:txBody>
      </p:sp>
      <p:sp>
        <p:nvSpPr>
          <p:cNvPr id="8" name="Oval 13">
            <a:extLst>
              <a:ext uri="{FF2B5EF4-FFF2-40B4-BE49-F238E27FC236}">
                <a16:creationId xmlns:a16="http://schemas.microsoft.com/office/drawing/2014/main" id="{9F0573FD-A475-CC45-580D-35458595EC2B}"/>
              </a:ext>
            </a:extLst>
          </p:cNvPr>
          <p:cNvSpPr/>
          <p:nvPr/>
        </p:nvSpPr>
        <p:spPr>
          <a:xfrm>
            <a:off x="12411736" y="758406"/>
            <a:ext cx="5181613" cy="4489788"/>
          </a:xfrm>
          <a:prstGeom prst="ellipse">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Calibri"/>
              </a:rPr>
              <a:t>Has an Ergonomic Design</a:t>
            </a:r>
          </a:p>
          <a:p>
            <a:pPr algn="ctr"/>
            <a:endParaRPr lang="en-US" sz="2400"/>
          </a:p>
        </p:txBody>
      </p:sp>
      <p:sp>
        <p:nvSpPr>
          <p:cNvPr id="11" name="Oval 13">
            <a:extLst>
              <a:ext uri="{FF2B5EF4-FFF2-40B4-BE49-F238E27FC236}">
                <a16:creationId xmlns:a16="http://schemas.microsoft.com/office/drawing/2014/main" id="{F1E8EDB7-2DE5-2B02-DABC-C6ABC4B6E153}"/>
              </a:ext>
            </a:extLst>
          </p:cNvPr>
          <p:cNvSpPr/>
          <p:nvPr/>
        </p:nvSpPr>
        <p:spPr>
          <a:xfrm>
            <a:off x="12607128" y="3011781"/>
            <a:ext cx="5181613" cy="4489788"/>
          </a:xfrm>
          <a:prstGeom prst="ellipse">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solidFill>
                  <a:schemeClr val="tx1"/>
                </a:solidFill>
                <a:cs typeface="Calibri"/>
              </a:rPr>
              <a:t>Considers Transportation/Storage</a:t>
            </a:r>
          </a:p>
          <a:p>
            <a:pPr algn="ctr"/>
            <a:endParaRPr lang="en-US" sz="2400"/>
          </a:p>
        </p:txBody>
      </p:sp>
      <p:sp>
        <p:nvSpPr>
          <p:cNvPr id="25" name="Rectangle: Rounded Corners 24">
            <a:extLst>
              <a:ext uri="{FF2B5EF4-FFF2-40B4-BE49-F238E27FC236}">
                <a16:creationId xmlns:a16="http://schemas.microsoft.com/office/drawing/2014/main" id="{8E95C971-E46E-BD18-5D9E-6A7039F9C83C}"/>
              </a:ext>
            </a:extLst>
          </p:cNvPr>
          <p:cNvSpPr/>
          <p:nvPr/>
        </p:nvSpPr>
        <p:spPr>
          <a:xfrm>
            <a:off x="500214" y="8433925"/>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cs typeface="Calibri"/>
              </a:rPr>
              <a:t>Mitigates Soft Tissue Damage</a:t>
            </a:r>
          </a:p>
        </p:txBody>
      </p:sp>
      <p:sp>
        <p:nvSpPr>
          <p:cNvPr id="26" name="Rectangle: Rounded Corners 25">
            <a:extLst>
              <a:ext uri="{FF2B5EF4-FFF2-40B4-BE49-F238E27FC236}">
                <a16:creationId xmlns:a16="http://schemas.microsoft.com/office/drawing/2014/main" id="{C3C2FCF9-A1D3-20A4-CE20-864EBE97861C}"/>
              </a:ext>
            </a:extLst>
          </p:cNvPr>
          <p:cNvSpPr/>
          <p:nvPr/>
        </p:nvSpPr>
        <p:spPr>
          <a:xfrm>
            <a:off x="-157553" y="10127133"/>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Compact Design</a:t>
            </a:r>
            <a:endParaRPr lang="en-US" sz="2400">
              <a:solidFill>
                <a:schemeClr val="tx1"/>
              </a:solidFill>
            </a:endParaRPr>
          </a:p>
        </p:txBody>
      </p:sp>
      <p:sp>
        <p:nvSpPr>
          <p:cNvPr id="27" name="Rectangle: Rounded Corners 26">
            <a:extLst>
              <a:ext uri="{FF2B5EF4-FFF2-40B4-BE49-F238E27FC236}">
                <a16:creationId xmlns:a16="http://schemas.microsoft.com/office/drawing/2014/main" id="{601F405B-3135-327C-162E-A30A8575455E}"/>
              </a:ext>
            </a:extLst>
          </p:cNvPr>
          <p:cNvSpPr/>
          <p:nvPr/>
        </p:nvSpPr>
        <p:spPr>
          <a:xfrm>
            <a:off x="500214" y="11820343"/>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Ability to Extend, Retract, &amp; Pivot</a:t>
            </a:r>
          </a:p>
        </p:txBody>
      </p:sp>
      <p:sp>
        <p:nvSpPr>
          <p:cNvPr id="28" name="Rectangle: Rounded Corners 27">
            <a:extLst>
              <a:ext uri="{FF2B5EF4-FFF2-40B4-BE49-F238E27FC236}">
                <a16:creationId xmlns:a16="http://schemas.microsoft.com/office/drawing/2014/main" id="{C5F0967B-08D8-0FF4-8FCE-B8C0CC91E695}"/>
              </a:ext>
            </a:extLst>
          </p:cNvPr>
          <p:cNvSpPr/>
          <p:nvPr/>
        </p:nvSpPr>
        <p:spPr>
          <a:xfrm>
            <a:off x="8664567" y="8555421"/>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Automate Some or All of Process</a:t>
            </a:r>
            <a:endParaRPr lang="en-US" sz="2400">
              <a:solidFill>
                <a:schemeClr val="tx1"/>
              </a:solidFill>
            </a:endParaRPr>
          </a:p>
        </p:txBody>
      </p:sp>
      <p:sp>
        <p:nvSpPr>
          <p:cNvPr id="29" name="Rectangle: Rounded Corners 28">
            <a:extLst>
              <a:ext uri="{FF2B5EF4-FFF2-40B4-BE49-F238E27FC236}">
                <a16:creationId xmlns:a16="http://schemas.microsoft.com/office/drawing/2014/main" id="{9FFC47D8-0E77-D659-C036-C27B48333AC5}"/>
              </a:ext>
            </a:extLst>
          </p:cNvPr>
          <p:cNvSpPr/>
          <p:nvPr/>
        </p:nvSpPr>
        <p:spPr>
          <a:xfrm>
            <a:off x="9174243" y="10110987"/>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Transportable by Bucket Truck &amp; Personal Vehicle</a:t>
            </a:r>
            <a:endParaRPr lang="en-US" sz="2400">
              <a:solidFill>
                <a:schemeClr val="tx1"/>
              </a:solidFill>
            </a:endParaRPr>
          </a:p>
        </p:txBody>
      </p:sp>
      <p:sp>
        <p:nvSpPr>
          <p:cNvPr id="30" name="Rectangle: Rounded Corners 29">
            <a:extLst>
              <a:ext uri="{FF2B5EF4-FFF2-40B4-BE49-F238E27FC236}">
                <a16:creationId xmlns:a16="http://schemas.microsoft.com/office/drawing/2014/main" id="{90F21014-41C2-6AED-EBFC-A8CA89C78584}"/>
              </a:ext>
            </a:extLst>
          </p:cNvPr>
          <p:cNvSpPr/>
          <p:nvPr/>
        </p:nvSpPr>
        <p:spPr>
          <a:xfrm>
            <a:off x="8708645" y="11862721"/>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Reach Inaccessible Area</a:t>
            </a:r>
            <a:endParaRPr lang="en-US" sz="2400">
              <a:solidFill>
                <a:schemeClr val="tx1"/>
              </a:solidFill>
              <a:cs typeface="Calibri"/>
            </a:endParaRPr>
          </a:p>
        </p:txBody>
      </p:sp>
      <p:cxnSp>
        <p:nvCxnSpPr>
          <p:cNvPr id="66" name="Straight Arrow Connector 65">
            <a:extLst>
              <a:ext uri="{FF2B5EF4-FFF2-40B4-BE49-F238E27FC236}">
                <a16:creationId xmlns:a16="http://schemas.microsoft.com/office/drawing/2014/main" id="{EC7087F2-94C7-F3C9-EF39-A6F2C4121DC8}"/>
              </a:ext>
            </a:extLst>
          </p:cNvPr>
          <p:cNvCxnSpPr>
            <a:endCxn id="25" idx="3"/>
          </p:cNvCxnSpPr>
          <p:nvPr/>
        </p:nvCxnSpPr>
        <p:spPr>
          <a:xfrm flipH="1" flipV="1">
            <a:off x="3157186" y="8945267"/>
            <a:ext cx="581991" cy="374485"/>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3AA99DA-BBF6-1373-C452-6C3E18E8F7E3}"/>
              </a:ext>
            </a:extLst>
          </p:cNvPr>
          <p:cNvCxnSpPr>
            <a:cxnSpLocks/>
            <a:stCxn id="2" idx="2"/>
            <a:endCxn id="26" idx="3"/>
          </p:cNvCxnSpPr>
          <p:nvPr/>
        </p:nvCxnSpPr>
        <p:spPr>
          <a:xfrm flipH="1" flipV="1">
            <a:off x="2499419" y="10638475"/>
            <a:ext cx="716933" cy="4881"/>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ACC347E-7EED-7142-A05A-866131B3074A}"/>
              </a:ext>
            </a:extLst>
          </p:cNvPr>
          <p:cNvCxnSpPr>
            <a:cxnSpLocks/>
            <a:endCxn id="27" idx="3"/>
          </p:cNvCxnSpPr>
          <p:nvPr/>
        </p:nvCxnSpPr>
        <p:spPr>
          <a:xfrm flipH="1">
            <a:off x="3157186" y="12152119"/>
            <a:ext cx="872985" cy="179565"/>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D4DDE5F-7138-7EA7-BAAB-F0200A9ADE0D}"/>
              </a:ext>
            </a:extLst>
          </p:cNvPr>
          <p:cNvCxnSpPr>
            <a:cxnSpLocks/>
            <a:endCxn id="28" idx="1"/>
          </p:cNvCxnSpPr>
          <p:nvPr/>
        </p:nvCxnSpPr>
        <p:spPr>
          <a:xfrm flipV="1">
            <a:off x="7967375" y="9066763"/>
            <a:ext cx="697192" cy="260257"/>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5F39F0A-9784-B6B6-6628-ABAF7D31C073}"/>
              </a:ext>
            </a:extLst>
          </p:cNvPr>
          <p:cNvCxnSpPr>
            <a:cxnSpLocks/>
            <a:endCxn id="29" idx="1"/>
          </p:cNvCxnSpPr>
          <p:nvPr/>
        </p:nvCxnSpPr>
        <p:spPr>
          <a:xfrm>
            <a:off x="8180802" y="10622328"/>
            <a:ext cx="993441" cy="0"/>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BA0570E-3F76-3BD1-AEE8-427B703E18B1}"/>
              </a:ext>
            </a:extLst>
          </p:cNvPr>
          <p:cNvCxnSpPr>
            <a:cxnSpLocks/>
            <a:endCxn id="30" idx="1"/>
          </p:cNvCxnSpPr>
          <p:nvPr/>
        </p:nvCxnSpPr>
        <p:spPr>
          <a:xfrm>
            <a:off x="7440948" y="11996347"/>
            <a:ext cx="1267696" cy="377716"/>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0C87DF91-2640-C117-57A2-B5FA481D2121}"/>
              </a:ext>
            </a:extLst>
          </p:cNvPr>
          <p:cNvSpPr/>
          <p:nvPr/>
        </p:nvSpPr>
        <p:spPr>
          <a:xfrm>
            <a:off x="3216347" y="1102956"/>
            <a:ext cx="5377328" cy="3075641"/>
          </a:xfrm>
          <a:custGeom>
            <a:avLst/>
            <a:gdLst>
              <a:gd name="connsiteX0" fmla="*/ 0 w 4032996"/>
              <a:gd name="connsiteY0" fmla="*/ 1153366 h 2306731"/>
              <a:gd name="connsiteX1" fmla="*/ 2016498 w 4032996"/>
              <a:gd name="connsiteY1" fmla="*/ 0 h 2306731"/>
              <a:gd name="connsiteX2" fmla="*/ 4032996 w 4032996"/>
              <a:gd name="connsiteY2" fmla="*/ 1153366 h 2306731"/>
              <a:gd name="connsiteX3" fmla="*/ 2016498 w 4032996"/>
              <a:gd name="connsiteY3" fmla="*/ 2306732 h 2306731"/>
              <a:gd name="connsiteX4" fmla="*/ 0 w 4032996"/>
              <a:gd name="connsiteY4" fmla="*/ 1153366 h 230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996" h="2306731">
                <a:moveTo>
                  <a:pt x="0" y="1153366"/>
                </a:moveTo>
                <a:cubicBezTo>
                  <a:pt x="0" y="516380"/>
                  <a:pt x="902817" y="0"/>
                  <a:pt x="2016498" y="0"/>
                </a:cubicBezTo>
                <a:cubicBezTo>
                  <a:pt x="3130179" y="0"/>
                  <a:pt x="4032996" y="516380"/>
                  <a:pt x="4032996" y="1153366"/>
                </a:cubicBezTo>
                <a:cubicBezTo>
                  <a:pt x="4032996" y="1790352"/>
                  <a:pt x="3130179" y="2306732"/>
                  <a:pt x="2016498" y="2306732"/>
                </a:cubicBezTo>
                <a:cubicBezTo>
                  <a:pt x="902817" y="2306732"/>
                  <a:pt x="0" y="1790352"/>
                  <a:pt x="0" y="1153366"/>
                </a:cubicBezTo>
                <a:close/>
              </a:path>
            </a:pathLst>
          </a:custGeom>
          <a:solidFill>
            <a:schemeClr val="accent6">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16977" tIns="538237" rIns="716977" bIns="1153365" numCol="1" spcCol="1270" anchor="ctr" anchorCtr="0">
            <a:noAutofit/>
          </a:bodyPr>
          <a:lstStyle/>
          <a:p>
            <a:pPr algn="ctr" defTabSz="948243">
              <a:lnSpc>
                <a:spcPct val="90000"/>
              </a:lnSpc>
              <a:spcBef>
                <a:spcPct val="0"/>
              </a:spcBef>
              <a:spcAft>
                <a:spcPct val="35000"/>
              </a:spcAft>
            </a:pPr>
            <a:r>
              <a:rPr lang="en-US" sz="2133">
                <a:cs typeface="Calibri"/>
              </a:rPr>
              <a:t>Fuse Switching Operation</a:t>
            </a:r>
            <a:endParaRPr lang="en-US" sz="2133"/>
          </a:p>
        </p:txBody>
      </p:sp>
      <p:sp>
        <p:nvSpPr>
          <p:cNvPr id="19" name="Freeform: Shape 18">
            <a:extLst>
              <a:ext uri="{FF2B5EF4-FFF2-40B4-BE49-F238E27FC236}">
                <a16:creationId xmlns:a16="http://schemas.microsoft.com/office/drawing/2014/main" id="{65D2A2FC-8D45-8211-D3C1-E5329B42C116}"/>
              </a:ext>
            </a:extLst>
          </p:cNvPr>
          <p:cNvSpPr/>
          <p:nvPr/>
        </p:nvSpPr>
        <p:spPr>
          <a:xfrm>
            <a:off x="4684176" y="2579294"/>
            <a:ext cx="5308864" cy="3110641"/>
          </a:xfrm>
          <a:custGeom>
            <a:avLst/>
            <a:gdLst>
              <a:gd name="connsiteX0" fmla="*/ 0 w 3981648"/>
              <a:gd name="connsiteY0" fmla="*/ 1166491 h 2332981"/>
              <a:gd name="connsiteX1" fmla="*/ 1990824 w 3981648"/>
              <a:gd name="connsiteY1" fmla="*/ 0 h 2332981"/>
              <a:gd name="connsiteX2" fmla="*/ 3981648 w 3981648"/>
              <a:gd name="connsiteY2" fmla="*/ 1166491 h 2332981"/>
              <a:gd name="connsiteX3" fmla="*/ 1990824 w 3981648"/>
              <a:gd name="connsiteY3" fmla="*/ 2332982 h 2332981"/>
              <a:gd name="connsiteX4" fmla="*/ 0 w 3981648"/>
              <a:gd name="connsiteY4" fmla="*/ 1166491 h 2332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648" h="2332981">
                <a:moveTo>
                  <a:pt x="0" y="1166491"/>
                </a:moveTo>
                <a:cubicBezTo>
                  <a:pt x="0" y="522256"/>
                  <a:pt x="891322" y="0"/>
                  <a:pt x="1990824" y="0"/>
                </a:cubicBezTo>
                <a:cubicBezTo>
                  <a:pt x="3090326" y="0"/>
                  <a:pt x="3981648" y="522256"/>
                  <a:pt x="3981648" y="1166491"/>
                </a:cubicBezTo>
                <a:cubicBezTo>
                  <a:pt x="3981648" y="1810726"/>
                  <a:pt x="3090326" y="2332982"/>
                  <a:pt x="1990824" y="2332982"/>
                </a:cubicBezTo>
                <a:cubicBezTo>
                  <a:pt x="891322" y="2332982"/>
                  <a:pt x="0" y="1810726"/>
                  <a:pt x="0" y="1166491"/>
                </a:cubicBezTo>
                <a:close/>
              </a:path>
            </a:pathLst>
          </a:custGeom>
          <a:solidFill>
            <a:schemeClr val="accent2">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623628" tIns="803583" rIns="499917" bIns="596207" numCol="1" spcCol="1270" anchor="ctr" anchorCtr="0">
            <a:noAutofit/>
          </a:bodyPr>
          <a:lstStyle/>
          <a:p>
            <a:pPr algn="ctr" defTabSz="948243">
              <a:lnSpc>
                <a:spcPct val="90000"/>
              </a:lnSpc>
              <a:spcBef>
                <a:spcPct val="0"/>
              </a:spcBef>
              <a:spcAft>
                <a:spcPct val="35000"/>
              </a:spcAft>
            </a:pPr>
            <a:r>
              <a:rPr lang="en-US" sz="2133">
                <a:cs typeface="Calibri"/>
              </a:rPr>
              <a:t>Ergonomic</a:t>
            </a:r>
            <a:endParaRPr lang="en-US" sz="2133"/>
          </a:p>
        </p:txBody>
      </p:sp>
      <p:sp>
        <p:nvSpPr>
          <p:cNvPr id="20" name="Freeform: Shape 19">
            <a:extLst>
              <a:ext uri="{FF2B5EF4-FFF2-40B4-BE49-F238E27FC236}">
                <a16:creationId xmlns:a16="http://schemas.microsoft.com/office/drawing/2014/main" id="{60757D6F-467F-F7A1-9F7D-712D98EDD9BE}"/>
              </a:ext>
            </a:extLst>
          </p:cNvPr>
          <p:cNvSpPr/>
          <p:nvPr/>
        </p:nvSpPr>
        <p:spPr>
          <a:xfrm>
            <a:off x="1474171" y="2599778"/>
            <a:ext cx="5322767" cy="3075641"/>
          </a:xfrm>
          <a:custGeom>
            <a:avLst/>
            <a:gdLst>
              <a:gd name="connsiteX0" fmla="*/ 0 w 3992075"/>
              <a:gd name="connsiteY0" fmla="*/ 1153366 h 2306731"/>
              <a:gd name="connsiteX1" fmla="*/ 1996038 w 3992075"/>
              <a:gd name="connsiteY1" fmla="*/ 0 h 2306731"/>
              <a:gd name="connsiteX2" fmla="*/ 3992076 w 3992075"/>
              <a:gd name="connsiteY2" fmla="*/ 1153366 h 2306731"/>
              <a:gd name="connsiteX3" fmla="*/ 1996038 w 3992075"/>
              <a:gd name="connsiteY3" fmla="*/ 2306732 h 2306731"/>
              <a:gd name="connsiteX4" fmla="*/ 0 w 3992075"/>
              <a:gd name="connsiteY4" fmla="*/ 1153366 h 230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2075" h="2306731">
                <a:moveTo>
                  <a:pt x="0" y="1153366"/>
                </a:moveTo>
                <a:cubicBezTo>
                  <a:pt x="0" y="516380"/>
                  <a:pt x="893657" y="0"/>
                  <a:pt x="1996038" y="0"/>
                </a:cubicBezTo>
                <a:cubicBezTo>
                  <a:pt x="3098419" y="0"/>
                  <a:pt x="3992076" y="516380"/>
                  <a:pt x="3992076" y="1153366"/>
                </a:cubicBezTo>
                <a:cubicBezTo>
                  <a:pt x="3992076" y="1790352"/>
                  <a:pt x="3098419" y="2306732"/>
                  <a:pt x="1996038" y="2306732"/>
                </a:cubicBezTo>
                <a:cubicBezTo>
                  <a:pt x="893657" y="2306732"/>
                  <a:pt x="0" y="1790352"/>
                  <a:pt x="0" y="1153366"/>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01227" tIns="794540" rIns="1627880" bIns="589499" numCol="1" spcCol="1270" anchor="ctr" anchorCtr="0">
            <a:noAutofit/>
          </a:bodyPr>
          <a:lstStyle/>
          <a:p>
            <a:pPr algn="ctr" defTabSz="948243">
              <a:lnSpc>
                <a:spcPct val="90000"/>
              </a:lnSpc>
              <a:spcBef>
                <a:spcPct val="0"/>
              </a:spcBef>
              <a:spcAft>
                <a:spcPct val="35000"/>
              </a:spcAft>
            </a:pPr>
            <a:r>
              <a:rPr lang="en-US" sz="2133">
                <a:cs typeface="Calibri"/>
              </a:rPr>
              <a:t>Transportation</a:t>
            </a:r>
          </a:p>
          <a:p>
            <a:pPr algn="ctr" defTabSz="948243">
              <a:lnSpc>
                <a:spcPct val="90000"/>
              </a:lnSpc>
              <a:spcBef>
                <a:spcPct val="0"/>
              </a:spcBef>
              <a:spcAft>
                <a:spcPct val="35000"/>
              </a:spcAft>
            </a:pPr>
            <a:r>
              <a:rPr lang="en-US" sz="2133">
                <a:cs typeface="Calibri"/>
              </a:rPr>
              <a:t>&amp; Storage</a:t>
            </a:r>
            <a:endParaRPr lang="en-US" sz="2133"/>
          </a:p>
        </p:txBody>
      </p:sp>
      <p:sp>
        <p:nvSpPr>
          <p:cNvPr id="9" name="Rectangle: Rounded Corners 8">
            <a:extLst>
              <a:ext uri="{FF2B5EF4-FFF2-40B4-BE49-F238E27FC236}">
                <a16:creationId xmlns:a16="http://schemas.microsoft.com/office/drawing/2014/main" id="{1E6DCEEE-9C0F-C302-0AFB-98699F39782B}"/>
              </a:ext>
            </a:extLst>
          </p:cNvPr>
          <p:cNvSpPr/>
          <p:nvPr/>
        </p:nvSpPr>
        <p:spPr>
          <a:xfrm>
            <a:off x="4881067" y="4344571"/>
            <a:ext cx="1765539" cy="530875"/>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Compact Design</a:t>
            </a:r>
          </a:p>
        </p:txBody>
      </p:sp>
      <p:sp>
        <p:nvSpPr>
          <p:cNvPr id="10" name="Rectangle: Rounded Corners 9">
            <a:extLst>
              <a:ext uri="{FF2B5EF4-FFF2-40B4-BE49-F238E27FC236}">
                <a16:creationId xmlns:a16="http://schemas.microsoft.com/office/drawing/2014/main" id="{6655E097-EFB4-F0DE-6E46-B5679CAC29C8}"/>
              </a:ext>
            </a:extLst>
          </p:cNvPr>
          <p:cNvSpPr/>
          <p:nvPr/>
        </p:nvSpPr>
        <p:spPr>
          <a:xfrm>
            <a:off x="4843576" y="3422717"/>
            <a:ext cx="1847261" cy="530875"/>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Reach inaccessible </a:t>
            </a:r>
          </a:p>
          <a:p>
            <a:pPr algn="ctr"/>
            <a:r>
              <a:rPr lang="en-US" sz="1600">
                <a:solidFill>
                  <a:schemeClr val="tx1"/>
                </a:solidFill>
              </a:rPr>
              <a:t>areas</a:t>
            </a:r>
          </a:p>
        </p:txBody>
      </p:sp>
      <p:sp>
        <p:nvSpPr>
          <p:cNvPr id="12" name="Rectangle: Rounded Corners 11">
            <a:extLst>
              <a:ext uri="{FF2B5EF4-FFF2-40B4-BE49-F238E27FC236}">
                <a16:creationId xmlns:a16="http://schemas.microsoft.com/office/drawing/2014/main" id="{93414A0E-EDE2-623D-ACDE-9C03B4467DAC}"/>
              </a:ext>
            </a:extLst>
          </p:cNvPr>
          <p:cNvSpPr/>
          <p:nvPr/>
        </p:nvSpPr>
        <p:spPr>
          <a:xfrm>
            <a:off x="6376374" y="2744525"/>
            <a:ext cx="1939597" cy="583212"/>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Automatic Operation</a:t>
            </a:r>
          </a:p>
        </p:txBody>
      </p:sp>
      <p:sp>
        <p:nvSpPr>
          <p:cNvPr id="14" name="Rectangle: Rounded Corners 13">
            <a:extLst>
              <a:ext uri="{FF2B5EF4-FFF2-40B4-BE49-F238E27FC236}">
                <a16:creationId xmlns:a16="http://schemas.microsoft.com/office/drawing/2014/main" id="{80174E7A-F922-B33D-0D00-EE3114C6F5CC}"/>
              </a:ext>
            </a:extLst>
          </p:cNvPr>
          <p:cNvSpPr/>
          <p:nvPr/>
        </p:nvSpPr>
        <p:spPr>
          <a:xfrm>
            <a:off x="3295600" y="2744523"/>
            <a:ext cx="1939597" cy="583212"/>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Extends/Descends</a:t>
            </a:r>
          </a:p>
        </p:txBody>
      </p:sp>
      <p:pic>
        <p:nvPicPr>
          <p:cNvPr id="21" name="Picture 2" descr="Free Truck SVG, PNG Icon, Symbol. Download Image.">
            <a:extLst>
              <a:ext uri="{FF2B5EF4-FFF2-40B4-BE49-F238E27FC236}">
                <a16:creationId xmlns:a16="http://schemas.microsoft.com/office/drawing/2014/main" id="{5AB1F115-62BF-86E5-E672-9A18DD89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475" y="4499369"/>
            <a:ext cx="962095" cy="962095"/>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Smiling face outline with solid fill">
            <a:extLst>
              <a:ext uri="{FF2B5EF4-FFF2-40B4-BE49-F238E27FC236}">
                <a16:creationId xmlns:a16="http://schemas.microsoft.com/office/drawing/2014/main" id="{C005E6D3-7D3A-1ACD-9C7E-0F25C51865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3523" y="4608038"/>
            <a:ext cx="752925" cy="752925"/>
          </a:xfrm>
          <a:prstGeom prst="rect">
            <a:avLst/>
          </a:prstGeom>
        </p:spPr>
      </p:pic>
      <p:pic>
        <p:nvPicPr>
          <p:cNvPr id="1026" name="Picture 2" descr="Fuse - Free technology icons">
            <a:extLst>
              <a:ext uri="{FF2B5EF4-FFF2-40B4-BE49-F238E27FC236}">
                <a16:creationId xmlns:a16="http://schemas.microsoft.com/office/drawing/2014/main" id="{1AD3BBF3-7DC2-3A99-529D-E50B98A47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9283" y="987871"/>
            <a:ext cx="1537323" cy="15373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C6ED76-AAF2-8440-6EEE-1E082FF21FD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54134296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0855-9D6D-BE1E-5727-383CEAFF3B08}"/>
              </a:ext>
            </a:extLst>
          </p:cNvPr>
          <p:cNvSpPr>
            <a:spLocks noGrp="1"/>
          </p:cNvSpPr>
          <p:nvPr>
            <p:ph type="title"/>
          </p:nvPr>
        </p:nvSpPr>
        <p:spPr/>
        <p:txBody>
          <a:bodyPr>
            <a:normAutofit fontScale="90000"/>
          </a:bodyPr>
          <a:lstStyle/>
          <a:p>
            <a:r>
              <a:rPr lang="en-US"/>
              <a:t>Methods of Validation for Targets</a:t>
            </a:r>
          </a:p>
        </p:txBody>
      </p:sp>
      <p:sp>
        <p:nvSpPr>
          <p:cNvPr id="4" name="Slide Number Placeholder 3">
            <a:extLst>
              <a:ext uri="{FF2B5EF4-FFF2-40B4-BE49-F238E27FC236}">
                <a16:creationId xmlns:a16="http://schemas.microsoft.com/office/drawing/2014/main" id="{4C1EF997-8CDB-176C-AC03-329F4DB94F89}"/>
              </a:ext>
            </a:extLst>
          </p:cNvPr>
          <p:cNvSpPr>
            <a:spLocks noGrp="1"/>
          </p:cNvSpPr>
          <p:nvPr>
            <p:ph type="sldNum" idx="12"/>
          </p:nvPr>
        </p:nvSpPr>
        <p:spPr/>
        <p:txBody>
          <a:bodyPr/>
          <a:lstStyle/>
          <a:p>
            <a:fld id="{00000000-1234-1234-1234-123412341234}" type="slidenum">
              <a:rPr lang="en" smtClean="0"/>
              <a:pPr/>
              <a:t>45</a:t>
            </a:fld>
            <a:endParaRPr lang="en"/>
          </a:p>
        </p:txBody>
      </p:sp>
      <p:pic>
        <p:nvPicPr>
          <p:cNvPr id="5" name="Picture 4">
            <a:extLst>
              <a:ext uri="{FF2B5EF4-FFF2-40B4-BE49-F238E27FC236}">
                <a16:creationId xmlns:a16="http://schemas.microsoft.com/office/drawing/2014/main" id="{82D935C4-AF4C-7A39-CC25-5977BAB78F6A}"/>
              </a:ext>
            </a:extLst>
          </p:cNvPr>
          <p:cNvPicPr>
            <a:picLocks noChangeAspect="1"/>
          </p:cNvPicPr>
          <p:nvPr/>
        </p:nvPicPr>
        <p:blipFill>
          <a:blip r:embed="rId2"/>
          <a:stretch>
            <a:fillRect/>
          </a:stretch>
        </p:blipFill>
        <p:spPr>
          <a:xfrm>
            <a:off x="0" y="1356967"/>
            <a:ext cx="3344777" cy="3609021"/>
          </a:xfrm>
          <a:prstGeom prst="rect">
            <a:avLst/>
          </a:prstGeom>
        </p:spPr>
      </p:pic>
      <p:pic>
        <p:nvPicPr>
          <p:cNvPr id="2052" name="Picture 4">
            <a:extLst>
              <a:ext uri="{FF2B5EF4-FFF2-40B4-BE49-F238E27FC236}">
                <a16:creationId xmlns:a16="http://schemas.microsoft.com/office/drawing/2014/main" id="{FF09B54B-BDDB-BB59-1B17-D3E052B23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872" y="2003507"/>
            <a:ext cx="3753716" cy="21135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F04D87B-F884-64B5-03DD-F494360BE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4995" y="1822845"/>
            <a:ext cx="2811616" cy="2293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8EC893-694C-B941-E249-24CEDC7956CA}"/>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
        <p:nvSpPr>
          <p:cNvPr id="7" name="Rectangle: Rounded Corners 6">
            <a:extLst>
              <a:ext uri="{FF2B5EF4-FFF2-40B4-BE49-F238E27FC236}">
                <a16:creationId xmlns:a16="http://schemas.microsoft.com/office/drawing/2014/main" id="{1BA88330-DC65-4185-3B10-9E32837EF097}"/>
              </a:ext>
            </a:extLst>
          </p:cNvPr>
          <p:cNvSpPr/>
          <p:nvPr/>
        </p:nvSpPr>
        <p:spPr>
          <a:xfrm>
            <a:off x="415600" y="4965988"/>
            <a:ext cx="2530800" cy="418812"/>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Stopwatch test</a:t>
            </a:r>
          </a:p>
        </p:txBody>
      </p:sp>
      <p:sp>
        <p:nvSpPr>
          <p:cNvPr id="8" name="Rectangle: Rounded Corners 7">
            <a:extLst>
              <a:ext uri="{FF2B5EF4-FFF2-40B4-BE49-F238E27FC236}">
                <a16:creationId xmlns:a16="http://schemas.microsoft.com/office/drawing/2014/main" id="{42A57EF7-4C72-D4DF-BDCA-E0C525180016}"/>
              </a:ext>
            </a:extLst>
          </p:cNvPr>
          <p:cNvSpPr/>
          <p:nvPr/>
        </p:nvSpPr>
        <p:spPr>
          <a:xfrm>
            <a:off x="8847225" y="4957337"/>
            <a:ext cx="2530800" cy="418812"/>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Tape measure</a:t>
            </a:r>
          </a:p>
        </p:txBody>
      </p:sp>
      <p:sp>
        <p:nvSpPr>
          <p:cNvPr id="9" name="Rectangle: Rounded Corners 8">
            <a:extLst>
              <a:ext uri="{FF2B5EF4-FFF2-40B4-BE49-F238E27FC236}">
                <a16:creationId xmlns:a16="http://schemas.microsoft.com/office/drawing/2014/main" id="{21A43247-CAF6-06FE-1B7F-2F4954F16D89}"/>
              </a:ext>
            </a:extLst>
          </p:cNvPr>
          <p:cNvSpPr/>
          <p:nvPr/>
        </p:nvSpPr>
        <p:spPr>
          <a:xfrm>
            <a:off x="4830601" y="4965988"/>
            <a:ext cx="2530800" cy="418812"/>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CAD Stress Analysis</a:t>
            </a:r>
          </a:p>
        </p:txBody>
      </p:sp>
    </p:spTree>
    <p:extLst>
      <p:ext uri="{BB962C8B-B14F-4D97-AF65-F5344CB8AC3E}">
        <p14:creationId xmlns:p14="http://schemas.microsoft.com/office/powerpoint/2010/main" val="18592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CEE-D362-0461-9AAD-6022B32722B3}"/>
              </a:ext>
            </a:extLst>
          </p:cNvPr>
          <p:cNvSpPr>
            <a:spLocks noGrp="1"/>
          </p:cNvSpPr>
          <p:nvPr>
            <p:ph type="title"/>
          </p:nvPr>
        </p:nvSpPr>
        <p:spPr/>
        <p:txBody>
          <a:bodyPr>
            <a:normAutofit fontScale="90000"/>
          </a:bodyPr>
          <a:lstStyle/>
          <a:p>
            <a:r>
              <a:rPr lang="en-US">
                <a:latin typeface="Arial"/>
                <a:cs typeface="Arial"/>
              </a:rPr>
              <a:t>Concept Generation Tools</a:t>
            </a:r>
            <a:endParaRPr lang="en-US"/>
          </a:p>
        </p:txBody>
      </p:sp>
      <p:sp>
        <p:nvSpPr>
          <p:cNvPr id="4" name="Slide Number Placeholder 3">
            <a:extLst>
              <a:ext uri="{FF2B5EF4-FFF2-40B4-BE49-F238E27FC236}">
                <a16:creationId xmlns:a16="http://schemas.microsoft.com/office/drawing/2014/main" id="{2445A947-FCB2-5834-429C-E75E9549FC75}"/>
              </a:ext>
            </a:extLst>
          </p:cNvPr>
          <p:cNvSpPr>
            <a:spLocks noGrp="1"/>
          </p:cNvSpPr>
          <p:nvPr>
            <p:ph type="sldNum" idx="12"/>
          </p:nvPr>
        </p:nvSpPr>
        <p:spPr/>
        <p:txBody>
          <a:bodyPr/>
          <a:lstStyle/>
          <a:p>
            <a:fld id="{00000000-1234-1234-1234-123412341234}" type="slidenum">
              <a:rPr lang="en" smtClean="0"/>
              <a:pPr/>
              <a:t>46</a:t>
            </a:fld>
            <a:endParaRPr lang="en"/>
          </a:p>
        </p:txBody>
      </p:sp>
      <p:pic>
        <p:nvPicPr>
          <p:cNvPr id="8" name="Picture 8">
            <a:extLst>
              <a:ext uri="{FF2B5EF4-FFF2-40B4-BE49-F238E27FC236}">
                <a16:creationId xmlns:a16="http://schemas.microsoft.com/office/drawing/2014/main" id="{0A5C47C1-1927-877B-3E84-B2833EF30FE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0500" y="1714500"/>
            <a:ext cx="3952875" cy="2409825"/>
          </a:xfrm>
          <a:prstGeom prst="rect">
            <a:avLst/>
          </a:prstGeom>
        </p:spPr>
      </p:pic>
      <p:pic>
        <p:nvPicPr>
          <p:cNvPr id="11" name="Picture 11" descr="A picture containing transport&#10;&#10;Description automatically generated">
            <a:extLst>
              <a:ext uri="{FF2B5EF4-FFF2-40B4-BE49-F238E27FC236}">
                <a16:creationId xmlns:a16="http://schemas.microsoft.com/office/drawing/2014/main" id="{84B4B820-9F0D-D752-1947-B054B9D13CA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19725" y="1710418"/>
            <a:ext cx="2543175" cy="2543175"/>
          </a:xfrm>
          <a:prstGeom prst="rect">
            <a:avLst/>
          </a:prstGeom>
        </p:spPr>
      </p:pic>
      <p:sp>
        <p:nvSpPr>
          <p:cNvPr id="17" name="Rectangle: Rounded Corners 16">
            <a:extLst>
              <a:ext uri="{FF2B5EF4-FFF2-40B4-BE49-F238E27FC236}">
                <a16:creationId xmlns:a16="http://schemas.microsoft.com/office/drawing/2014/main" id="{6E5F8F34-DCE4-C261-FA20-75F55B76EE00}"/>
              </a:ext>
            </a:extLst>
          </p:cNvPr>
          <p:cNvSpPr/>
          <p:nvPr/>
        </p:nvSpPr>
        <p:spPr>
          <a:xfrm>
            <a:off x="1218927" y="4387214"/>
            <a:ext cx="1908266"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Brain Storming</a:t>
            </a:r>
          </a:p>
        </p:txBody>
      </p:sp>
      <p:sp>
        <p:nvSpPr>
          <p:cNvPr id="18" name="Rectangle: Rounded Corners 17">
            <a:extLst>
              <a:ext uri="{FF2B5EF4-FFF2-40B4-BE49-F238E27FC236}">
                <a16:creationId xmlns:a16="http://schemas.microsoft.com/office/drawing/2014/main" id="{86ADA8B9-358E-089F-505B-B1F0F7574CD4}"/>
              </a:ext>
            </a:extLst>
          </p:cNvPr>
          <p:cNvSpPr/>
          <p:nvPr/>
        </p:nvSpPr>
        <p:spPr>
          <a:xfrm>
            <a:off x="5878012" y="4387214"/>
            <a:ext cx="1625238"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Biomimicry</a:t>
            </a:r>
          </a:p>
        </p:txBody>
      </p:sp>
      <p:sp>
        <p:nvSpPr>
          <p:cNvPr id="19" name="Rectangle: Rounded Corners 18">
            <a:extLst>
              <a:ext uri="{FF2B5EF4-FFF2-40B4-BE49-F238E27FC236}">
                <a16:creationId xmlns:a16="http://schemas.microsoft.com/office/drawing/2014/main" id="{8661B04B-1B8B-B74D-3556-C8401D802D44}"/>
              </a:ext>
            </a:extLst>
          </p:cNvPr>
          <p:cNvSpPr/>
          <p:nvPr/>
        </p:nvSpPr>
        <p:spPr>
          <a:xfrm>
            <a:off x="9482544" y="4387214"/>
            <a:ext cx="1559923"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Crapshoot</a:t>
            </a:r>
          </a:p>
        </p:txBody>
      </p:sp>
      <p:pic>
        <p:nvPicPr>
          <p:cNvPr id="3" name="Picture 4" descr="A picture containing text&#10;&#10;Description automatically generated">
            <a:extLst>
              <a:ext uri="{FF2B5EF4-FFF2-40B4-BE49-F238E27FC236}">
                <a16:creationId xmlns:a16="http://schemas.microsoft.com/office/drawing/2014/main" id="{9EB2F8FA-A577-06A3-2847-63705269DC5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429625" y="1711699"/>
            <a:ext cx="3667124" cy="2415427"/>
          </a:xfrm>
          <a:prstGeom prst="rect">
            <a:avLst/>
          </a:prstGeom>
        </p:spPr>
      </p:pic>
      <p:sp>
        <p:nvSpPr>
          <p:cNvPr id="5" name="TextBox 4">
            <a:extLst>
              <a:ext uri="{FF2B5EF4-FFF2-40B4-BE49-F238E27FC236}">
                <a16:creationId xmlns:a16="http://schemas.microsoft.com/office/drawing/2014/main" id="{05CECC36-64C4-86F5-3450-7D18B6F0886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4008308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CA36-1ED0-7FC4-9C81-33A4D3C6F239}"/>
              </a:ext>
            </a:extLst>
          </p:cNvPr>
          <p:cNvSpPr>
            <a:spLocks noGrp="1"/>
          </p:cNvSpPr>
          <p:nvPr>
            <p:ph type="title"/>
          </p:nvPr>
        </p:nvSpPr>
        <p:spPr/>
        <p:txBody>
          <a:bodyPr>
            <a:normAutofit fontScale="90000"/>
          </a:bodyPr>
          <a:lstStyle/>
          <a:p>
            <a:r>
              <a:rPr lang="en-US">
                <a:latin typeface="Arial"/>
                <a:cs typeface="Arial"/>
              </a:rPr>
              <a:t>Concept Selection – House of Quality</a:t>
            </a:r>
            <a:endParaRPr lang="en-US"/>
          </a:p>
        </p:txBody>
      </p:sp>
      <p:sp>
        <p:nvSpPr>
          <p:cNvPr id="4" name="Slide Number Placeholder 3">
            <a:extLst>
              <a:ext uri="{FF2B5EF4-FFF2-40B4-BE49-F238E27FC236}">
                <a16:creationId xmlns:a16="http://schemas.microsoft.com/office/drawing/2014/main" id="{4CD2CF3F-B2EE-5068-52ED-942FC4E7E0B5}"/>
              </a:ext>
            </a:extLst>
          </p:cNvPr>
          <p:cNvSpPr>
            <a:spLocks noGrp="1"/>
          </p:cNvSpPr>
          <p:nvPr>
            <p:ph type="sldNum" idx="12"/>
          </p:nvPr>
        </p:nvSpPr>
        <p:spPr/>
        <p:txBody>
          <a:bodyPr/>
          <a:lstStyle/>
          <a:p>
            <a:fld id="{00000000-1234-1234-1234-123412341234}" type="slidenum">
              <a:rPr lang="en" smtClean="0"/>
              <a:pPr/>
              <a:t>47</a:t>
            </a:fld>
            <a:endParaRPr lang="en"/>
          </a:p>
        </p:txBody>
      </p:sp>
      <p:sp>
        <p:nvSpPr>
          <p:cNvPr id="8" name="Rectangle: Rounded Corners 7">
            <a:extLst>
              <a:ext uri="{FF2B5EF4-FFF2-40B4-BE49-F238E27FC236}">
                <a16:creationId xmlns:a16="http://schemas.microsoft.com/office/drawing/2014/main" id="{D7ACC01D-9F52-4FCA-93F2-72A09E82892F}"/>
              </a:ext>
            </a:extLst>
          </p:cNvPr>
          <p:cNvSpPr/>
          <p:nvPr/>
        </p:nvSpPr>
        <p:spPr>
          <a:xfrm>
            <a:off x="4194810" y="142139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Binary Comparison</a:t>
            </a:r>
          </a:p>
        </p:txBody>
      </p:sp>
      <p:sp>
        <p:nvSpPr>
          <p:cNvPr id="10" name="Rectangle: Rounded Corners 9">
            <a:extLst>
              <a:ext uri="{FF2B5EF4-FFF2-40B4-BE49-F238E27FC236}">
                <a16:creationId xmlns:a16="http://schemas.microsoft.com/office/drawing/2014/main" id="{AF97242C-99D9-660B-71CC-BEC2F0243158}"/>
              </a:ext>
            </a:extLst>
          </p:cNvPr>
          <p:cNvSpPr/>
          <p:nvPr/>
        </p:nvSpPr>
        <p:spPr>
          <a:xfrm>
            <a:off x="12286525" y="120041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House of Quality</a:t>
            </a:r>
          </a:p>
        </p:txBody>
      </p:sp>
      <p:pic>
        <p:nvPicPr>
          <p:cNvPr id="3" name="Picture 4" descr="Table&#10;&#10;Description automatically generated">
            <a:extLst>
              <a:ext uri="{FF2B5EF4-FFF2-40B4-BE49-F238E27FC236}">
                <a16:creationId xmlns:a16="http://schemas.microsoft.com/office/drawing/2014/main" id="{EB378D61-11D0-2704-1730-2FC1F4D72913}"/>
              </a:ext>
            </a:extLst>
          </p:cNvPr>
          <p:cNvPicPr>
            <a:picLocks noChangeAspect="1"/>
          </p:cNvPicPr>
          <p:nvPr/>
        </p:nvPicPr>
        <p:blipFill>
          <a:blip r:embed="rId3"/>
          <a:stretch>
            <a:fillRect/>
          </a:stretch>
        </p:blipFill>
        <p:spPr>
          <a:xfrm>
            <a:off x="6096000" y="7652367"/>
            <a:ext cx="5357282" cy="3551277"/>
          </a:xfrm>
          <a:prstGeom prst="rect">
            <a:avLst/>
          </a:prstGeom>
        </p:spPr>
      </p:pic>
      <p:pic>
        <p:nvPicPr>
          <p:cNvPr id="5" name="Picture 5">
            <a:extLst>
              <a:ext uri="{FF2B5EF4-FFF2-40B4-BE49-F238E27FC236}">
                <a16:creationId xmlns:a16="http://schemas.microsoft.com/office/drawing/2014/main" id="{E729F060-0505-F829-57E7-0F56D96D50A4}"/>
              </a:ext>
            </a:extLst>
          </p:cNvPr>
          <p:cNvPicPr>
            <a:picLocks noChangeAspect="1"/>
          </p:cNvPicPr>
          <p:nvPr/>
        </p:nvPicPr>
        <p:blipFill>
          <a:blip r:embed="rId4"/>
          <a:stretch>
            <a:fillRect/>
          </a:stretch>
        </p:blipFill>
        <p:spPr>
          <a:xfrm>
            <a:off x="270457" y="9568317"/>
            <a:ext cx="10715872" cy="2883490"/>
          </a:xfrm>
          <a:prstGeom prst="rect">
            <a:avLst/>
          </a:prstGeom>
        </p:spPr>
      </p:pic>
      <p:sp>
        <p:nvSpPr>
          <p:cNvPr id="6" name="TextBox 5">
            <a:extLst>
              <a:ext uri="{FF2B5EF4-FFF2-40B4-BE49-F238E27FC236}">
                <a16:creationId xmlns:a16="http://schemas.microsoft.com/office/drawing/2014/main" id="{01188F17-A69F-C192-244D-13F4B0E7DD0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graphicFrame>
        <p:nvGraphicFramePr>
          <p:cNvPr id="9" name="Table 8">
            <a:extLst>
              <a:ext uri="{FF2B5EF4-FFF2-40B4-BE49-F238E27FC236}">
                <a16:creationId xmlns:a16="http://schemas.microsoft.com/office/drawing/2014/main" id="{51833E58-F13C-4D1E-5D36-E9F2D1C2DB88}"/>
              </a:ext>
            </a:extLst>
          </p:cNvPr>
          <p:cNvGraphicFramePr>
            <a:graphicFrameLocks noGrp="1"/>
          </p:cNvGraphicFramePr>
          <p:nvPr>
            <p:extLst>
              <p:ext uri="{D42A27DB-BD31-4B8C-83A1-F6EECF244321}">
                <p14:modId xmlns:p14="http://schemas.microsoft.com/office/powerpoint/2010/main" val="877967366"/>
              </p:ext>
            </p:extLst>
          </p:nvPr>
        </p:nvGraphicFramePr>
        <p:xfrm>
          <a:off x="933411" y="2043192"/>
          <a:ext cx="10363200" cy="3402406"/>
        </p:xfrm>
        <a:graphic>
          <a:graphicData uri="http://schemas.openxmlformats.org/drawingml/2006/table">
            <a:tbl>
              <a:tblPr/>
              <a:tblGrid>
                <a:gridCol w="3028950">
                  <a:extLst>
                    <a:ext uri="{9D8B030D-6E8A-4147-A177-3AD203B41FA5}">
                      <a16:colId xmlns:a16="http://schemas.microsoft.com/office/drawing/2014/main" val="740112237"/>
                    </a:ext>
                  </a:extLst>
                </a:gridCol>
                <a:gridCol w="628650">
                  <a:extLst>
                    <a:ext uri="{9D8B030D-6E8A-4147-A177-3AD203B41FA5}">
                      <a16:colId xmlns:a16="http://schemas.microsoft.com/office/drawing/2014/main" val="2941837823"/>
                    </a:ext>
                  </a:extLst>
                </a:gridCol>
                <a:gridCol w="609600">
                  <a:extLst>
                    <a:ext uri="{9D8B030D-6E8A-4147-A177-3AD203B41FA5}">
                      <a16:colId xmlns:a16="http://schemas.microsoft.com/office/drawing/2014/main" val="1170188333"/>
                    </a:ext>
                  </a:extLst>
                </a:gridCol>
                <a:gridCol w="609600">
                  <a:extLst>
                    <a:ext uri="{9D8B030D-6E8A-4147-A177-3AD203B41FA5}">
                      <a16:colId xmlns:a16="http://schemas.microsoft.com/office/drawing/2014/main" val="313653184"/>
                    </a:ext>
                  </a:extLst>
                </a:gridCol>
                <a:gridCol w="609600">
                  <a:extLst>
                    <a:ext uri="{9D8B030D-6E8A-4147-A177-3AD203B41FA5}">
                      <a16:colId xmlns:a16="http://schemas.microsoft.com/office/drawing/2014/main" val="3417880109"/>
                    </a:ext>
                  </a:extLst>
                </a:gridCol>
                <a:gridCol w="609600">
                  <a:extLst>
                    <a:ext uri="{9D8B030D-6E8A-4147-A177-3AD203B41FA5}">
                      <a16:colId xmlns:a16="http://schemas.microsoft.com/office/drawing/2014/main" val="304604482"/>
                    </a:ext>
                  </a:extLst>
                </a:gridCol>
                <a:gridCol w="609600">
                  <a:extLst>
                    <a:ext uri="{9D8B030D-6E8A-4147-A177-3AD203B41FA5}">
                      <a16:colId xmlns:a16="http://schemas.microsoft.com/office/drawing/2014/main" val="1069598924"/>
                    </a:ext>
                  </a:extLst>
                </a:gridCol>
                <a:gridCol w="609600">
                  <a:extLst>
                    <a:ext uri="{9D8B030D-6E8A-4147-A177-3AD203B41FA5}">
                      <a16:colId xmlns:a16="http://schemas.microsoft.com/office/drawing/2014/main" val="655504938"/>
                    </a:ext>
                  </a:extLst>
                </a:gridCol>
                <a:gridCol w="609600">
                  <a:extLst>
                    <a:ext uri="{9D8B030D-6E8A-4147-A177-3AD203B41FA5}">
                      <a16:colId xmlns:a16="http://schemas.microsoft.com/office/drawing/2014/main" val="3454512482"/>
                    </a:ext>
                  </a:extLst>
                </a:gridCol>
                <a:gridCol w="609600">
                  <a:extLst>
                    <a:ext uri="{9D8B030D-6E8A-4147-A177-3AD203B41FA5}">
                      <a16:colId xmlns:a16="http://schemas.microsoft.com/office/drawing/2014/main" val="1197000430"/>
                    </a:ext>
                  </a:extLst>
                </a:gridCol>
                <a:gridCol w="609600">
                  <a:extLst>
                    <a:ext uri="{9D8B030D-6E8A-4147-A177-3AD203B41FA5}">
                      <a16:colId xmlns:a16="http://schemas.microsoft.com/office/drawing/2014/main" val="649498771"/>
                    </a:ext>
                  </a:extLst>
                </a:gridCol>
                <a:gridCol w="609600">
                  <a:extLst>
                    <a:ext uri="{9D8B030D-6E8A-4147-A177-3AD203B41FA5}">
                      <a16:colId xmlns:a16="http://schemas.microsoft.com/office/drawing/2014/main" val="2119341648"/>
                    </a:ext>
                  </a:extLst>
                </a:gridCol>
                <a:gridCol w="609600">
                  <a:extLst>
                    <a:ext uri="{9D8B030D-6E8A-4147-A177-3AD203B41FA5}">
                      <a16:colId xmlns:a16="http://schemas.microsoft.com/office/drawing/2014/main" val="605301787"/>
                    </a:ext>
                  </a:extLst>
                </a:gridCol>
              </a:tblGrid>
              <a:tr h="232405">
                <a:tc gridSpan="13">
                  <a:txBody>
                    <a:bodyPr/>
                    <a:lstStyle/>
                    <a:p>
                      <a:pPr algn="ctr" fontAlgn="b"/>
                      <a:r>
                        <a:rPr lang="en-US" sz="1100" b="1" i="0" u="none" strike="noStrike">
                          <a:solidFill>
                            <a:srgbClr val="000000"/>
                          </a:solidFill>
                          <a:effectLst/>
                          <a:latin typeface="Calibri" panose="020F0502020204030204" pitchFamily="34" charset="0"/>
                        </a:rPr>
                        <a:t>Binary Piecewise Comparison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8648322"/>
                  </a:ext>
                </a:extLst>
              </a:tr>
              <a:tr h="250997">
                <a:tc>
                  <a:txBody>
                    <a:bodyPr/>
                    <a:lstStyle/>
                    <a:p>
                      <a:pPr algn="ctr" fontAlgn="ctr"/>
                      <a:r>
                        <a:rPr lang="en-US" sz="1200" b="1" i="0" u="none" strike="noStrike">
                          <a:solidFill>
                            <a:srgbClr val="000000"/>
                          </a:solidFill>
                          <a:effectLst/>
                          <a:latin typeface="Calibri" panose="020F0502020204030204" pitchFamily="34" charset="0"/>
                        </a:rPr>
                        <a:t>Customer Needs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10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11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Total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93151671"/>
                  </a:ext>
                </a:extLst>
              </a:tr>
              <a:tr h="241701">
                <a:tc>
                  <a:txBody>
                    <a:bodyPr/>
                    <a:lstStyle/>
                    <a:p>
                      <a:pPr algn="l" fontAlgn="ctr"/>
                      <a:r>
                        <a:rPr lang="en-US" sz="1200" b="1" i="0" u="none" strike="noStrike">
                          <a:solidFill>
                            <a:srgbClr val="000000"/>
                          </a:solidFill>
                          <a:effectLst/>
                          <a:latin typeface="Calibri" panose="020F0502020204030204" pitchFamily="34" charset="0"/>
                        </a:rPr>
                        <a:t>1) Automates Fuse Switching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042469293"/>
                  </a:ext>
                </a:extLst>
              </a:tr>
              <a:tr h="241701">
                <a:tc>
                  <a:txBody>
                    <a:bodyPr/>
                    <a:lstStyle/>
                    <a:p>
                      <a:pPr algn="l" fontAlgn="ctr"/>
                      <a:r>
                        <a:rPr lang="en-US" sz="1200" b="1" i="0" u="none" strike="noStrike">
                          <a:solidFill>
                            <a:srgbClr val="000000"/>
                          </a:solidFill>
                          <a:effectLst/>
                          <a:latin typeface="Calibri" panose="020F0502020204030204" pitchFamily="34" charset="0"/>
                        </a:rPr>
                        <a:t>2) Reach Areas Inaccessible by Bucket Truck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575541253"/>
                  </a:ext>
                </a:extLst>
              </a:tr>
              <a:tr h="241701">
                <a:tc>
                  <a:txBody>
                    <a:bodyPr/>
                    <a:lstStyle/>
                    <a:p>
                      <a:pPr algn="l" fontAlgn="ctr"/>
                      <a:r>
                        <a:rPr lang="en-US" sz="1200" b="1" i="0" u="none" strike="noStrike">
                          <a:solidFill>
                            <a:srgbClr val="000000"/>
                          </a:solidFill>
                          <a:effectLst/>
                          <a:latin typeface="Calibri" panose="020F0502020204030204" pitchFamily="34" charset="0"/>
                        </a:rPr>
                        <a:t>3) Operate in Multiple Operating Environments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26004643"/>
                  </a:ext>
                </a:extLst>
              </a:tr>
              <a:tr h="241701">
                <a:tc>
                  <a:txBody>
                    <a:bodyPr/>
                    <a:lstStyle/>
                    <a:p>
                      <a:pPr algn="l" fontAlgn="ctr"/>
                      <a:r>
                        <a:rPr lang="en-US" sz="1200" b="1" i="0" u="none" strike="noStrike">
                          <a:solidFill>
                            <a:srgbClr val="000000"/>
                          </a:solidFill>
                          <a:effectLst/>
                          <a:latin typeface="Calibri" panose="020F0502020204030204" pitchFamily="34" charset="0"/>
                        </a:rPr>
                        <a:t>4) Transportable via Bucket Truck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123512894"/>
                  </a:ext>
                </a:extLst>
              </a:tr>
              <a:tr h="241701">
                <a:tc>
                  <a:txBody>
                    <a:bodyPr/>
                    <a:lstStyle/>
                    <a:p>
                      <a:pPr algn="l" fontAlgn="ctr"/>
                      <a:r>
                        <a:rPr lang="nb-NO" sz="1200" b="1" i="0" u="none" strike="noStrike">
                          <a:solidFill>
                            <a:srgbClr val="000000"/>
                          </a:solidFill>
                          <a:effectLst/>
                          <a:latin typeface="Calibri" panose="020F0502020204030204" pitchFamily="34" charset="0"/>
                        </a:rPr>
                        <a:t>5) Transportable via Passenger Vehicle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75650040"/>
                  </a:ext>
                </a:extLst>
              </a:tr>
              <a:tr h="241701">
                <a:tc>
                  <a:txBody>
                    <a:bodyPr/>
                    <a:lstStyle/>
                    <a:p>
                      <a:pPr algn="l" fontAlgn="ctr"/>
                      <a:r>
                        <a:rPr lang="en-US" sz="1200" b="1" i="0" u="none" strike="noStrike">
                          <a:solidFill>
                            <a:srgbClr val="000000"/>
                          </a:solidFill>
                          <a:effectLst/>
                          <a:latin typeface="Calibri" panose="020F0502020204030204" pitchFamily="34" charset="0"/>
                        </a:rPr>
                        <a:t>6) Mitigate Soft Tissue Damage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015594929"/>
                  </a:ext>
                </a:extLst>
              </a:tr>
              <a:tr h="241701">
                <a:tc>
                  <a:txBody>
                    <a:bodyPr/>
                    <a:lstStyle/>
                    <a:p>
                      <a:pPr algn="l" fontAlgn="ctr"/>
                      <a:r>
                        <a:rPr lang="en-US" sz="1200" b="1" i="0" u="none" strike="noStrike">
                          <a:solidFill>
                            <a:srgbClr val="000000"/>
                          </a:solidFill>
                          <a:effectLst/>
                          <a:latin typeface="Calibri" panose="020F0502020204030204" pitchFamily="34" charset="0"/>
                        </a:rPr>
                        <a:t>7) Maintain a Device Weight &lt; 50 lbs.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0978340"/>
                  </a:ext>
                </a:extLst>
              </a:tr>
              <a:tr h="241701">
                <a:tc>
                  <a:txBody>
                    <a:bodyPr/>
                    <a:lstStyle/>
                    <a:p>
                      <a:pPr algn="l" fontAlgn="ctr"/>
                      <a:r>
                        <a:rPr lang="en-US" sz="1200" b="1" i="0" u="none" strike="noStrike">
                          <a:solidFill>
                            <a:srgbClr val="000000"/>
                          </a:solidFill>
                          <a:effectLst/>
                          <a:latin typeface="Calibri" panose="020F0502020204030204" pitchFamily="34" charset="0"/>
                        </a:rPr>
                        <a:t>8) Ergonomic Carrying Design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46565605"/>
                  </a:ext>
                </a:extLst>
              </a:tr>
              <a:tr h="241701">
                <a:tc>
                  <a:txBody>
                    <a:bodyPr/>
                    <a:lstStyle/>
                    <a:p>
                      <a:pPr algn="l" fontAlgn="ctr"/>
                      <a:r>
                        <a:rPr lang="en-US" sz="1200" b="1" i="0" u="none" strike="noStrike">
                          <a:solidFill>
                            <a:srgbClr val="000000"/>
                          </a:solidFill>
                          <a:effectLst/>
                          <a:latin typeface="Calibri" panose="020F0502020204030204" pitchFamily="34" charset="0"/>
                        </a:rPr>
                        <a:t>9) Minimum Length of 40 ft.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222010476"/>
                  </a:ext>
                </a:extLst>
              </a:tr>
              <a:tr h="241701">
                <a:tc>
                  <a:txBody>
                    <a:bodyPr/>
                    <a:lstStyle/>
                    <a:p>
                      <a:pPr algn="l" fontAlgn="ctr"/>
                      <a:r>
                        <a:rPr lang="en-US" sz="1200" b="1" i="0" u="none" strike="noStrike">
                          <a:solidFill>
                            <a:srgbClr val="000000"/>
                          </a:solidFill>
                          <a:effectLst/>
                          <a:latin typeface="Calibri" panose="020F0502020204030204" pitchFamily="34" charset="0"/>
                        </a:rPr>
                        <a:t>10) Support a Weight of 14 lbs.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86819156"/>
                  </a:ext>
                </a:extLst>
              </a:tr>
              <a:tr h="250997">
                <a:tc>
                  <a:txBody>
                    <a:bodyPr/>
                    <a:lstStyle/>
                    <a:p>
                      <a:pPr algn="l" fontAlgn="ctr"/>
                      <a:r>
                        <a:rPr lang="en-US" sz="1200" b="1" i="0" u="none" strike="noStrike">
                          <a:solidFill>
                            <a:srgbClr val="000000"/>
                          </a:solidFill>
                          <a:effectLst/>
                          <a:latin typeface="Calibri" panose="020F0502020204030204" pitchFamily="34" charset="0"/>
                        </a:rPr>
                        <a:t>11) Operable from 10 ft. Away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587349396"/>
                  </a:ext>
                </a:extLst>
              </a:tr>
              <a:tr h="250997">
                <a:tc>
                  <a:txBody>
                    <a:bodyPr/>
                    <a:lstStyle/>
                    <a:p>
                      <a:pPr algn="ctr" fontAlgn="ctr"/>
                      <a:r>
                        <a:rPr lang="en-US" sz="1200" b="1" i="0" u="none" strike="noStrike">
                          <a:solidFill>
                            <a:srgbClr val="000000"/>
                          </a:solidFill>
                          <a:effectLst/>
                          <a:latin typeface="Calibri" panose="020F0502020204030204" pitchFamily="34" charset="0"/>
                        </a:rPr>
                        <a:t>Total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n-1=10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624949"/>
                  </a:ext>
                </a:extLst>
              </a:tr>
            </a:tbl>
          </a:graphicData>
        </a:graphic>
      </p:graphicFrame>
      <p:graphicFrame>
        <p:nvGraphicFramePr>
          <p:cNvPr id="11" name="Table 10">
            <a:extLst>
              <a:ext uri="{FF2B5EF4-FFF2-40B4-BE49-F238E27FC236}">
                <a16:creationId xmlns:a16="http://schemas.microsoft.com/office/drawing/2014/main" id="{676815B6-5167-ADE5-2C25-673FCAFE2579}"/>
              </a:ext>
            </a:extLst>
          </p:cNvPr>
          <p:cNvGraphicFramePr>
            <a:graphicFrameLocks noGrp="1"/>
          </p:cNvGraphicFramePr>
          <p:nvPr>
            <p:extLst>
              <p:ext uri="{D42A27DB-BD31-4B8C-83A1-F6EECF244321}">
                <p14:modId xmlns:p14="http://schemas.microsoft.com/office/powerpoint/2010/main" val="2961986948"/>
              </p:ext>
            </p:extLst>
          </p:nvPr>
        </p:nvGraphicFramePr>
        <p:xfrm>
          <a:off x="2066112" y="7603524"/>
          <a:ext cx="7443875" cy="4694612"/>
        </p:xfrm>
        <a:graphic>
          <a:graphicData uri="http://schemas.openxmlformats.org/drawingml/2006/table">
            <a:tbl>
              <a:tblPr/>
              <a:tblGrid>
                <a:gridCol w="2353817">
                  <a:extLst>
                    <a:ext uri="{9D8B030D-6E8A-4147-A177-3AD203B41FA5}">
                      <a16:colId xmlns:a16="http://schemas.microsoft.com/office/drawing/2014/main" val="1399711004"/>
                    </a:ext>
                  </a:extLst>
                </a:gridCol>
                <a:gridCol w="431779">
                  <a:extLst>
                    <a:ext uri="{9D8B030D-6E8A-4147-A177-3AD203B41FA5}">
                      <a16:colId xmlns:a16="http://schemas.microsoft.com/office/drawing/2014/main" val="3240623809"/>
                    </a:ext>
                  </a:extLst>
                </a:gridCol>
                <a:gridCol w="431779">
                  <a:extLst>
                    <a:ext uri="{9D8B030D-6E8A-4147-A177-3AD203B41FA5}">
                      <a16:colId xmlns:a16="http://schemas.microsoft.com/office/drawing/2014/main" val="1067376292"/>
                    </a:ext>
                  </a:extLst>
                </a:gridCol>
                <a:gridCol w="431779">
                  <a:extLst>
                    <a:ext uri="{9D8B030D-6E8A-4147-A177-3AD203B41FA5}">
                      <a16:colId xmlns:a16="http://schemas.microsoft.com/office/drawing/2014/main" val="4285607238"/>
                    </a:ext>
                  </a:extLst>
                </a:gridCol>
                <a:gridCol w="431779">
                  <a:extLst>
                    <a:ext uri="{9D8B030D-6E8A-4147-A177-3AD203B41FA5}">
                      <a16:colId xmlns:a16="http://schemas.microsoft.com/office/drawing/2014/main" val="2237294122"/>
                    </a:ext>
                  </a:extLst>
                </a:gridCol>
                <a:gridCol w="431779">
                  <a:extLst>
                    <a:ext uri="{9D8B030D-6E8A-4147-A177-3AD203B41FA5}">
                      <a16:colId xmlns:a16="http://schemas.microsoft.com/office/drawing/2014/main" val="2698056648"/>
                    </a:ext>
                  </a:extLst>
                </a:gridCol>
                <a:gridCol w="431779">
                  <a:extLst>
                    <a:ext uri="{9D8B030D-6E8A-4147-A177-3AD203B41FA5}">
                      <a16:colId xmlns:a16="http://schemas.microsoft.com/office/drawing/2014/main" val="1815154048"/>
                    </a:ext>
                  </a:extLst>
                </a:gridCol>
                <a:gridCol w="431779">
                  <a:extLst>
                    <a:ext uri="{9D8B030D-6E8A-4147-A177-3AD203B41FA5}">
                      <a16:colId xmlns:a16="http://schemas.microsoft.com/office/drawing/2014/main" val="2335715653"/>
                    </a:ext>
                  </a:extLst>
                </a:gridCol>
                <a:gridCol w="431779">
                  <a:extLst>
                    <a:ext uri="{9D8B030D-6E8A-4147-A177-3AD203B41FA5}">
                      <a16:colId xmlns:a16="http://schemas.microsoft.com/office/drawing/2014/main" val="3131271905"/>
                    </a:ext>
                  </a:extLst>
                </a:gridCol>
                <a:gridCol w="431779">
                  <a:extLst>
                    <a:ext uri="{9D8B030D-6E8A-4147-A177-3AD203B41FA5}">
                      <a16:colId xmlns:a16="http://schemas.microsoft.com/office/drawing/2014/main" val="2580857520"/>
                    </a:ext>
                  </a:extLst>
                </a:gridCol>
                <a:gridCol w="431779">
                  <a:extLst>
                    <a:ext uri="{9D8B030D-6E8A-4147-A177-3AD203B41FA5}">
                      <a16:colId xmlns:a16="http://schemas.microsoft.com/office/drawing/2014/main" val="906203873"/>
                    </a:ext>
                  </a:extLst>
                </a:gridCol>
                <a:gridCol w="340489">
                  <a:extLst>
                    <a:ext uri="{9D8B030D-6E8A-4147-A177-3AD203B41FA5}">
                      <a16:colId xmlns:a16="http://schemas.microsoft.com/office/drawing/2014/main" val="738174953"/>
                    </a:ext>
                  </a:extLst>
                </a:gridCol>
                <a:gridCol w="431779">
                  <a:extLst>
                    <a:ext uri="{9D8B030D-6E8A-4147-A177-3AD203B41FA5}">
                      <a16:colId xmlns:a16="http://schemas.microsoft.com/office/drawing/2014/main" val="3715394122"/>
                    </a:ext>
                  </a:extLst>
                </a:gridCol>
              </a:tblGrid>
              <a:tr h="232732">
                <a:tc gridSpan="13">
                  <a:txBody>
                    <a:bodyPr/>
                    <a:lstStyle/>
                    <a:p>
                      <a:pPr algn="ctr" fontAlgn="b"/>
                      <a:r>
                        <a:rPr lang="en-US" sz="800" b="1" i="0" u="none" strike="noStrike">
                          <a:solidFill>
                            <a:srgbClr val="000000"/>
                          </a:solidFill>
                          <a:effectLst/>
                          <a:latin typeface="Calibri" panose="020F0502020204030204" pitchFamily="34" charset="0"/>
                        </a:rPr>
                        <a:t>Engineering Characteristics</a:t>
                      </a:r>
                    </a:p>
                  </a:txBody>
                  <a:tcPr marL="85005" marR="85005" marT="42503" marB="4250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9499356"/>
                  </a:ext>
                </a:extLst>
              </a:tr>
              <a:tr h="208375">
                <a:tc gridSpan="2">
                  <a:txBody>
                    <a:bodyPr/>
                    <a:lstStyle/>
                    <a:p>
                      <a:pPr algn="r" fontAlgn="b"/>
                      <a:r>
                        <a:rPr lang="en-US" sz="700" b="1" i="0" u="none" strike="noStrike">
                          <a:solidFill>
                            <a:srgbClr val="000000"/>
                          </a:solidFill>
                          <a:effectLst/>
                          <a:latin typeface="Calibri" panose="020F0502020204030204" pitchFamily="34" charset="0"/>
                        </a:rPr>
                        <a:t>Improvement Direction</a:t>
                      </a:r>
                    </a:p>
                  </a:txBody>
                  <a:tcPr marL="85005" marR="85005" marT="42503" marB="42503"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829081"/>
                  </a:ext>
                </a:extLst>
              </a:tr>
              <a:tr h="232732">
                <a:tc gridSpan="2">
                  <a:txBody>
                    <a:bodyPr/>
                    <a:lstStyle/>
                    <a:p>
                      <a:pPr algn="r" fontAlgn="b"/>
                      <a:r>
                        <a:rPr lang="en-US" sz="800" b="1" i="0" u="none" strike="noStrike">
                          <a:solidFill>
                            <a:srgbClr val="000000"/>
                          </a:solidFill>
                          <a:effectLst/>
                          <a:latin typeface="Calibri" panose="020F0502020204030204" pitchFamily="34" charset="0"/>
                        </a:rPr>
                        <a:t>Units</a:t>
                      </a:r>
                    </a:p>
                  </a:txBody>
                  <a:tcPr marL="85005" marR="85005" marT="42503" marB="42503"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800" b="0" i="0" u="none" strike="noStrike">
                          <a:solidFill>
                            <a:srgbClr val="000000"/>
                          </a:solidFill>
                          <a:effectLst/>
                          <a:latin typeface="Calibri" panose="020F0502020204030204" pitchFamily="34" charset="0"/>
                        </a:rPr>
                        <a:t>ft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lbf</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DOF</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ft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ft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s</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s</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s</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n/a</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min.</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W</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545941"/>
                  </a:ext>
                </a:extLst>
              </a:tr>
              <a:tr h="1519506">
                <a:tc>
                  <a:txBody>
                    <a:bodyPr/>
                    <a:lstStyle/>
                    <a:p>
                      <a:pPr algn="ctr" fontAlgn="b"/>
                      <a:r>
                        <a:rPr lang="en-US" sz="800" b="1" i="0" u="none" strike="noStrike">
                          <a:solidFill>
                            <a:srgbClr val="000000"/>
                          </a:solidFill>
                          <a:effectLst/>
                          <a:latin typeface="Calibri" panose="020F0502020204030204" pitchFamily="34" charset="0"/>
                        </a:rPr>
                        <a:t>Customer Requirements</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1" i="0" u="none" strike="noStrike">
                          <a:solidFill>
                            <a:srgbClr val="000000"/>
                          </a:solidFill>
                          <a:effectLst/>
                          <a:latin typeface="Calibri" panose="020F0502020204030204" pitchFamily="34" charset="0"/>
                        </a:rPr>
                        <a:t>Importance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Weight Factor</a:t>
                      </a:r>
                    </a:p>
                  </a:txBody>
                  <a:tcPr marL="5225" marR="5225" marT="5225"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1" i="0" u="none" strike="noStrike">
                          <a:solidFill>
                            <a:srgbClr val="000000"/>
                          </a:solidFill>
                          <a:effectLst/>
                          <a:latin typeface="Calibri" panose="020F0502020204030204" pitchFamily="34" charset="0"/>
                        </a:rPr>
                        <a:t>Reach Fuse Tube</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 Location</a:t>
                      </a:r>
                    </a:p>
                  </a:txBody>
                  <a:tcPr marL="5225" marR="5225" marT="5225" marB="0" vert="vert27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Maximum Installation</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Time of 15 Minutes</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Have 3 Degrees of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Freedom</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Max Storage length of 4 feet</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Min. Communication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Length of 50 ft.</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Measures Power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Consumption Every 20 Seconds</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Device Implements User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Commands Within 1 Second</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Device Stops Operation Within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2 Seconds of Stop Command</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Contains 7 User-Interaction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Elements </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Operable for 30 Min. at a Time</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Motor has sufficient Power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to Perform Device Operation</a:t>
                      </a:r>
                    </a:p>
                  </a:txBody>
                  <a:tcPr marL="5225" marR="5225" marT="5225" marB="0" vert="vert27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513259"/>
                  </a:ext>
                </a:extLst>
              </a:tr>
              <a:tr h="144858">
                <a:tc>
                  <a:txBody>
                    <a:bodyPr/>
                    <a:lstStyle/>
                    <a:p>
                      <a:pPr algn="l" fontAlgn="ctr"/>
                      <a:r>
                        <a:rPr lang="en-US" sz="800" b="1" i="0" u="none" strike="noStrike">
                          <a:solidFill>
                            <a:srgbClr val="000000"/>
                          </a:solidFill>
                          <a:effectLst/>
                          <a:latin typeface="Calibri" panose="020F0502020204030204" pitchFamily="34" charset="0"/>
                        </a:rPr>
                        <a:t>1) Automates Fuse Switching</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6</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450649"/>
                  </a:ext>
                </a:extLst>
              </a:tr>
              <a:tr h="284210">
                <a:tc>
                  <a:txBody>
                    <a:bodyPr/>
                    <a:lstStyle/>
                    <a:p>
                      <a:pPr algn="l" fontAlgn="ctr"/>
                      <a:r>
                        <a:rPr lang="en-US" sz="800" b="1" i="0" u="none" strike="noStrike">
                          <a:solidFill>
                            <a:srgbClr val="000000"/>
                          </a:solidFill>
                          <a:effectLst/>
                          <a:latin typeface="Calibri" panose="020F0502020204030204" pitchFamily="34" charset="0"/>
                        </a:rPr>
                        <a:t>2) Reach Areas Inaccessible by Bucket Truck</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7</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460379"/>
                  </a:ext>
                </a:extLst>
              </a:tr>
              <a:tr h="284210">
                <a:tc>
                  <a:txBody>
                    <a:bodyPr/>
                    <a:lstStyle/>
                    <a:p>
                      <a:pPr algn="l" fontAlgn="ctr"/>
                      <a:r>
                        <a:rPr lang="en-US" sz="800" b="1" i="0" u="none" strike="noStrike">
                          <a:solidFill>
                            <a:srgbClr val="000000"/>
                          </a:solidFill>
                          <a:effectLst/>
                          <a:latin typeface="Calibri" panose="020F0502020204030204" pitchFamily="34" charset="0"/>
                        </a:rPr>
                        <a:t>3) Operate in Multiple Operating Environments</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2</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225754"/>
                  </a:ext>
                </a:extLst>
              </a:tr>
              <a:tr h="144858">
                <a:tc>
                  <a:txBody>
                    <a:bodyPr/>
                    <a:lstStyle/>
                    <a:p>
                      <a:pPr algn="l" fontAlgn="ctr"/>
                      <a:r>
                        <a:rPr lang="en-US" sz="800" b="1" i="0" u="none" strike="noStrike">
                          <a:solidFill>
                            <a:srgbClr val="000000"/>
                          </a:solidFill>
                          <a:effectLst/>
                          <a:latin typeface="Calibri" panose="020F0502020204030204" pitchFamily="34" charset="0"/>
                        </a:rPr>
                        <a:t>4) Transportable via Bucket Truck</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616817"/>
                  </a:ext>
                </a:extLst>
              </a:tr>
              <a:tr h="144858">
                <a:tc>
                  <a:txBody>
                    <a:bodyPr/>
                    <a:lstStyle/>
                    <a:p>
                      <a:pPr algn="l" fontAlgn="ctr"/>
                      <a:r>
                        <a:rPr lang="nb-NO" sz="800" b="1" i="0" u="none" strike="noStrike">
                          <a:solidFill>
                            <a:srgbClr val="000000"/>
                          </a:solidFill>
                          <a:effectLst/>
                          <a:latin typeface="Calibri" panose="020F0502020204030204" pitchFamily="34" charset="0"/>
                        </a:rPr>
                        <a:t>5) Transportable via Passenger Vehicle</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0</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384640"/>
                  </a:ext>
                </a:extLst>
              </a:tr>
              <a:tr h="144858">
                <a:tc>
                  <a:txBody>
                    <a:bodyPr/>
                    <a:lstStyle/>
                    <a:p>
                      <a:pPr algn="l" fontAlgn="ctr"/>
                      <a:r>
                        <a:rPr lang="en-US" sz="800" b="1" i="0" u="none" strike="noStrike">
                          <a:solidFill>
                            <a:srgbClr val="000000"/>
                          </a:solidFill>
                          <a:effectLst/>
                          <a:latin typeface="Calibri" panose="020F0502020204030204" pitchFamily="34" charset="0"/>
                        </a:rPr>
                        <a:t>6) Mitigate Soft Tissue Damage</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8</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295791"/>
                  </a:ext>
                </a:extLst>
              </a:tr>
              <a:tr h="144858">
                <a:tc>
                  <a:txBody>
                    <a:bodyPr/>
                    <a:lstStyle/>
                    <a:p>
                      <a:pPr algn="l" fontAlgn="ctr"/>
                      <a:r>
                        <a:rPr lang="en-US" sz="800" b="1" i="0" u="none" strike="noStrike">
                          <a:solidFill>
                            <a:srgbClr val="000000"/>
                          </a:solidFill>
                          <a:effectLst/>
                          <a:latin typeface="Calibri" panose="020F0502020204030204" pitchFamily="34" charset="0"/>
                        </a:rPr>
                        <a:t>7) Maintain a Device Weight &lt; 50 lbs.</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4</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3053597"/>
                  </a:ext>
                </a:extLst>
              </a:tr>
              <a:tr h="144858">
                <a:tc>
                  <a:txBody>
                    <a:bodyPr/>
                    <a:lstStyle/>
                    <a:p>
                      <a:pPr algn="l" fontAlgn="ctr"/>
                      <a:r>
                        <a:rPr lang="en-US" sz="800" b="1" i="0" u="none" strike="noStrike">
                          <a:solidFill>
                            <a:srgbClr val="000000"/>
                          </a:solidFill>
                          <a:effectLst/>
                          <a:latin typeface="Calibri" panose="020F0502020204030204" pitchFamily="34" charset="0"/>
                        </a:rPr>
                        <a:t>8) Ergonomic Design</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196898"/>
                  </a:ext>
                </a:extLst>
              </a:tr>
              <a:tr h="144858">
                <a:tc>
                  <a:txBody>
                    <a:bodyPr/>
                    <a:lstStyle/>
                    <a:p>
                      <a:pPr algn="l" fontAlgn="ctr"/>
                      <a:r>
                        <a:rPr lang="en-US" sz="800" b="1" i="0" u="none" strike="noStrike">
                          <a:solidFill>
                            <a:srgbClr val="000000"/>
                          </a:solidFill>
                          <a:effectLst/>
                          <a:latin typeface="Calibri" panose="020F0502020204030204" pitchFamily="34" charset="0"/>
                        </a:rPr>
                        <a:t>9) Minimum Length of 40 ft.</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10</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127047"/>
                  </a:ext>
                </a:extLst>
              </a:tr>
              <a:tr h="144858">
                <a:tc>
                  <a:txBody>
                    <a:bodyPr/>
                    <a:lstStyle/>
                    <a:p>
                      <a:pPr algn="l" fontAlgn="ctr"/>
                      <a:r>
                        <a:rPr lang="en-US" sz="800" b="1" i="0" u="none" strike="noStrike">
                          <a:solidFill>
                            <a:srgbClr val="000000"/>
                          </a:solidFill>
                          <a:effectLst/>
                          <a:latin typeface="Calibri" panose="020F0502020204030204" pitchFamily="34" charset="0"/>
                        </a:rPr>
                        <a:t>10) Support a Weight of 14 lbs.</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623147"/>
                  </a:ext>
                </a:extLst>
              </a:tr>
              <a:tr h="148647">
                <a:tc>
                  <a:txBody>
                    <a:bodyPr/>
                    <a:lstStyle/>
                    <a:p>
                      <a:pPr algn="l" fontAlgn="ctr"/>
                      <a:r>
                        <a:rPr lang="en-US" sz="800" b="1" i="0" u="none" strike="noStrike">
                          <a:solidFill>
                            <a:srgbClr val="000000"/>
                          </a:solidFill>
                          <a:effectLst/>
                          <a:latin typeface="Calibri" panose="020F0502020204030204" pitchFamily="34" charset="0"/>
                        </a:rPr>
                        <a:t>11) Operable from 10 ft. Away</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811868"/>
                  </a:ext>
                </a:extLst>
              </a:tr>
              <a:tr h="144858">
                <a:tc>
                  <a:txBody>
                    <a:bodyPr/>
                    <a:lstStyle/>
                    <a:p>
                      <a:pPr algn="r" fontAlgn="b"/>
                      <a:r>
                        <a:rPr lang="en-US" sz="800" b="1" i="0" u="none" strike="noStrike">
                          <a:solidFill>
                            <a:srgbClr val="000000"/>
                          </a:solidFill>
                          <a:effectLst/>
                          <a:latin typeface="Calibri" panose="020F0502020204030204" pitchFamily="34" charset="0"/>
                        </a:rPr>
                        <a:t>Raw Score</a:t>
                      </a:r>
                    </a:p>
                  </a:txBody>
                  <a:tcPr marL="5225" marR="5225" marT="52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531</a:t>
                      </a:r>
                    </a:p>
                  </a:txBody>
                  <a:tcPr marL="5225" marR="5225" marT="52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panose="020F0502020204030204" pitchFamily="34" charset="0"/>
                        </a:rPr>
                        <a:t>141</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54</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4937419"/>
                  </a:ext>
                </a:extLst>
              </a:tr>
              <a:tr h="247746">
                <a:tc gridSpan="2">
                  <a:txBody>
                    <a:bodyPr/>
                    <a:lstStyle/>
                    <a:p>
                      <a:pPr algn="r" fontAlgn="b"/>
                      <a:r>
                        <a:rPr lang="en-US" sz="800" b="1" i="0" u="none" strike="noStrike">
                          <a:solidFill>
                            <a:srgbClr val="000000"/>
                          </a:solidFill>
                          <a:effectLst/>
                          <a:latin typeface="Calibri" panose="020F0502020204030204" pitchFamily="34" charset="0"/>
                        </a:rPr>
                        <a:t>Relative Weight %</a:t>
                      </a:r>
                    </a:p>
                  </a:txBody>
                  <a:tcPr marL="85005" marR="85005" marT="42503" marB="4250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26.554</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7.156</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8.475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9.040</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10.358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0.000</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8.098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7.345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1.695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11.111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10.169</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43717"/>
                  </a:ext>
                </a:extLst>
              </a:tr>
              <a:tr h="232732">
                <a:tc gridSpan="2">
                  <a:txBody>
                    <a:bodyPr/>
                    <a:lstStyle/>
                    <a:p>
                      <a:pPr algn="r" fontAlgn="b"/>
                      <a:r>
                        <a:rPr lang="en-US" sz="800" b="1" i="0" u="none" strike="noStrike">
                          <a:solidFill>
                            <a:srgbClr val="000000"/>
                          </a:solidFill>
                          <a:effectLst/>
                          <a:latin typeface="Calibri" panose="020F0502020204030204" pitchFamily="34" charset="0"/>
                        </a:rPr>
                        <a:t>Rank Order</a:t>
                      </a:r>
                    </a:p>
                  </a:txBody>
                  <a:tcPr marL="85005" marR="85005" marT="42503" marB="4250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1</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16218093"/>
                  </a:ext>
                </a:extLst>
              </a:tr>
            </a:tbl>
          </a:graphicData>
        </a:graphic>
      </p:graphicFrame>
      <p:grpSp>
        <p:nvGrpSpPr>
          <p:cNvPr id="21" name="Group 20">
            <a:extLst>
              <a:ext uri="{FF2B5EF4-FFF2-40B4-BE49-F238E27FC236}">
                <a16:creationId xmlns:a16="http://schemas.microsoft.com/office/drawing/2014/main" id="{220B2808-D98A-24BF-6B39-4AB9E2C79B1D}"/>
              </a:ext>
            </a:extLst>
          </p:cNvPr>
          <p:cNvGrpSpPr/>
          <p:nvPr/>
        </p:nvGrpSpPr>
        <p:grpSpPr>
          <a:xfrm>
            <a:off x="933411" y="1271197"/>
            <a:ext cx="10553700" cy="4315605"/>
            <a:chOff x="1155700" y="707245"/>
            <a:chExt cx="10553700" cy="4315605"/>
          </a:xfrm>
        </p:grpSpPr>
        <p:sp>
          <p:nvSpPr>
            <p:cNvPr id="22" name="Oval 21">
              <a:extLst>
                <a:ext uri="{FF2B5EF4-FFF2-40B4-BE49-F238E27FC236}">
                  <a16:creationId xmlns:a16="http://schemas.microsoft.com/office/drawing/2014/main" id="{00C4B6C8-33D3-EC1C-A655-3771ED634F64}"/>
                </a:ext>
              </a:extLst>
            </p:cNvPr>
            <p:cNvSpPr/>
            <p:nvPr/>
          </p:nvSpPr>
          <p:spPr>
            <a:xfrm>
              <a:off x="1155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Minimum Length of 40ft</a:t>
              </a:r>
            </a:p>
          </p:txBody>
        </p:sp>
        <p:sp>
          <p:nvSpPr>
            <p:cNvPr id="23" name="Oval 22">
              <a:extLst>
                <a:ext uri="{FF2B5EF4-FFF2-40B4-BE49-F238E27FC236}">
                  <a16:creationId xmlns:a16="http://schemas.microsoft.com/office/drawing/2014/main" id="{8517A2DE-992E-CB20-59C0-452395D86D89}"/>
                </a:ext>
              </a:extLst>
            </p:cNvPr>
            <p:cNvSpPr/>
            <p:nvPr/>
          </p:nvSpPr>
          <p:spPr>
            <a:xfrm>
              <a:off x="4838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Support a Weight of 14 pounds</a:t>
              </a:r>
            </a:p>
          </p:txBody>
        </p:sp>
        <p:sp>
          <p:nvSpPr>
            <p:cNvPr id="24" name="Oval 23">
              <a:extLst>
                <a:ext uri="{FF2B5EF4-FFF2-40B4-BE49-F238E27FC236}">
                  <a16:creationId xmlns:a16="http://schemas.microsoft.com/office/drawing/2014/main" id="{F76E8905-35A0-9D1B-8EDB-EF79D9336CCC}"/>
                </a:ext>
              </a:extLst>
            </p:cNvPr>
            <p:cNvSpPr/>
            <p:nvPr/>
          </p:nvSpPr>
          <p:spPr>
            <a:xfrm>
              <a:off x="8521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Mitigates soft tissue damage</a:t>
              </a:r>
            </a:p>
          </p:txBody>
        </p:sp>
        <p:sp>
          <p:nvSpPr>
            <p:cNvPr id="25" name="Rectangle: Rounded Corners 24">
              <a:extLst>
                <a:ext uri="{FF2B5EF4-FFF2-40B4-BE49-F238E27FC236}">
                  <a16:creationId xmlns:a16="http://schemas.microsoft.com/office/drawing/2014/main" id="{FA19D045-7DEE-0D95-258C-FCCD9B2B9E07}"/>
                </a:ext>
              </a:extLst>
            </p:cNvPr>
            <p:cNvSpPr/>
            <p:nvPr/>
          </p:nvSpPr>
          <p:spPr>
            <a:xfrm>
              <a:off x="4457700" y="707245"/>
              <a:ext cx="3771900" cy="765955"/>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Important Customer Requirements</a:t>
              </a:r>
            </a:p>
          </p:txBody>
        </p:sp>
      </p:grpSp>
    </p:spTree>
    <p:extLst>
      <p:ext uri="{BB962C8B-B14F-4D97-AF65-F5344CB8AC3E}">
        <p14:creationId xmlns:p14="http://schemas.microsoft.com/office/powerpoint/2010/main" val="3909999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CA36-1ED0-7FC4-9C81-33A4D3C6F239}"/>
              </a:ext>
            </a:extLst>
          </p:cNvPr>
          <p:cNvSpPr>
            <a:spLocks noGrp="1"/>
          </p:cNvSpPr>
          <p:nvPr>
            <p:ph type="title"/>
          </p:nvPr>
        </p:nvSpPr>
        <p:spPr/>
        <p:txBody>
          <a:bodyPr>
            <a:normAutofit fontScale="90000"/>
          </a:bodyPr>
          <a:lstStyle/>
          <a:p>
            <a:r>
              <a:rPr lang="en-US">
                <a:latin typeface="Arial"/>
                <a:cs typeface="Arial"/>
              </a:rPr>
              <a:t>Concept Selection – House of Quality </a:t>
            </a:r>
            <a:endParaRPr lang="en-US"/>
          </a:p>
        </p:txBody>
      </p:sp>
      <p:sp>
        <p:nvSpPr>
          <p:cNvPr id="4" name="Slide Number Placeholder 3">
            <a:extLst>
              <a:ext uri="{FF2B5EF4-FFF2-40B4-BE49-F238E27FC236}">
                <a16:creationId xmlns:a16="http://schemas.microsoft.com/office/drawing/2014/main" id="{4CD2CF3F-B2EE-5068-52ED-942FC4E7E0B5}"/>
              </a:ext>
            </a:extLst>
          </p:cNvPr>
          <p:cNvSpPr>
            <a:spLocks noGrp="1"/>
          </p:cNvSpPr>
          <p:nvPr>
            <p:ph type="sldNum" idx="12"/>
          </p:nvPr>
        </p:nvSpPr>
        <p:spPr/>
        <p:txBody>
          <a:bodyPr/>
          <a:lstStyle/>
          <a:p>
            <a:fld id="{00000000-1234-1234-1234-123412341234}" type="slidenum">
              <a:rPr lang="en" smtClean="0"/>
              <a:pPr/>
              <a:t>48</a:t>
            </a:fld>
            <a:endParaRPr lang="en"/>
          </a:p>
        </p:txBody>
      </p:sp>
      <p:sp>
        <p:nvSpPr>
          <p:cNvPr id="10" name="Rectangle: Rounded Corners 9">
            <a:extLst>
              <a:ext uri="{FF2B5EF4-FFF2-40B4-BE49-F238E27FC236}">
                <a16:creationId xmlns:a16="http://schemas.microsoft.com/office/drawing/2014/main" id="{AF97242C-99D9-660B-71CC-BEC2F0243158}"/>
              </a:ext>
            </a:extLst>
          </p:cNvPr>
          <p:cNvSpPr/>
          <p:nvPr/>
        </p:nvSpPr>
        <p:spPr>
          <a:xfrm>
            <a:off x="12286525" y="120041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House of Quality</a:t>
            </a:r>
          </a:p>
        </p:txBody>
      </p:sp>
      <p:pic>
        <p:nvPicPr>
          <p:cNvPr id="3" name="Picture 4" descr="Table&#10;&#10;Description automatically generated">
            <a:extLst>
              <a:ext uri="{FF2B5EF4-FFF2-40B4-BE49-F238E27FC236}">
                <a16:creationId xmlns:a16="http://schemas.microsoft.com/office/drawing/2014/main" id="{EB378D61-11D0-2704-1730-2FC1F4D72913}"/>
              </a:ext>
            </a:extLst>
          </p:cNvPr>
          <p:cNvPicPr>
            <a:picLocks noChangeAspect="1"/>
          </p:cNvPicPr>
          <p:nvPr/>
        </p:nvPicPr>
        <p:blipFill>
          <a:blip r:embed="rId3"/>
          <a:stretch>
            <a:fillRect/>
          </a:stretch>
        </p:blipFill>
        <p:spPr>
          <a:xfrm>
            <a:off x="6096000" y="7652367"/>
            <a:ext cx="5357282" cy="3551277"/>
          </a:xfrm>
          <a:prstGeom prst="rect">
            <a:avLst/>
          </a:prstGeom>
        </p:spPr>
      </p:pic>
      <p:pic>
        <p:nvPicPr>
          <p:cNvPr id="5" name="Picture 5">
            <a:extLst>
              <a:ext uri="{FF2B5EF4-FFF2-40B4-BE49-F238E27FC236}">
                <a16:creationId xmlns:a16="http://schemas.microsoft.com/office/drawing/2014/main" id="{E729F060-0505-F829-57E7-0F56D96D50A4}"/>
              </a:ext>
            </a:extLst>
          </p:cNvPr>
          <p:cNvPicPr>
            <a:picLocks noChangeAspect="1"/>
          </p:cNvPicPr>
          <p:nvPr/>
        </p:nvPicPr>
        <p:blipFill>
          <a:blip r:embed="rId4"/>
          <a:stretch>
            <a:fillRect/>
          </a:stretch>
        </p:blipFill>
        <p:spPr>
          <a:xfrm>
            <a:off x="270457" y="9568317"/>
            <a:ext cx="10715872" cy="2883490"/>
          </a:xfrm>
          <a:prstGeom prst="rect">
            <a:avLst/>
          </a:prstGeom>
        </p:spPr>
      </p:pic>
      <p:sp>
        <p:nvSpPr>
          <p:cNvPr id="6" name="TextBox 5">
            <a:extLst>
              <a:ext uri="{FF2B5EF4-FFF2-40B4-BE49-F238E27FC236}">
                <a16:creationId xmlns:a16="http://schemas.microsoft.com/office/drawing/2014/main" id="{01188F17-A69F-C192-244D-13F4B0E7DD0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graphicFrame>
        <p:nvGraphicFramePr>
          <p:cNvPr id="14" name="Table 13">
            <a:extLst>
              <a:ext uri="{FF2B5EF4-FFF2-40B4-BE49-F238E27FC236}">
                <a16:creationId xmlns:a16="http://schemas.microsoft.com/office/drawing/2014/main" id="{B502EBBC-C750-F46F-E62D-4C8D8D630CF0}"/>
              </a:ext>
            </a:extLst>
          </p:cNvPr>
          <p:cNvGraphicFramePr>
            <a:graphicFrameLocks noGrp="1"/>
          </p:cNvGraphicFramePr>
          <p:nvPr>
            <p:extLst>
              <p:ext uri="{D42A27DB-BD31-4B8C-83A1-F6EECF244321}">
                <p14:modId xmlns:p14="http://schemas.microsoft.com/office/powerpoint/2010/main" val="2847748330"/>
              </p:ext>
            </p:extLst>
          </p:nvPr>
        </p:nvGraphicFramePr>
        <p:xfrm>
          <a:off x="433789" y="1314117"/>
          <a:ext cx="8089770" cy="4465150"/>
        </p:xfrm>
        <a:graphic>
          <a:graphicData uri="http://schemas.openxmlformats.org/drawingml/2006/table">
            <a:tbl>
              <a:tblPr/>
              <a:tblGrid>
                <a:gridCol w="1165986">
                  <a:extLst>
                    <a:ext uri="{9D8B030D-6E8A-4147-A177-3AD203B41FA5}">
                      <a16:colId xmlns:a16="http://schemas.microsoft.com/office/drawing/2014/main" val="2029219456"/>
                    </a:ext>
                  </a:extLst>
                </a:gridCol>
                <a:gridCol w="576982">
                  <a:extLst>
                    <a:ext uri="{9D8B030D-6E8A-4147-A177-3AD203B41FA5}">
                      <a16:colId xmlns:a16="http://schemas.microsoft.com/office/drawing/2014/main" val="1649194286"/>
                    </a:ext>
                  </a:extLst>
                </a:gridCol>
                <a:gridCol w="576982">
                  <a:extLst>
                    <a:ext uri="{9D8B030D-6E8A-4147-A177-3AD203B41FA5}">
                      <a16:colId xmlns:a16="http://schemas.microsoft.com/office/drawing/2014/main" val="1604931671"/>
                    </a:ext>
                  </a:extLst>
                </a:gridCol>
                <a:gridCol w="576982">
                  <a:extLst>
                    <a:ext uri="{9D8B030D-6E8A-4147-A177-3AD203B41FA5}">
                      <a16:colId xmlns:a16="http://schemas.microsoft.com/office/drawing/2014/main" val="4190331705"/>
                    </a:ext>
                  </a:extLst>
                </a:gridCol>
                <a:gridCol w="576982">
                  <a:extLst>
                    <a:ext uri="{9D8B030D-6E8A-4147-A177-3AD203B41FA5}">
                      <a16:colId xmlns:a16="http://schemas.microsoft.com/office/drawing/2014/main" val="2854408873"/>
                    </a:ext>
                  </a:extLst>
                </a:gridCol>
                <a:gridCol w="576982">
                  <a:extLst>
                    <a:ext uri="{9D8B030D-6E8A-4147-A177-3AD203B41FA5}">
                      <a16:colId xmlns:a16="http://schemas.microsoft.com/office/drawing/2014/main" val="123616149"/>
                    </a:ext>
                  </a:extLst>
                </a:gridCol>
                <a:gridCol w="576982">
                  <a:extLst>
                    <a:ext uri="{9D8B030D-6E8A-4147-A177-3AD203B41FA5}">
                      <a16:colId xmlns:a16="http://schemas.microsoft.com/office/drawing/2014/main" val="441676422"/>
                    </a:ext>
                  </a:extLst>
                </a:gridCol>
                <a:gridCol w="576982">
                  <a:extLst>
                    <a:ext uri="{9D8B030D-6E8A-4147-A177-3AD203B41FA5}">
                      <a16:colId xmlns:a16="http://schemas.microsoft.com/office/drawing/2014/main" val="3762477546"/>
                    </a:ext>
                  </a:extLst>
                </a:gridCol>
                <a:gridCol w="576982">
                  <a:extLst>
                    <a:ext uri="{9D8B030D-6E8A-4147-A177-3AD203B41FA5}">
                      <a16:colId xmlns:a16="http://schemas.microsoft.com/office/drawing/2014/main" val="2782435463"/>
                    </a:ext>
                  </a:extLst>
                </a:gridCol>
                <a:gridCol w="576982">
                  <a:extLst>
                    <a:ext uri="{9D8B030D-6E8A-4147-A177-3AD203B41FA5}">
                      <a16:colId xmlns:a16="http://schemas.microsoft.com/office/drawing/2014/main" val="1288454058"/>
                    </a:ext>
                  </a:extLst>
                </a:gridCol>
                <a:gridCol w="576982">
                  <a:extLst>
                    <a:ext uri="{9D8B030D-6E8A-4147-A177-3AD203B41FA5}">
                      <a16:colId xmlns:a16="http://schemas.microsoft.com/office/drawing/2014/main" val="1338446194"/>
                    </a:ext>
                  </a:extLst>
                </a:gridCol>
                <a:gridCol w="576982">
                  <a:extLst>
                    <a:ext uri="{9D8B030D-6E8A-4147-A177-3AD203B41FA5}">
                      <a16:colId xmlns:a16="http://schemas.microsoft.com/office/drawing/2014/main" val="2552665321"/>
                    </a:ext>
                  </a:extLst>
                </a:gridCol>
                <a:gridCol w="576982">
                  <a:extLst>
                    <a:ext uri="{9D8B030D-6E8A-4147-A177-3AD203B41FA5}">
                      <a16:colId xmlns:a16="http://schemas.microsoft.com/office/drawing/2014/main" val="2644239483"/>
                    </a:ext>
                  </a:extLst>
                </a:gridCol>
              </a:tblGrid>
              <a:tr h="194731">
                <a:tc gridSpan="13">
                  <a:txBody>
                    <a:bodyPr/>
                    <a:lstStyle/>
                    <a:p>
                      <a:pPr algn="ctr" fontAlgn="b"/>
                      <a:r>
                        <a:rPr lang="en-US" sz="1100" b="1" i="0" u="none" strike="noStrike">
                          <a:solidFill>
                            <a:srgbClr val="000000"/>
                          </a:solidFill>
                          <a:effectLst/>
                          <a:latin typeface="Calibri" panose="020F0502020204030204" pitchFamily="34" charset="0"/>
                        </a:rPr>
                        <a:t>Engineering Characteristics</a:t>
                      </a:r>
                    </a:p>
                  </a:txBody>
                  <a:tcPr marL="93759" marR="93759" marT="46879" marB="4687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6197362"/>
                  </a:ext>
                </a:extLst>
              </a:tr>
              <a:tr h="173094">
                <a:tc gridSpan="2">
                  <a:txBody>
                    <a:bodyPr/>
                    <a:lstStyle/>
                    <a:p>
                      <a:pPr algn="r" fontAlgn="b"/>
                      <a:r>
                        <a:rPr lang="en-US" sz="1000" b="1" i="0" u="none" strike="noStrike">
                          <a:solidFill>
                            <a:srgbClr val="000000"/>
                          </a:solidFill>
                          <a:effectLst/>
                          <a:latin typeface="Calibri" panose="020F0502020204030204" pitchFamily="34" charset="0"/>
                        </a:rPr>
                        <a:t>Improvement Direction</a:t>
                      </a:r>
                    </a:p>
                  </a:txBody>
                  <a:tcPr marL="93759" marR="93759" marT="46879" marB="4687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837686"/>
                  </a:ext>
                </a:extLst>
              </a:tr>
              <a:tr h="194731">
                <a:tc gridSpan="2">
                  <a:txBody>
                    <a:bodyPr/>
                    <a:lstStyle/>
                    <a:p>
                      <a:pPr algn="r" fontAlgn="b"/>
                      <a:r>
                        <a:rPr lang="en-US" sz="1100" b="1" i="0" u="none" strike="noStrike">
                          <a:solidFill>
                            <a:srgbClr val="000000"/>
                          </a:solidFill>
                          <a:effectLst/>
                          <a:latin typeface="Calibri" panose="020F0502020204030204" pitchFamily="34" charset="0"/>
                        </a:rPr>
                        <a:t>Units</a:t>
                      </a:r>
                    </a:p>
                  </a:txBody>
                  <a:tcPr marL="93759" marR="93759" marT="46879" marB="4687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ft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lbf</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DOF</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ft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ft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n/a</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min.</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W</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896932"/>
                  </a:ext>
                </a:extLst>
              </a:tr>
              <a:tr h="915960">
                <a:tc>
                  <a:txBody>
                    <a:bodyPr/>
                    <a:lstStyle/>
                    <a:p>
                      <a:pPr algn="ctr" fontAlgn="b"/>
                      <a:r>
                        <a:rPr lang="en-US" sz="1100" b="1" i="0" u="none" strike="noStrike">
                          <a:solidFill>
                            <a:srgbClr val="000000"/>
                          </a:solidFill>
                          <a:effectLst/>
                          <a:latin typeface="Calibri" panose="020F0502020204030204" pitchFamily="34" charset="0"/>
                        </a:rPr>
                        <a:t>Customer Requirements</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Importance </a:t>
                      </a:r>
                      <a:br>
                        <a:rPr lang="en-US" sz="1100" b="1" i="0" u="none" strike="noStrike">
                          <a:solidFill>
                            <a:srgbClr val="000000"/>
                          </a:solidFill>
                          <a:effectLst/>
                          <a:latin typeface="Calibri" panose="020F0502020204030204" pitchFamily="34" charset="0"/>
                        </a:rPr>
                      </a:br>
                      <a:r>
                        <a:rPr lang="en-US" sz="1100" b="1" i="0" u="none" strike="noStrike">
                          <a:solidFill>
                            <a:srgbClr val="000000"/>
                          </a:solidFill>
                          <a:effectLst/>
                          <a:latin typeface="Calibri" panose="020F0502020204030204" pitchFamily="34" charset="0"/>
                        </a:rPr>
                        <a:t>Weight Factor</a:t>
                      </a:r>
                    </a:p>
                  </a:txBody>
                  <a:tcPr marL="7212" marR="7212" marT="721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7212" marR="7212" marT="7212" marB="0" vert="wordArtVert"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2</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3</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4</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5</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6</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7</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8</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9</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10</a:t>
                      </a:r>
                    </a:p>
                  </a:txBody>
                  <a:tcPr marL="7212" marR="7212" marT="7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11</a:t>
                      </a:r>
                    </a:p>
                  </a:txBody>
                  <a:tcPr marL="7212" marR="7212" marT="7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677817"/>
                  </a:ext>
                </a:extLst>
              </a:tr>
              <a:tr h="187519">
                <a:tc>
                  <a:txBody>
                    <a:bodyPr/>
                    <a:lstStyle/>
                    <a:p>
                      <a:pPr algn="ctr" fontAlgn="ctr"/>
                      <a:r>
                        <a:rPr lang="en-US" sz="1100" b="1" i="0" u="none" strike="noStrike">
                          <a:solidFill>
                            <a:srgbClr val="000000"/>
                          </a:solidFill>
                          <a:effectLst/>
                          <a:latin typeface="Calibri" panose="020F0502020204030204" pitchFamily="34" charset="0"/>
                        </a:rPr>
                        <a:t>1</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582713"/>
                  </a:ext>
                </a:extLst>
              </a:tr>
              <a:tr h="187519">
                <a:tc>
                  <a:txBody>
                    <a:bodyPr/>
                    <a:lstStyle/>
                    <a:p>
                      <a:pPr algn="ctr" fontAlgn="ctr"/>
                      <a:r>
                        <a:rPr lang="en-US" sz="1100" b="1" i="0" u="none" strike="noStrike">
                          <a:solidFill>
                            <a:srgbClr val="000000"/>
                          </a:solidFill>
                          <a:effectLst/>
                          <a:latin typeface="Calibri" panose="020F0502020204030204" pitchFamily="34" charset="0"/>
                        </a:rPr>
                        <a:t>2</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833080"/>
                  </a:ext>
                </a:extLst>
              </a:tr>
              <a:tr h="187519">
                <a:tc>
                  <a:txBody>
                    <a:bodyPr/>
                    <a:lstStyle/>
                    <a:p>
                      <a:pPr algn="ctr" fontAlgn="ctr"/>
                      <a:r>
                        <a:rPr lang="en-US" sz="1100" b="1" i="0" u="none" strike="noStrike">
                          <a:solidFill>
                            <a:srgbClr val="000000"/>
                          </a:solidFill>
                          <a:effectLst/>
                          <a:latin typeface="Calibri" panose="020F0502020204030204" pitchFamily="34" charset="0"/>
                        </a:rPr>
                        <a:t>3</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721421"/>
                  </a:ext>
                </a:extLst>
              </a:tr>
              <a:tr h="187519">
                <a:tc>
                  <a:txBody>
                    <a:bodyPr/>
                    <a:lstStyle/>
                    <a:p>
                      <a:pPr algn="ctr" fontAlgn="ctr"/>
                      <a:r>
                        <a:rPr lang="en-US" sz="1100" b="1" i="0" u="none" strike="noStrike">
                          <a:solidFill>
                            <a:srgbClr val="000000"/>
                          </a:solidFill>
                          <a:effectLst/>
                          <a:latin typeface="Calibri" panose="020F0502020204030204" pitchFamily="34" charset="0"/>
                        </a:rPr>
                        <a:t>4</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438375"/>
                  </a:ext>
                </a:extLst>
              </a:tr>
              <a:tr h="187519">
                <a:tc>
                  <a:txBody>
                    <a:bodyPr/>
                    <a:lstStyle/>
                    <a:p>
                      <a:pPr algn="ctr" fontAlgn="ctr"/>
                      <a:r>
                        <a:rPr lang="en-US" sz="1100" b="1" i="0" u="none" strike="noStrike">
                          <a:solidFill>
                            <a:srgbClr val="000000"/>
                          </a:solidFill>
                          <a:effectLst/>
                          <a:latin typeface="Calibri" panose="020F0502020204030204" pitchFamily="34" charset="0"/>
                        </a:rPr>
                        <a:t>5</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216831"/>
                  </a:ext>
                </a:extLst>
              </a:tr>
              <a:tr h="187519">
                <a:tc>
                  <a:txBody>
                    <a:bodyPr/>
                    <a:lstStyle/>
                    <a:p>
                      <a:pPr algn="ctr" fontAlgn="ctr"/>
                      <a:r>
                        <a:rPr lang="en-US" sz="1100" b="1" i="0" u="none" strike="noStrike">
                          <a:solidFill>
                            <a:srgbClr val="000000"/>
                          </a:solidFill>
                          <a:effectLst/>
                          <a:latin typeface="Calibri" panose="020F0502020204030204" pitchFamily="34" charset="0"/>
                        </a:rPr>
                        <a:t>6</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75109"/>
                  </a:ext>
                </a:extLst>
              </a:tr>
              <a:tr h="187519">
                <a:tc>
                  <a:txBody>
                    <a:bodyPr/>
                    <a:lstStyle/>
                    <a:p>
                      <a:pPr algn="ctr" fontAlgn="ctr"/>
                      <a:r>
                        <a:rPr lang="en-US" sz="1100" b="1" i="0" u="none" strike="noStrike">
                          <a:solidFill>
                            <a:srgbClr val="000000"/>
                          </a:solidFill>
                          <a:effectLst/>
                          <a:latin typeface="Calibri" panose="020F0502020204030204" pitchFamily="34" charset="0"/>
                        </a:rPr>
                        <a:t>7</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24985"/>
                  </a:ext>
                </a:extLst>
              </a:tr>
              <a:tr h="187519">
                <a:tc>
                  <a:txBody>
                    <a:bodyPr/>
                    <a:lstStyle/>
                    <a:p>
                      <a:pPr algn="ctr" fontAlgn="ctr"/>
                      <a:r>
                        <a:rPr lang="en-US" sz="1100" b="1" i="0" u="none" strike="noStrike">
                          <a:solidFill>
                            <a:srgbClr val="000000"/>
                          </a:solidFill>
                          <a:effectLst/>
                          <a:latin typeface="Calibri" panose="020F0502020204030204" pitchFamily="34" charset="0"/>
                        </a:rPr>
                        <a:t>8</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311775"/>
                  </a:ext>
                </a:extLst>
              </a:tr>
              <a:tr h="187519">
                <a:tc>
                  <a:txBody>
                    <a:bodyPr/>
                    <a:lstStyle/>
                    <a:p>
                      <a:pPr algn="ctr" fontAlgn="ctr"/>
                      <a:r>
                        <a:rPr lang="en-US" sz="1100" b="1" i="0" u="none" strike="noStrike">
                          <a:solidFill>
                            <a:srgbClr val="000000"/>
                          </a:solidFill>
                          <a:effectLst/>
                          <a:latin typeface="Calibri" panose="020F0502020204030204" pitchFamily="34" charset="0"/>
                        </a:rPr>
                        <a:t>9</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933569"/>
                  </a:ext>
                </a:extLst>
              </a:tr>
              <a:tr h="187519">
                <a:tc>
                  <a:txBody>
                    <a:bodyPr/>
                    <a:lstStyle/>
                    <a:p>
                      <a:pPr algn="ctr" fontAlgn="ctr"/>
                      <a:r>
                        <a:rPr lang="en-US" sz="1100" b="1" i="0" u="none" strike="noStrike">
                          <a:solidFill>
                            <a:srgbClr val="000000"/>
                          </a:solidFill>
                          <a:effectLst/>
                          <a:latin typeface="Calibri" panose="020F0502020204030204" pitchFamily="34" charset="0"/>
                        </a:rPr>
                        <a:t>10</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593516"/>
                  </a:ext>
                </a:extLst>
              </a:tr>
              <a:tr h="194731">
                <a:tc>
                  <a:txBody>
                    <a:bodyPr/>
                    <a:lstStyle/>
                    <a:p>
                      <a:pPr algn="ctr" fontAlgn="ctr"/>
                      <a:r>
                        <a:rPr lang="en-US" sz="1100" b="1" i="0" u="none" strike="noStrike">
                          <a:solidFill>
                            <a:srgbClr val="000000"/>
                          </a:solidFill>
                          <a:effectLst/>
                          <a:latin typeface="Calibri" panose="020F0502020204030204" pitchFamily="34" charset="0"/>
                        </a:rPr>
                        <a:t>11</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811960"/>
                  </a:ext>
                </a:extLst>
              </a:tr>
              <a:tr h="187519">
                <a:tc>
                  <a:txBody>
                    <a:bodyPr/>
                    <a:lstStyle/>
                    <a:p>
                      <a:pPr algn="r" fontAlgn="b"/>
                      <a:r>
                        <a:rPr lang="en-US" sz="1100" b="1" i="0" u="none" strike="noStrike">
                          <a:solidFill>
                            <a:srgbClr val="000000"/>
                          </a:solidFill>
                          <a:effectLst/>
                          <a:latin typeface="Calibri" panose="020F0502020204030204" pitchFamily="34" charset="0"/>
                        </a:rPr>
                        <a:t>Raw Score</a:t>
                      </a:r>
                    </a:p>
                  </a:txBody>
                  <a:tcPr marL="7212" marR="7212" marT="7212"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531</a:t>
                      </a:r>
                    </a:p>
                  </a:txBody>
                  <a:tcPr marL="7212" marR="7212" marT="721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38</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48</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54</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672426"/>
                  </a:ext>
                </a:extLst>
              </a:tr>
              <a:tr h="187519">
                <a:tc gridSpan="2">
                  <a:txBody>
                    <a:bodyPr/>
                    <a:lstStyle/>
                    <a:p>
                      <a:pPr algn="r" fontAlgn="b"/>
                      <a:r>
                        <a:rPr lang="en-US" sz="1100" b="1" i="0" u="none" strike="noStrike">
                          <a:solidFill>
                            <a:srgbClr val="000000"/>
                          </a:solidFill>
                          <a:effectLst/>
                          <a:latin typeface="Calibri" panose="020F0502020204030204" pitchFamily="34" charset="0"/>
                        </a:rPr>
                        <a:t>Relative Weight %</a:t>
                      </a:r>
                    </a:p>
                  </a:txBody>
                  <a:tcPr marL="93759" marR="93759" marT="46879" marB="4687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26.55</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7.16</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8.47</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9.04</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10.36</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0.00</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8.10</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7.34</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1.69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11.11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10.17</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5323697"/>
                  </a:ext>
                </a:extLst>
              </a:tr>
              <a:tr h="194731">
                <a:tc gridSpan="2">
                  <a:txBody>
                    <a:bodyPr/>
                    <a:lstStyle/>
                    <a:p>
                      <a:pPr algn="r" fontAlgn="b"/>
                      <a:r>
                        <a:rPr lang="en-US" sz="1100" b="1" i="0" u="none" strike="noStrike">
                          <a:solidFill>
                            <a:srgbClr val="000000"/>
                          </a:solidFill>
                          <a:effectLst/>
                          <a:latin typeface="Calibri" panose="020F0502020204030204" pitchFamily="34" charset="0"/>
                        </a:rPr>
                        <a:t>Rank Order</a:t>
                      </a:r>
                    </a:p>
                  </a:txBody>
                  <a:tcPr marL="93759" marR="93759" marT="46879" marB="4687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1</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6</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11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000" b="0" i="0" u="none" strike="noStrike">
                          <a:solidFill>
                            <a:srgbClr val="000000"/>
                          </a:solidFill>
                          <a:effectLst/>
                          <a:latin typeface="Calibri" panose="020F0502020204030204" pitchFamily="34" charset="0"/>
                        </a:rPr>
                        <a:t>7</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8</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10</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4</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91844572"/>
                  </a:ext>
                </a:extLst>
              </a:tr>
            </a:tbl>
          </a:graphicData>
        </a:graphic>
      </p:graphicFrame>
      <p:graphicFrame>
        <p:nvGraphicFramePr>
          <p:cNvPr id="18" name="Table 17">
            <a:extLst>
              <a:ext uri="{FF2B5EF4-FFF2-40B4-BE49-F238E27FC236}">
                <a16:creationId xmlns:a16="http://schemas.microsoft.com/office/drawing/2014/main" id="{4EA38955-A314-86A1-7599-F4E8EE7AECA4}"/>
              </a:ext>
            </a:extLst>
          </p:cNvPr>
          <p:cNvGraphicFramePr>
            <a:graphicFrameLocks noGrp="1"/>
          </p:cNvGraphicFramePr>
          <p:nvPr>
            <p:extLst>
              <p:ext uri="{D42A27DB-BD31-4B8C-83A1-F6EECF244321}">
                <p14:modId xmlns:p14="http://schemas.microsoft.com/office/powerpoint/2010/main" val="1959460765"/>
              </p:ext>
            </p:extLst>
          </p:nvPr>
        </p:nvGraphicFramePr>
        <p:xfrm>
          <a:off x="9365635" y="1327626"/>
          <a:ext cx="2078814" cy="4478361"/>
        </p:xfrm>
        <a:graphic>
          <a:graphicData uri="http://schemas.openxmlformats.org/drawingml/2006/table">
            <a:tbl>
              <a:tblPr/>
              <a:tblGrid>
                <a:gridCol w="475158">
                  <a:extLst>
                    <a:ext uri="{9D8B030D-6E8A-4147-A177-3AD203B41FA5}">
                      <a16:colId xmlns:a16="http://schemas.microsoft.com/office/drawing/2014/main" val="1470737911"/>
                    </a:ext>
                  </a:extLst>
                </a:gridCol>
                <a:gridCol w="1603656">
                  <a:extLst>
                    <a:ext uri="{9D8B030D-6E8A-4147-A177-3AD203B41FA5}">
                      <a16:colId xmlns:a16="http://schemas.microsoft.com/office/drawing/2014/main" val="1903093874"/>
                    </a:ext>
                  </a:extLst>
                </a:gridCol>
              </a:tblGrid>
              <a:tr h="469219">
                <a:tc>
                  <a:txBody>
                    <a:bodyPr/>
                    <a:lstStyle/>
                    <a:p>
                      <a:pPr algn="ctr" fontAlgn="ctr"/>
                      <a:r>
                        <a:rPr lang="en-US" sz="800" b="0" i="0" u="none" strike="noStrike">
                          <a:solidFill>
                            <a:srgbClr val="000000"/>
                          </a:solidFill>
                          <a:effectLst/>
                          <a:latin typeface="Calibri" panose="020F0502020204030204" pitchFamily="34" charset="0"/>
                        </a:rPr>
                        <a:t>1</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Reach Fuse Tube</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 Location</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267570"/>
                  </a:ext>
                </a:extLst>
              </a:tr>
              <a:tr h="374187">
                <a:tc>
                  <a:txBody>
                    <a:bodyPr/>
                    <a:lstStyle/>
                    <a:p>
                      <a:pPr algn="ctr" fontAlgn="ctr"/>
                      <a:r>
                        <a:rPr lang="en-US" sz="800" b="0" i="0" u="none" strike="noStrike">
                          <a:solidFill>
                            <a:srgbClr val="000000"/>
                          </a:solidFill>
                          <a:effectLst/>
                          <a:latin typeface="Calibri" panose="020F0502020204030204" pitchFamily="34" charset="0"/>
                        </a:rPr>
                        <a:t>2</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Maximum Installation</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Time of 15 Minutes</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5111427"/>
                  </a:ext>
                </a:extLst>
              </a:tr>
              <a:tr h="463278">
                <a:tc>
                  <a:txBody>
                    <a:bodyPr/>
                    <a:lstStyle/>
                    <a:p>
                      <a:pPr algn="ctr" fontAlgn="ctr"/>
                      <a:r>
                        <a:rPr lang="en-US" sz="800" b="0" i="0" u="none" strike="noStrike">
                          <a:solidFill>
                            <a:srgbClr val="000000"/>
                          </a:solidFill>
                          <a:effectLst/>
                          <a:latin typeface="Calibri" panose="020F0502020204030204" pitchFamily="34" charset="0"/>
                        </a:rPr>
                        <a:t>3</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Have 3 Degrees of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Freedom</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519923"/>
                  </a:ext>
                </a:extLst>
              </a:tr>
              <a:tr h="279155">
                <a:tc>
                  <a:txBody>
                    <a:bodyPr/>
                    <a:lstStyle/>
                    <a:p>
                      <a:pPr algn="ctr" fontAlgn="ctr"/>
                      <a:r>
                        <a:rPr lang="en-US" sz="800" b="0" i="0" u="none" strike="noStrike">
                          <a:solidFill>
                            <a:srgbClr val="000000"/>
                          </a:solidFill>
                          <a:effectLst/>
                          <a:latin typeface="Calibri" panose="020F0502020204030204" pitchFamily="34" charset="0"/>
                        </a:rPr>
                        <a:t>4</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Max Storage length of 4 feet</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364110"/>
                  </a:ext>
                </a:extLst>
              </a:tr>
              <a:tr h="469219">
                <a:tc>
                  <a:txBody>
                    <a:bodyPr/>
                    <a:lstStyle/>
                    <a:p>
                      <a:pPr algn="ctr" fontAlgn="ctr"/>
                      <a:r>
                        <a:rPr lang="en-US" sz="800" b="0" i="0" u="none" strike="noStrike">
                          <a:solidFill>
                            <a:srgbClr val="000000"/>
                          </a:solidFill>
                          <a:effectLst/>
                          <a:latin typeface="Calibri" panose="020F0502020204030204" pitchFamily="34" charset="0"/>
                        </a:rPr>
                        <a:t>5</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Min. Communication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Length of 50 ft.</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841752"/>
                  </a:ext>
                </a:extLst>
              </a:tr>
              <a:tr h="463278">
                <a:tc>
                  <a:txBody>
                    <a:bodyPr/>
                    <a:lstStyle/>
                    <a:p>
                      <a:pPr algn="ctr" fontAlgn="ctr"/>
                      <a:r>
                        <a:rPr lang="en-US" sz="800" b="0" i="0" u="none" strike="noStrike">
                          <a:solidFill>
                            <a:srgbClr val="000000"/>
                          </a:solidFill>
                          <a:effectLst/>
                          <a:latin typeface="Calibri" panose="020F0502020204030204" pitchFamily="34" charset="0"/>
                        </a:rPr>
                        <a:t>6</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Measures Power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Consumption Every 20 Seconds</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587369"/>
                  </a:ext>
                </a:extLst>
              </a:tr>
              <a:tr h="386065">
                <a:tc>
                  <a:txBody>
                    <a:bodyPr/>
                    <a:lstStyle/>
                    <a:p>
                      <a:pPr algn="ctr" fontAlgn="ctr"/>
                      <a:r>
                        <a:rPr lang="en-US" sz="800" b="0" i="0" u="none" strike="noStrike">
                          <a:solidFill>
                            <a:srgbClr val="000000"/>
                          </a:solidFill>
                          <a:effectLst/>
                          <a:latin typeface="Calibri" panose="020F0502020204030204" pitchFamily="34" charset="0"/>
                        </a:rPr>
                        <a:t>7</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Device Implements User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Commands Within 1 Second</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346569"/>
                  </a:ext>
                </a:extLst>
              </a:tr>
              <a:tr h="421703">
                <a:tc>
                  <a:txBody>
                    <a:bodyPr/>
                    <a:lstStyle/>
                    <a:p>
                      <a:pPr algn="ctr" fontAlgn="ctr"/>
                      <a:r>
                        <a:rPr lang="en-US" sz="800" b="0" i="0" u="none" strike="noStrike">
                          <a:solidFill>
                            <a:srgbClr val="000000"/>
                          </a:solidFill>
                          <a:effectLst/>
                          <a:latin typeface="Calibri" panose="020F0502020204030204" pitchFamily="34" charset="0"/>
                        </a:rPr>
                        <a:t>8</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Device Stops Operation Within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2 Seconds of Stop Command</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835224"/>
                  </a:ext>
                </a:extLst>
              </a:tr>
              <a:tr h="380126">
                <a:tc>
                  <a:txBody>
                    <a:bodyPr/>
                    <a:lstStyle/>
                    <a:p>
                      <a:pPr algn="ctr" fontAlgn="ctr"/>
                      <a:r>
                        <a:rPr lang="en-US" sz="800" b="0" i="0" u="none" strike="noStrike">
                          <a:solidFill>
                            <a:srgbClr val="000000"/>
                          </a:solidFill>
                          <a:effectLst/>
                          <a:latin typeface="Calibri" panose="020F0502020204030204" pitchFamily="34" charset="0"/>
                        </a:rPr>
                        <a:t>9</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Contains 7 User-Interaction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Elements </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914922"/>
                  </a:ext>
                </a:extLst>
              </a:tr>
              <a:tr h="332610">
                <a:tc>
                  <a:txBody>
                    <a:bodyPr/>
                    <a:lstStyle/>
                    <a:p>
                      <a:pPr algn="ctr" fontAlgn="ctr"/>
                      <a:r>
                        <a:rPr lang="en-US" sz="800" b="0" i="0" u="none" strike="noStrike">
                          <a:solidFill>
                            <a:srgbClr val="000000"/>
                          </a:solidFill>
                          <a:effectLst/>
                          <a:latin typeface="Calibri" panose="020F0502020204030204" pitchFamily="34" charset="0"/>
                        </a:rPr>
                        <a:t>10</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Operable for 30 Min. at a Time</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229167"/>
                  </a:ext>
                </a:extLst>
              </a:tr>
              <a:tr h="439521">
                <a:tc>
                  <a:txBody>
                    <a:bodyPr/>
                    <a:lstStyle/>
                    <a:p>
                      <a:pPr algn="ctr" fontAlgn="ctr"/>
                      <a:r>
                        <a:rPr lang="en-US" sz="800" b="0" i="0" u="none" strike="noStrike">
                          <a:solidFill>
                            <a:srgbClr val="000000"/>
                          </a:solidFill>
                          <a:effectLst/>
                          <a:latin typeface="Calibri" panose="020F0502020204030204" pitchFamily="34" charset="0"/>
                        </a:rPr>
                        <a:t>11</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Motor has sufficient Power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to Perform Device Operation</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6557641"/>
                  </a:ext>
                </a:extLst>
              </a:tr>
            </a:tbl>
          </a:graphicData>
        </a:graphic>
      </p:graphicFrame>
      <p:sp>
        <p:nvSpPr>
          <p:cNvPr id="19" name="Rectangle 18">
            <a:extLst>
              <a:ext uri="{FF2B5EF4-FFF2-40B4-BE49-F238E27FC236}">
                <a16:creationId xmlns:a16="http://schemas.microsoft.com/office/drawing/2014/main" id="{D9E3551E-4E85-7CC7-A428-35C564B66008}"/>
              </a:ext>
            </a:extLst>
          </p:cNvPr>
          <p:cNvSpPr/>
          <p:nvPr/>
        </p:nvSpPr>
        <p:spPr>
          <a:xfrm>
            <a:off x="2144409" y="2077717"/>
            <a:ext cx="6397339" cy="941254"/>
          </a:xfrm>
          <a:prstGeom prst="rect">
            <a:avLst/>
          </a:prstGeom>
          <a:solidFill>
            <a:schemeClr val="accent1">
              <a:lumMod val="60000"/>
              <a:lumOff val="40000"/>
              <a:alpha val="26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A1BD548-2915-495F-5692-4074AA917A2A}"/>
              </a:ext>
            </a:extLst>
          </p:cNvPr>
          <p:cNvSpPr/>
          <p:nvPr/>
        </p:nvSpPr>
        <p:spPr>
          <a:xfrm>
            <a:off x="3079102" y="1304262"/>
            <a:ext cx="2530128" cy="328258"/>
          </a:xfrm>
          <a:prstGeom prst="rect">
            <a:avLst/>
          </a:prstGeom>
          <a:solidFill>
            <a:schemeClr val="accent1">
              <a:lumMod val="60000"/>
              <a:lumOff val="40000"/>
              <a:alpha val="26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9BA8EA08-51C4-0D61-96A3-C762A74A52BC}"/>
              </a:ext>
            </a:extLst>
          </p:cNvPr>
          <p:cNvGrpSpPr/>
          <p:nvPr/>
        </p:nvGrpSpPr>
        <p:grpSpPr>
          <a:xfrm>
            <a:off x="982076" y="1304262"/>
            <a:ext cx="10553700" cy="4315605"/>
            <a:chOff x="1155700" y="707245"/>
            <a:chExt cx="10553700" cy="4315605"/>
          </a:xfrm>
        </p:grpSpPr>
        <p:sp>
          <p:nvSpPr>
            <p:cNvPr id="27" name="Oval 26">
              <a:extLst>
                <a:ext uri="{FF2B5EF4-FFF2-40B4-BE49-F238E27FC236}">
                  <a16:creationId xmlns:a16="http://schemas.microsoft.com/office/drawing/2014/main" id="{C59B6618-F76F-5638-2680-3D657334B5E0}"/>
                </a:ext>
              </a:extLst>
            </p:cNvPr>
            <p:cNvSpPr/>
            <p:nvPr/>
          </p:nvSpPr>
          <p:spPr>
            <a:xfrm>
              <a:off x="1155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Reach Fuse Location</a:t>
              </a:r>
            </a:p>
          </p:txBody>
        </p:sp>
        <p:sp>
          <p:nvSpPr>
            <p:cNvPr id="28" name="Oval 27">
              <a:extLst>
                <a:ext uri="{FF2B5EF4-FFF2-40B4-BE49-F238E27FC236}">
                  <a16:creationId xmlns:a16="http://schemas.microsoft.com/office/drawing/2014/main" id="{35EF275F-41ED-56F6-3833-826FE91E61E0}"/>
                </a:ext>
              </a:extLst>
            </p:cNvPr>
            <p:cNvSpPr/>
            <p:nvPr/>
          </p:nvSpPr>
          <p:spPr>
            <a:xfrm>
              <a:off x="4838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Operable for at least 30 minutes</a:t>
              </a:r>
            </a:p>
          </p:txBody>
        </p:sp>
        <p:sp>
          <p:nvSpPr>
            <p:cNvPr id="29" name="Oval 28">
              <a:extLst>
                <a:ext uri="{FF2B5EF4-FFF2-40B4-BE49-F238E27FC236}">
                  <a16:creationId xmlns:a16="http://schemas.microsoft.com/office/drawing/2014/main" id="{331A1214-ADE7-3795-96C2-A1914C8C2272}"/>
                </a:ext>
              </a:extLst>
            </p:cNvPr>
            <p:cNvSpPr/>
            <p:nvPr/>
          </p:nvSpPr>
          <p:spPr>
            <a:xfrm>
              <a:off x="8521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Minimum communication length of 50ft</a:t>
              </a:r>
            </a:p>
          </p:txBody>
        </p:sp>
        <p:sp>
          <p:nvSpPr>
            <p:cNvPr id="30" name="Rectangle: Rounded Corners 29">
              <a:extLst>
                <a:ext uri="{FF2B5EF4-FFF2-40B4-BE49-F238E27FC236}">
                  <a16:creationId xmlns:a16="http://schemas.microsoft.com/office/drawing/2014/main" id="{9A02F077-EFA8-B456-A472-AD5CCF50826B}"/>
                </a:ext>
              </a:extLst>
            </p:cNvPr>
            <p:cNvSpPr/>
            <p:nvPr/>
          </p:nvSpPr>
          <p:spPr>
            <a:xfrm>
              <a:off x="4457700" y="707245"/>
              <a:ext cx="3771900" cy="765955"/>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Important Engineering  Characteristics</a:t>
              </a:r>
            </a:p>
          </p:txBody>
        </p:sp>
      </p:grpSp>
    </p:spTree>
    <p:extLst>
      <p:ext uri="{BB962C8B-B14F-4D97-AF65-F5344CB8AC3E}">
        <p14:creationId xmlns:p14="http://schemas.microsoft.com/office/powerpoint/2010/main" val="134348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18"/>
                                        </p:tgtEl>
                                        <p:attrNameLst>
                                          <p:attrName>ppt_x</p:attrName>
                                        </p:attrNameLst>
                                      </p:cBhvr>
                                      <p:tavLst>
                                        <p:tav tm="0">
                                          <p:val>
                                            <p:strVal val="ppt_x"/>
                                          </p:val>
                                        </p:tav>
                                        <p:tav tm="100000">
                                          <p:val>
                                            <p:strVal val="ppt_x"/>
                                          </p:val>
                                        </p:tav>
                                      </p:tavLst>
                                    </p:anim>
                                    <p:anim calcmode="lin" valueType="num">
                                      <p:cBhvr additive="base">
                                        <p:cTn id="20" dur="500"/>
                                        <p:tgtEl>
                                          <p:spTgt spid="18"/>
                                        </p:tgtEl>
                                        <p:attrNameLst>
                                          <p:attrName>ppt_y</p:attrName>
                                        </p:attrNameLst>
                                      </p:cBhvr>
                                      <p:tavLst>
                                        <p:tav tm="0">
                                          <p:val>
                                            <p:strVal val="ppt_y"/>
                                          </p:val>
                                        </p:tav>
                                        <p:tav tm="100000">
                                          <p:val>
                                            <p:strVal val="1+ppt_h/2"/>
                                          </p:val>
                                        </p:tav>
                                      </p:tavLst>
                                    </p:anim>
                                    <p:set>
                                      <p:cBhvr>
                                        <p:cTn id="21" dur="1" fill="hold">
                                          <p:stCondLst>
                                            <p:cond delay="499"/>
                                          </p:stCondLst>
                                        </p:cTn>
                                        <p:tgtEl>
                                          <p:spTgt spid="18"/>
                                        </p:tgtEl>
                                        <p:attrNameLst>
                                          <p:attrName>style.visibility</p:attrName>
                                        </p:attrNameLst>
                                      </p:cBhvr>
                                      <p:to>
                                        <p:strVal val="hidden"/>
                                      </p:to>
                                    </p:set>
                                  </p:childTnLst>
                                </p:cTn>
                              </p:par>
                              <p:par>
                                <p:cTn id="22" presetID="2" presetClass="exit" presetSubtype="4" fill="hold" nodeType="withEffect">
                                  <p:stCondLst>
                                    <p:cond delay="0"/>
                                  </p:stCondLst>
                                  <p:childTnLst>
                                    <p:anim calcmode="lin" valueType="num">
                                      <p:cBhvr additive="base">
                                        <p:cTn id="23" dur="500"/>
                                        <p:tgtEl>
                                          <p:spTgt spid="14"/>
                                        </p:tgtEl>
                                        <p:attrNameLst>
                                          <p:attrName>ppt_x</p:attrName>
                                        </p:attrNameLst>
                                      </p:cBhvr>
                                      <p:tavLst>
                                        <p:tav tm="0">
                                          <p:val>
                                            <p:strVal val="ppt_x"/>
                                          </p:val>
                                        </p:tav>
                                        <p:tav tm="100000">
                                          <p:val>
                                            <p:strVal val="ppt_x"/>
                                          </p:val>
                                        </p:tav>
                                      </p:tavLst>
                                    </p:anim>
                                    <p:anim calcmode="lin" valueType="num">
                                      <p:cBhvr additive="base">
                                        <p:cTn id="24" dur="500"/>
                                        <p:tgtEl>
                                          <p:spTgt spid="14"/>
                                        </p:tgtEl>
                                        <p:attrNameLst>
                                          <p:attrName>ppt_y</p:attrName>
                                        </p:attrNameLst>
                                      </p:cBhvr>
                                      <p:tavLst>
                                        <p:tav tm="0">
                                          <p:val>
                                            <p:strVal val="ppt_y"/>
                                          </p:val>
                                        </p:tav>
                                        <p:tav tm="100000">
                                          <p:val>
                                            <p:strVal val="1+ppt_h/2"/>
                                          </p:val>
                                        </p:tav>
                                      </p:tavLst>
                                    </p:anim>
                                    <p:set>
                                      <p:cBhvr>
                                        <p:cTn id="25" dur="1" fill="hold">
                                          <p:stCondLst>
                                            <p:cond delay="499"/>
                                          </p:stCondLst>
                                        </p:cTn>
                                        <p:tgtEl>
                                          <p:spTgt spid="14"/>
                                        </p:tgtEl>
                                        <p:attrNameLst>
                                          <p:attrName>style.visibility</p:attrName>
                                        </p:attrNameLst>
                                      </p:cBhvr>
                                      <p:to>
                                        <p:strVal val="hidden"/>
                                      </p:to>
                                    </p:set>
                                  </p:childTnLst>
                                </p:cTn>
                              </p:par>
                              <p:par>
                                <p:cTn id="26" presetID="2" presetClass="exit" presetSubtype="4" fill="hold" grpId="1" nodeType="withEffect">
                                  <p:stCondLst>
                                    <p:cond delay="0"/>
                                  </p:stCondLst>
                                  <p:childTnLst>
                                    <p:anim calcmode="lin" valueType="num">
                                      <p:cBhvr additive="base">
                                        <p:cTn id="27" dur="500"/>
                                        <p:tgtEl>
                                          <p:spTgt spid="19"/>
                                        </p:tgtEl>
                                        <p:attrNameLst>
                                          <p:attrName>ppt_x</p:attrName>
                                        </p:attrNameLst>
                                      </p:cBhvr>
                                      <p:tavLst>
                                        <p:tav tm="0">
                                          <p:val>
                                            <p:strVal val="ppt_x"/>
                                          </p:val>
                                        </p:tav>
                                        <p:tav tm="100000">
                                          <p:val>
                                            <p:strVal val="ppt_x"/>
                                          </p:val>
                                        </p:tav>
                                      </p:tavLst>
                                    </p:anim>
                                    <p:anim calcmode="lin" valueType="num">
                                      <p:cBhvr additive="base">
                                        <p:cTn id="28" dur="500"/>
                                        <p:tgtEl>
                                          <p:spTgt spid="19"/>
                                        </p:tgtEl>
                                        <p:attrNameLst>
                                          <p:attrName>ppt_y</p:attrName>
                                        </p:attrNameLst>
                                      </p:cBhvr>
                                      <p:tavLst>
                                        <p:tav tm="0">
                                          <p:val>
                                            <p:strVal val="ppt_y"/>
                                          </p:val>
                                        </p:tav>
                                        <p:tav tm="100000">
                                          <p:val>
                                            <p:strVal val="1+ppt_h/2"/>
                                          </p:val>
                                        </p:tav>
                                      </p:tavLst>
                                    </p:anim>
                                    <p:set>
                                      <p:cBhvr>
                                        <p:cTn id="29" dur="1" fill="hold">
                                          <p:stCondLst>
                                            <p:cond delay="499"/>
                                          </p:stCondLst>
                                        </p:cTn>
                                        <p:tgtEl>
                                          <p:spTgt spid="19"/>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20"/>
                                        </p:tgtEl>
                                        <p:attrNameLst>
                                          <p:attrName>ppt_x</p:attrName>
                                        </p:attrNameLst>
                                      </p:cBhvr>
                                      <p:tavLst>
                                        <p:tav tm="0">
                                          <p:val>
                                            <p:strVal val="ppt_x"/>
                                          </p:val>
                                        </p:tav>
                                        <p:tav tm="100000">
                                          <p:val>
                                            <p:strVal val="ppt_x"/>
                                          </p:val>
                                        </p:tav>
                                      </p:tavLst>
                                    </p:anim>
                                    <p:anim calcmode="lin" valueType="num">
                                      <p:cBhvr additive="base">
                                        <p:cTn id="32" dur="500"/>
                                        <p:tgtEl>
                                          <p:spTgt spid="20"/>
                                        </p:tgtEl>
                                        <p:attrNameLst>
                                          <p:attrName>ppt_y</p:attrName>
                                        </p:attrNameLst>
                                      </p:cBhvr>
                                      <p:tavLst>
                                        <p:tav tm="0">
                                          <p:val>
                                            <p:strVal val="ppt_y"/>
                                          </p:val>
                                        </p:tav>
                                        <p:tav tm="100000">
                                          <p:val>
                                            <p:strVal val="1+ppt_h/2"/>
                                          </p:val>
                                        </p:tav>
                                      </p:tavLst>
                                    </p:anim>
                                    <p:set>
                                      <p:cBhvr>
                                        <p:cTn id="33" dur="1" fill="hold">
                                          <p:stCondLst>
                                            <p:cond delay="499"/>
                                          </p:stCondLst>
                                        </p:cTn>
                                        <p:tgtEl>
                                          <p:spTgt spid="20"/>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9BFD-3218-50F5-CFB1-38CBD1B990A5}"/>
              </a:ext>
            </a:extLst>
          </p:cNvPr>
          <p:cNvSpPr>
            <a:spLocks noGrp="1"/>
          </p:cNvSpPr>
          <p:nvPr>
            <p:ph type="title"/>
          </p:nvPr>
        </p:nvSpPr>
        <p:spPr/>
        <p:txBody>
          <a:bodyPr>
            <a:normAutofit fontScale="90000"/>
          </a:bodyPr>
          <a:lstStyle/>
          <a:p>
            <a:r>
              <a:rPr lang="en-US">
                <a:latin typeface="Arial"/>
                <a:cs typeface="Arial"/>
              </a:rPr>
              <a:t>Concept Selection – Pugh Charts</a:t>
            </a:r>
            <a:endParaRPr lang="en-US"/>
          </a:p>
        </p:txBody>
      </p:sp>
      <p:sp>
        <p:nvSpPr>
          <p:cNvPr id="4" name="Slide Number Placeholder 3">
            <a:extLst>
              <a:ext uri="{FF2B5EF4-FFF2-40B4-BE49-F238E27FC236}">
                <a16:creationId xmlns:a16="http://schemas.microsoft.com/office/drawing/2014/main" id="{676250C7-30CE-B64E-2B92-CBD6FA199866}"/>
              </a:ext>
            </a:extLst>
          </p:cNvPr>
          <p:cNvSpPr>
            <a:spLocks noGrp="1"/>
          </p:cNvSpPr>
          <p:nvPr>
            <p:ph type="sldNum" idx="12"/>
          </p:nvPr>
        </p:nvSpPr>
        <p:spPr/>
        <p:txBody>
          <a:bodyPr/>
          <a:lstStyle/>
          <a:p>
            <a:fld id="{00000000-1234-1234-1234-123412341234}" type="slidenum">
              <a:rPr lang="en" smtClean="0"/>
              <a:pPr/>
              <a:t>49</a:t>
            </a:fld>
            <a:endParaRPr lang="en"/>
          </a:p>
        </p:txBody>
      </p:sp>
      <p:pic>
        <p:nvPicPr>
          <p:cNvPr id="11" name="Picture 11" descr="Table&#10;&#10;Description automatically generated">
            <a:extLst>
              <a:ext uri="{FF2B5EF4-FFF2-40B4-BE49-F238E27FC236}">
                <a16:creationId xmlns:a16="http://schemas.microsoft.com/office/drawing/2014/main" id="{C3D9D1EE-C75D-00CC-F9A9-13E04287F4C5}"/>
              </a:ext>
            </a:extLst>
          </p:cNvPr>
          <p:cNvPicPr>
            <a:picLocks noChangeAspect="1"/>
          </p:cNvPicPr>
          <p:nvPr/>
        </p:nvPicPr>
        <p:blipFill>
          <a:blip r:embed="rId2"/>
          <a:stretch>
            <a:fillRect/>
          </a:stretch>
        </p:blipFill>
        <p:spPr>
          <a:xfrm>
            <a:off x="7750209" y="1709210"/>
            <a:ext cx="4233758" cy="3439579"/>
          </a:xfrm>
          <a:prstGeom prst="rect">
            <a:avLst/>
          </a:prstGeom>
        </p:spPr>
      </p:pic>
      <p:sp>
        <p:nvSpPr>
          <p:cNvPr id="3" name="TextBox 2">
            <a:extLst>
              <a:ext uri="{FF2B5EF4-FFF2-40B4-BE49-F238E27FC236}">
                <a16:creationId xmlns:a16="http://schemas.microsoft.com/office/drawing/2014/main" id="{41792476-6DD5-C9AF-AA3A-EE615E4B939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p>
        </p:txBody>
      </p:sp>
      <p:graphicFrame>
        <p:nvGraphicFramePr>
          <p:cNvPr id="9" name="Table 8">
            <a:extLst>
              <a:ext uri="{FF2B5EF4-FFF2-40B4-BE49-F238E27FC236}">
                <a16:creationId xmlns:a16="http://schemas.microsoft.com/office/drawing/2014/main" id="{01DBBFE4-82A6-811A-621D-84CF31300AE3}"/>
              </a:ext>
            </a:extLst>
          </p:cNvPr>
          <p:cNvGraphicFramePr>
            <a:graphicFrameLocks noGrp="1"/>
          </p:cNvGraphicFramePr>
          <p:nvPr>
            <p:extLst>
              <p:ext uri="{D42A27DB-BD31-4B8C-83A1-F6EECF244321}">
                <p14:modId xmlns:p14="http://schemas.microsoft.com/office/powerpoint/2010/main" val="771532762"/>
              </p:ext>
            </p:extLst>
          </p:nvPr>
        </p:nvGraphicFramePr>
        <p:xfrm>
          <a:off x="318085" y="1586901"/>
          <a:ext cx="7201396" cy="4137532"/>
        </p:xfrm>
        <a:graphic>
          <a:graphicData uri="http://schemas.openxmlformats.org/drawingml/2006/table">
            <a:tbl>
              <a:tblPr/>
              <a:tblGrid>
                <a:gridCol w="2060794">
                  <a:extLst>
                    <a:ext uri="{9D8B030D-6E8A-4147-A177-3AD203B41FA5}">
                      <a16:colId xmlns:a16="http://schemas.microsoft.com/office/drawing/2014/main" val="4020479196"/>
                    </a:ext>
                  </a:extLst>
                </a:gridCol>
                <a:gridCol w="771218">
                  <a:extLst>
                    <a:ext uri="{9D8B030D-6E8A-4147-A177-3AD203B41FA5}">
                      <a16:colId xmlns:a16="http://schemas.microsoft.com/office/drawing/2014/main" val="2979237604"/>
                    </a:ext>
                  </a:extLst>
                </a:gridCol>
                <a:gridCol w="606859">
                  <a:extLst>
                    <a:ext uri="{9D8B030D-6E8A-4147-A177-3AD203B41FA5}">
                      <a16:colId xmlns:a16="http://schemas.microsoft.com/office/drawing/2014/main" val="4253941853"/>
                    </a:ext>
                  </a:extLst>
                </a:gridCol>
                <a:gridCol w="485487">
                  <a:extLst>
                    <a:ext uri="{9D8B030D-6E8A-4147-A177-3AD203B41FA5}">
                      <a16:colId xmlns:a16="http://schemas.microsoft.com/office/drawing/2014/main" val="365612944"/>
                    </a:ext>
                  </a:extLst>
                </a:gridCol>
                <a:gridCol w="606859">
                  <a:extLst>
                    <a:ext uri="{9D8B030D-6E8A-4147-A177-3AD203B41FA5}">
                      <a16:colId xmlns:a16="http://schemas.microsoft.com/office/drawing/2014/main" val="3555286845"/>
                    </a:ext>
                  </a:extLst>
                </a:gridCol>
                <a:gridCol w="606859">
                  <a:extLst>
                    <a:ext uri="{9D8B030D-6E8A-4147-A177-3AD203B41FA5}">
                      <a16:colId xmlns:a16="http://schemas.microsoft.com/office/drawing/2014/main" val="3733447636"/>
                    </a:ext>
                  </a:extLst>
                </a:gridCol>
                <a:gridCol w="485487">
                  <a:extLst>
                    <a:ext uri="{9D8B030D-6E8A-4147-A177-3AD203B41FA5}">
                      <a16:colId xmlns:a16="http://schemas.microsoft.com/office/drawing/2014/main" val="548408798"/>
                    </a:ext>
                  </a:extLst>
                </a:gridCol>
                <a:gridCol w="606859">
                  <a:extLst>
                    <a:ext uri="{9D8B030D-6E8A-4147-A177-3AD203B41FA5}">
                      <a16:colId xmlns:a16="http://schemas.microsoft.com/office/drawing/2014/main" val="1050589594"/>
                    </a:ext>
                  </a:extLst>
                </a:gridCol>
                <a:gridCol w="485487">
                  <a:extLst>
                    <a:ext uri="{9D8B030D-6E8A-4147-A177-3AD203B41FA5}">
                      <a16:colId xmlns:a16="http://schemas.microsoft.com/office/drawing/2014/main" val="2178550794"/>
                    </a:ext>
                  </a:extLst>
                </a:gridCol>
                <a:gridCol w="485487">
                  <a:extLst>
                    <a:ext uri="{9D8B030D-6E8A-4147-A177-3AD203B41FA5}">
                      <a16:colId xmlns:a16="http://schemas.microsoft.com/office/drawing/2014/main" val="3381026241"/>
                    </a:ext>
                  </a:extLst>
                </a:gridCol>
              </a:tblGrid>
              <a:tr h="264409">
                <a:tc>
                  <a:txBody>
                    <a:bodyPr/>
                    <a:lstStyle/>
                    <a:p>
                      <a:pPr algn="ctr" fontAlgn="b"/>
                      <a:endParaRPr lang="en-US" sz="1000" b="0" i="0" u="none" strike="noStrike">
                        <a:solidFill>
                          <a:srgbClr val="000000"/>
                        </a:solidFill>
                        <a:effectLst/>
                        <a:latin typeface="Calibri" panose="020F0502020204030204" pitchFamily="34" charset="0"/>
                      </a:endParaRPr>
                    </a:p>
                  </a:txBody>
                  <a:tcPr marL="7376" marR="7376" marT="737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7376" marR="7376" marT="737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fontAlgn="b"/>
                      <a:r>
                        <a:rPr lang="en-US" sz="1000" b="1" i="0" u="none" strike="noStrike">
                          <a:solidFill>
                            <a:srgbClr val="000000"/>
                          </a:solidFill>
                          <a:effectLst/>
                          <a:latin typeface="Calibri" panose="020F0502020204030204" pitchFamily="34" charset="0"/>
                        </a:rPr>
                        <a:t>Concepts</a:t>
                      </a:r>
                    </a:p>
                  </a:txBody>
                  <a:tcPr marL="92417" marR="92417" marT="46209" marB="4620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329420"/>
                  </a:ext>
                </a:extLst>
              </a:tr>
              <a:tr h="518786">
                <a:tc>
                  <a:txBody>
                    <a:bodyPr/>
                    <a:lstStyle/>
                    <a:p>
                      <a:pPr algn="ctr" fontAlgn="b"/>
                      <a:r>
                        <a:rPr lang="en-US" sz="1000" b="1" i="0" u="none" strike="noStrike">
                          <a:solidFill>
                            <a:srgbClr val="000000"/>
                          </a:solidFill>
                          <a:effectLst/>
                          <a:latin typeface="Calibri" panose="020F0502020204030204" pitchFamily="34" charset="0"/>
                        </a:rPr>
                        <a:t>Selection Criteria </a:t>
                      </a:r>
                    </a:p>
                  </a:txBody>
                  <a:tcPr marL="7376" marR="7376" marT="73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a:solidFill>
                            <a:srgbClr val="000000"/>
                          </a:solidFill>
                          <a:effectLst/>
                          <a:latin typeface="Calibri" panose="020F0502020204030204" pitchFamily="34" charset="0"/>
                        </a:rPr>
                        <a:t>BLUE STRIPE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Telescopic Hot Stick</a:t>
                      </a:r>
                    </a:p>
                  </a:txBody>
                  <a:tcPr marL="7376" marR="7376" marT="73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a:t>
                      </a:r>
                    </a:p>
                  </a:txBody>
                  <a:tcPr marL="7376" marR="7376" marT="73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41</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52</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57</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64</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80</a:t>
                      </a:r>
                    </a:p>
                  </a:txBody>
                  <a:tcPr marL="7376" marR="7376" marT="73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598325"/>
                  </a:ext>
                </a:extLst>
              </a:tr>
              <a:tr h="412186">
                <a:tc>
                  <a:txBody>
                    <a:bodyPr/>
                    <a:lstStyle/>
                    <a:p>
                      <a:pPr algn="l" fontAlgn="ctr"/>
                      <a:r>
                        <a:rPr lang="en-US" sz="1100" b="0" i="0" u="none" strike="noStrike">
                          <a:solidFill>
                            <a:srgbClr val="000000"/>
                          </a:solidFill>
                          <a:effectLst/>
                          <a:latin typeface="Calibri" panose="020F0502020204030204" pitchFamily="34" charset="0"/>
                        </a:rPr>
                        <a:t>Reach Fuse Tube</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 Location</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000" b="0" i="0" u="none" strike="noStrike">
                          <a:solidFill>
                            <a:srgbClr val="000000"/>
                          </a:solidFill>
                          <a:effectLst/>
                          <a:latin typeface="Calibri" panose="020F0502020204030204" pitchFamily="34" charset="0"/>
                        </a:rPr>
                        <a:t>Datum</a:t>
                      </a:r>
                    </a:p>
                  </a:txBody>
                  <a:tcPr marL="92417" marR="92417" marT="46209" marB="46209"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48670"/>
                  </a:ext>
                </a:extLst>
              </a:tr>
              <a:tr h="369546">
                <a:tc>
                  <a:txBody>
                    <a:bodyPr/>
                    <a:lstStyle/>
                    <a:p>
                      <a:pPr algn="l" fontAlgn="ctr"/>
                      <a:r>
                        <a:rPr lang="en-US" sz="1100" b="0" i="0" u="none" strike="noStrike">
                          <a:solidFill>
                            <a:srgbClr val="000000"/>
                          </a:solidFill>
                          <a:effectLst/>
                          <a:latin typeface="Calibri" panose="020F0502020204030204" pitchFamily="34" charset="0"/>
                        </a:rPr>
                        <a:t>Installation</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Time</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843585"/>
                  </a:ext>
                </a:extLst>
              </a:tr>
              <a:tr h="369546">
                <a:tc>
                  <a:txBody>
                    <a:bodyPr/>
                    <a:lstStyle/>
                    <a:p>
                      <a:pPr algn="l" fontAlgn="ctr"/>
                      <a:r>
                        <a:rPr lang="en-US" sz="1100" b="0" i="0" u="none" strike="noStrike">
                          <a:solidFill>
                            <a:srgbClr val="000000"/>
                          </a:solidFill>
                          <a:effectLst/>
                          <a:latin typeface="Calibri" panose="020F0502020204030204" pitchFamily="34" charset="0"/>
                        </a:rPr>
                        <a:t>Degrees of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Freedom</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650035"/>
                  </a:ext>
                </a:extLst>
              </a:tr>
              <a:tr h="369546">
                <a:tc>
                  <a:txBody>
                    <a:bodyPr/>
                    <a:lstStyle/>
                    <a:p>
                      <a:pPr algn="l" fontAlgn="ctr"/>
                      <a:r>
                        <a:rPr lang="en-US" sz="1100" b="0" i="0" u="none" strike="noStrike">
                          <a:solidFill>
                            <a:srgbClr val="000000"/>
                          </a:solidFill>
                          <a:effectLst/>
                          <a:latin typeface="Calibri" panose="020F0502020204030204" pitchFamily="34" charset="0"/>
                        </a:rPr>
                        <a:t>Storage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Length</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848797"/>
                  </a:ext>
                </a:extLst>
              </a:tr>
              <a:tr h="369546">
                <a:tc>
                  <a:txBody>
                    <a:bodyPr/>
                    <a:lstStyle/>
                    <a:p>
                      <a:pPr algn="l" fontAlgn="ctr"/>
                      <a:r>
                        <a:rPr lang="en-US" sz="1100" b="0" i="0" u="none" strike="noStrike">
                          <a:solidFill>
                            <a:srgbClr val="000000"/>
                          </a:solidFill>
                          <a:effectLst/>
                          <a:latin typeface="Calibri" panose="020F0502020204030204" pitchFamily="34" charset="0"/>
                        </a:rPr>
                        <a:t>Communication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Distance</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346299"/>
                  </a:ext>
                </a:extLst>
              </a:tr>
              <a:tr h="184772">
                <a:tc>
                  <a:txBody>
                    <a:bodyPr/>
                    <a:lstStyle/>
                    <a:p>
                      <a:pPr algn="l" fontAlgn="ctr"/>
                      <a:r>
                        <a:rPr lang="en-US" sz="1100" b="0" i="0" u="none" strike="noStrike">
                          <a:solidFill>
                            <a:srgbClr val="000000"/>
                          </a:solidFill>
                          <a:effectLst/>
                          <a:latin typeface="Calibri" panose="020F0502020204030204" pitchFamily="34" charset="0"/>
                        </a:rPr>
                        <a:t>Device Responsiveness</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114"/>
                  </a:ext>
                </a:extLst>
              </a:tr>
              <a:tr h="184772">
                <a:tc>
                  <a:txBody>
                    <a:bodyPr/>
                    <a:lstStyle/>
                    <a:p>
                      <a:pPr algn="l" fontAlgn="ctr"/>
                      <a:r>
                        <a:rPr lang="en-US" sz="1100" b="0" i="0" u="none" strike="noStrike">
                          <a:solidFill>
                            <a:srgbClr val="000000"/>
                          </a:solidFill>
                          <a:effectLst/>
                          <a:latin typeface="Calibri" panose="020F0502020204030204" pitchFamily="34" charset="0"/>
                        </a:rPr>
                        <a:t>Emergency Stop Time</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893351"/>
                  </a:ext>
                </a:extLst>
              </a:tr>
              <a:tr h="369546">
                <a:tc>
                  <a:txBody>
                    <a:bodyPr/>
                    <a:lstStyle/>
                    <a:p>
                      <a:pPr algn="l" fontAlgn="ctr"/>
                      <a:r>
                        <a:rPr lang="en-US" sz="1100" b="0" i="0" u="none" strike="noStrike">
                          <a:solidFill>
                            <a:srgbClr val="000000"/>
                          </a:solidFill>
                          <a:effectLst/>
                          <a:latin typeface="Calibri" panose="020F0502020204030204" pitchFamily="34" charset="0"/>
                        </a:rPr>
                        <a:t>Operation Time On a Single Charge</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383740"/>
                  </a:ext>
                </a:extLst>
              </a:tr>
              <a:tr h="184772">
                <a:tc>
                  <a:txBody>
                    <a:bodyPr/>
                    <a:lstStyle/>
                    <a:p>
                      <a:pPr algn="l" fontAlgn="ctr"/>
                      <a:r>
                        <a:rPr lang="en-US" sz="1100" b="0" i="0" u="none" strike="noStrike">
                          <a:solidFill>
                            <a:srgbClr val="000000"/>
                          </a:solidFill>
                          <a:effectLst/>
                          <a:latin typeface="Calibri" panose="020F0502020204030204" pitchFamily="34" charset="0"/>
                        </a:rPr>
                        <a:t>Motor Power </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824543"/>
                  </a:ext>
                </a:extLst>
              </a:tr>
              <a:tr h="191879">
                <a:tc>
                  <a:txBody>
                    <a:bodyPr/>
                    <a:lstStyle/>
                    <a:p>
                      <a:pPr algn="l" fontAlgn="ctr"/>
                      <a:r>
                        <a:rPr lang="en-US" sz="1100" b="0" i="0" u="none" strike="noStrike">
                          <a:solidFill>
                            <a:srgbClr val="000000"/>
                          </a:solidFill>
                          <a:effectLst/>
                          <a:latin typeface="Calibri" panose="020F0502020204030204" pitchFamily="34" charset="0"/>
                        </a:rPr>
                        <a:t>Support Fuse Weight</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9436910"/>
                  </a:ext>
                </a:extLst>
              </a:tr>
              <a:tr h="170560">
                <a:tc>
                  <a:txBody>
                    <a:bodyPr/>
                    <a:lstStyle/>
                    <a:p>
                      <a:pPr algn="ctr" fontAlgn="b"/>
                      <a:endParaRPr lang="en-US" sz="1000" b="0" i="0" u="none" strike="noStrike">
                        <a:solidFill>
                          <a:srgbClr val="000000"/>
                        </a:solidFill>
                        <a:effectLst/>
                        <a:latin typeface="Calibri" panose="020F0502020204030204" pitchFamily="34" charset="0"/>
                      </a:endParaRPr>
                    </a:p>
                  </a:txBody>
                  <a:tcPr marL="7376" marR="7376" marT="737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 of Plus(+)</a:t>
                      </a:r>
                    </a:p>
                  </a:txBody>
                  <a:tcPr marL="7376" marR="7376" marT="73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67506"/>
                  </a:ext>
                </a:extLst>
              </a:tr>
              <a:tr h="177666">
                <a:tc>
                  <a:txBody>
                    <a:bodyPr/>
                    <a:lstStyle/>
                    <a:p>
                      <a:pPr algn="ctr" fontAlgn="b"/>
                      <a:endParaRPr lang="en-US" sz="1000" b="0" i="0" u="none" strike="noStrike">
                        <a:solidFill>
                          <a:srgbClr val="000000"/>
                        </a:solidFill>
                        <a:effectLst/>
                        <a:latin typeface="Calibri" panose="020F0502020204030204" pitchFamily="34" charset="0"/>
                      </a:endParaRPr>
                    </a:p>
                  </a:txBody>
                  <a:tcPr marL="7376" marR="7376" marT="737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 of Minus(-)</a:t>
                      </a:r>
                    </a:p>
                  </a:txBody>
                  <a:tcPr marL="7376" marR="7376" marT="73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3</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755030"/>
                  </a:ext>
                </a:extLst>
              </a:tr>
            </a:tbl>
          </a:graphicData>
        </a:graphic>
      </p:graphicFrame>
      <p:graphicFrame>
        <p:nvGraphicFramePr>
          <p:cNvPr id="12" name="Table 11">
            <a:extLst>
              <a:ext uri="{FF2B5EF4-FFF2-40B4-BE49-F238E27FC236}">
                <a16:creationId xmlns:a16="http://schemas.microsoft.com/office/drawing/2014/main" id="{8FB83AD8-8E6E-6032-D998-56F8C79E95B8}"/>
              </a:ext>
            </a:extLst>
          </p:cNvPr>
          <p:cNvGraphicFramePr>
            <a:graphicFrameLocks noGrp="1"/>
          </p:cNvGraphicFramePr>
          <p:nvPr/>
        </p:nvGraphicFramePr>
        <p:xfrm>
          <a:off x="-6712587" y="1818855"/>
          <a:ext cx="5892801" cy="3971925"/>
        </p:xfrm>
        <a:graphic>
          <a:graphicData uri="http://schemas.openxmlformats.org/drawingml/2006/table">
            <a:tbl>
              <a:tblPr/>
              <a:tblGrid>
                <a:gridCol w="2159457">
                  <a:extLst>
                    <a:ext uri="{9D8B030D-6E8A-4147-A177-3AD203B41FA5}">
                      <a16:colId xmlns:a16="http://schemas.microsoft.com/office/drawing/2014/main" val="682551065"/>
                    </a:ext>
                  </a:extLst>
                </a:gridCol>
                <a:gridCol w="808140">
                  <a:extLst>
                    <a:ext uri="{9D8B030D-6E8A-4147-A177-3AD203B41FA5}">
                      <a16:colId xmlns:a16="http://schemas.microsoft.com/office/drawing/2014/main" val="4103035863"/>
                    </a:ext>
                  </a:extLst>
                </a:gridCol>
                <a:gridCol w="635914">
                  <a:extLst>
                    <a:ext uri="{9D8B030D-6E8A-4147-A177-3AD203B41FA5}">
                      <a16:colId xmlns:a16="http://schemas.microsoft.com/office/drawing/2014/main" val="3090104016"/>
                    </a:ext>
                  </a:extLst>
                </a:gridCol>
                <a:gridCol w="508731">
                  <a:extLst>
                    <a:ext uri="{9D8B030D-6E8A-4147-A177-3AD203B41FA5}">
                      <a16:colId xmlns:a16="http://schemas.microsoft.com/office/drawing/2014/main" val="4274820956"/>
                    </a:ext>
                  </a:extLst>
                </a:gridCol>
                <a:gridCol w="635914">
                  <a:extLst>
                    <a:ext uri="{9D8B030D-6E8A-4147-A177-3AD203B41FA5}">
                      <a16:colId xmlns:a16="http://schemas.microsoft.com/office/drawing/2014/main" val="518167619"/>
                    </a:ext>
                  </a:extLst>
                </a:gridCol>
                <a:gridCol w="508731">
                  <a:extLst>
                    <a:ext uri="{9D8B030D-6E8A-4147-A177-3AD203B41FA5}">
                      <a16:colId xmlns:a16="http://schemas.microsoft.com/office/drawing/2014/main" val="942205597"/>
                    </a:ext>
                  </a:extLst>
                </a:gridCol>
                <a:gridCol w="635914">
                  <a:extLst>
                    <a:ext uri="{9D8B030D-6E8A-4147-A177-3AD203B41FA5}">
                      <a16:colId xmlns:a16="http://schemas.microsoft.com/office/drawing/2014/main" val="1952597985"/>
                    </a:ext>
                  </a:extLst>
                </a:gridCol>
              </a:tblGrid>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b"/>
                      <a:r>
                        <a:rPr lang="en-US" sz="1100" b="1" i="0" u="none" strike="noStrike">
                          <a:solidFill>
                            <a:srgbClr val="000000"/>
                          </a:solidFill>
                          <a:effectLst/>
                          <a:latin typeface="Calibri" panose="020F0502020204030204" pitchFamily="34" charset="0"/>
                        </a:rPr>
                        <a:t>Concepts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8729993"/>
                  </a:ext>
                </a:extLst>
              </a:tr>
              <a:tr h="190500">
                <a:tc>
                  <a:txBody>
                    <a:bodyPr/>
                    <a:lstStyle/>
                    <a:p>
                      <a:pPr algn="ctr" fontAlgn="b"/>
                      <a:r>
                        <a:rPr lang="en-US" sz="1100" b="1" i="0" u="none" strike="noStrike">
                          <a:solidFill>
                            <a:srgbClr val="000000"/>
                          </a:solidFill>
                          <a:effectLst/>
                          <a:latin typeface="Calibri" panose="020F0502020204030204" pitchFamily="34" charset="0"/>
                        </a:rPr>
                        <a:t>Selection Criteria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80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830962"/>
                  </a:ext>
                </a:extLst>
              </a:tr>
              <a:tr h="441960">
                <a:tc>
                  <a:txBody>
                    <a:bodyPr/>
                    <a:lstStyle/>
                    <a:p>
                      <a:pPr algn="l" fontAlgn="ctr"/>
                      <a:r>
                        <a:rPr lang="en-US" sz="1200" b="0" i="0" u="none" strike="noStrike">
                          <a:solidFill>
                            <a:srgbClr val="000000"/>
                          </a:solidFill>
                          <a:effectLst/>
                          <a:latin typeface="Calibri" panose="020F0502020204030204" pitchFamily="34" charset="0"/>
                        </a:rPr>
                        <a:t>Reach Fuse Tube</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Location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100" b="0" i="0" u="none" strike="noStrike">
                          <a:solidFill>
                            <a:srgbClr val="000000"/>
                          </a:solidFill>
                          <a:effectLst/>
                          <a:latin typeface="Calibri" panose="020F0502020204030204" pitchFamily="34" charset="0"/>
                        </a:rPr>
                        <a:t>Datum</a:t>
                      </a:r>
                    </a:p>
                  </a:txBody>
                  <a:tcPr marL="7620" marR="7620" marT="762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159944"/>
                  </a:ext>
                </a:extLst>
              </a:tr>
              <a:tr h="396240">
                <a:tc>
                  <a:txBody>
                    <a:bodyPr/>
                    <a:lstStyle/>
                    <a:p>
                      <a:pPr algn="l" fontAlgn="ctr"/>
                      <a:r>
                        <a:rPr lang="en-US" sz="1200" b="0" i="0" u="none" strike="noStrike">
                          <a:solidFill>
                            <a:srgbClr val="000000"/>
                          </a:solidFill>
                          <a:effectLst/>
                          <a:latin typeface="Calibri" panose="020F0502020204030204" pitchFamily="34" charset="0"/>
                        </a:rPr>
                        <a:t>Installation</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408402"/>
                  </a:ext>
                </a:extLst>
              </a:tr>
              <a:tr h="396240">
                <a:tc>
                  <a:txBody>
                    <a:bodyPr/>
                    <a:lstStyle/>
                    <a:p>
                      <a:pPr algn="l" fontAlgn="ctr"/>
                      <a:r>
                        <a:rPr lang="en-US" sz="1200" b="0" i="0" u="none" strike="noStrike">
                          <a:solidFill>
                            <a:srgbClr val="000000"/>
                          </a:solidFill>
                          <a:effectLst/>
                          <a:latin typeface="Calibri" panose="020F0502020204030204" pitchFamily="34" charset="0"/>
                        </a:rPr>
                        <a:t>Degrees of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Freedom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82044"/>
                  </a:ext>
                </a:extLst>
              </a:tr>
              <a:tr h="396240">
                <a:tc>
                  <a:txBody>
                    <a:bodyPr/>
                    <a:lstStyle/>
                    <a:p>
                      <a:pPr algn="l" fontAlgn="ctr"/>
                      <a:r>
                        <a:rPr lang="en-US" sz="1200" b="0" i="0" u="none" strike="noStrike">
                          <a:solidFill>
                            <a:srgbClr val="000000"/>
                          </a:solidFill>
                          <a:effectLst/>
                          <a:latin typeface="Calibri" panose="020F0502020204030204" pitchFamily="34" charset="0"/>
                        </a:rPr>
                        <a:t>Storage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Length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292065"/>
                  </a:ext>
                </a:extLst>
              </a:tr>
              <a:tr h="390525">
                <a:tc>
                  <a:txBody>
                    <a:bodyPr/>
                    <a:lstStyle/>
                    <a:p>
                      <a:pPr algn="l" fontAlgn="ctr"/>
                      <a:r>
                        <a:rPr lang="en-US" sz="1200" b="0" i="0" u="none" strike="noStrike">
                          <a:solidFill>
                            <a:srgbClr val="000000"/>
                          </a:solidFill>
                          <a:effectLst/>
                          <a:latin typeface="Calibri" panose="020F0502020204030204" pitchFamily="34" charset="0"/>
                        </a:rPr>
                        <a:t>Communication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Distance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791385"/>
                  </a:ext>
                </a:extLst>
              </a:tr>
              <a:tr h="198120">
                <a:tc>
                  <a:txBody>
                    <a:bodyPr/>
                    <a:lstStyle/>
                    <a:p>
                      <a:pPr algn="l" fontAlgn="ctr"/>
                      <a:r>
                        <a:rPr lang="en-US" sz="1200" b="0" i="0" u="none" strike="noStrike">
                          <a:solidFill>
                            <a:srgbClr val="000000"/>
                          </a:solidFill>
                          <a:effectLst/>
                          <a:latin typeface="Calibri" panose="020F0502020204030204" pitchFamily="34" charset="0"/>
                        </a:rPr>
                        <a:t>Device Responsiveness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91329"/>
                  </a:ext>
                </a:extLst>
              </a:tr>
              <a:tr h="198120">
                <a:tc>
                  <a:txBody>
                    <a:bodyPr/>
                    <a:lstStyle/>
                    <a:p>
                      <a:pPr algn="l" fontAlgn="ctr"/>
                      <a:r>
                        <a:rPr lang="en-US" sz="1200" b="0" i="0" u="none" strike="noStrike">
                          <a:solidFill>
                            <a:srgbClr val="000000"/>
                          </a:solidFill>
                          <a:effectLst/>
                          <a:latin typeface="Calibri" panose="020F0502020204030204" pitchFamily="34" charset="0"/>
                        </a:rPr>
                        <a:t>Emergency Stop 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6965"/>
                  </a:ext>
                </a:extLst>
              </a:tr>
              <a:tr h="396240">
                <a:tc>
                  <a:txBody>
                    <a:bodyPr/>
                    <a:lstStyle/>
                    <a:p>
                      <a:pPr algn="l" fontAlgn="ctr"/>
                      <a:r>
                        <a:rPr lang="en-US" sz="1200" b="0" i="0" u="none" strike="noStrike">
                          <a:solidFill>
                            <a:srgbClr val="000000"/>
                          </a:solidFill>
                          <a:effectLst/>
                          <a:latin typeface="Calibri" panose="020F0502020204030204" pitchFamily="34" charset="0"/>
                        </a:rPr>
                        <a:t>Operation Time On a Single Charge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6477055"/>
                  </a:ext>
                </a:extLst>
              </a:tr>
              <a:tr h="198120">
                <a:tc>
                  <a:txBody>
                    <a:bodyPr/>
                    <a:lstStyle/>
                    <a:p>
                      <a:pPr algn="l" fontAlgn="ctr"/>
                      <a:r>
                        <a:rPr lang="en-US" sz="1200" b="0" i="0" u="none" strike="noStrike">
                          <a:solidFill>
                            <a:srgbClr val="000000"/>
                          </a:solidFill>
                          <a:effectLst/>
                          <a:latin typeface="Calibri" panose="020F0502020204030204" pitchFamily="34" charset="0"/>
                        </a:rPr>
                        <a:t>Motor Power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118184"/>
                  </a:ext>
                </a:extLst>
              </a:tr>
              <a:tr h="205740">
                <a:tc>
                  <a:txBody>
                    <a:bodyPr/>
                    <a:lstStyle/>
                    <a:p>
                      <a:pPr algn="l" fontAlgn="ctr"/>
                      <a:r>
                        <a:rPr lang="en-US" sz="1200" b="0" i="0" u="none" strike="noStrike">
                          <a:solidFill>
                            <a:srgbClr val="000000"/>
                          </a:solidFill>
                          <a:effectLst/>
                          <a:latin typeface="Calibri" panose="020F0502020204030204" pitchFamily="34" charset="0"/>
                        </a:rPr>
                        <a:t>Support Fuse Weight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883964"/>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 of Plus(+)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454004"/>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of Minus(-)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601850"/>
                  </a:ext>
                </a:extLst>
              </a:tr>
            </a:tbl>
          </a:graphicData>
        </a:graphic>
      </p:graphicFrame>
      <p:sp>
        <p:nvSpPr>
          <p:cNvPr id="5" name="Rectangle 4">
            <a:extLst>
              <a:ext uri="{FF2B5EF4-FFF2-40B4-BE49-F238E27FC236}">
                <a16:creationId xmlns:a16="http://schemas.microsoft.com/office/drawing/2014/main" id="{8762990B-A586-82F1-C9E4-4AC8BDAC409A}"/>
              </a:ext>
            </a:extLst>
          </p:cNvPr>
          <p:cNvSpPr/>
          <p:nvPr/>
        </p:nvSpPr>
        <p:spPr>
          <a:xfrm>
            <a:off x="4792578" y="1818855"/>
            <a:ext cx="1180205" cy="3971925"/>
          </a:xfrm>
          <a:prstGeom prst="rect">
            <a:avLst/>
          </a:prstGeom>
          <a:solidFill>
            <a:srgbClr val="FF5050">
              <a:alpha val="16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E367EA-9714-BC45-9D06-1A365FD3879F}"/>
              </a:ext>
            </a:extLst>
          </p:cNvPr>
          <p:cNvSpPr/>
          <p:nvPr/>
        </p:nvSpPr>
        <p:spPr>
          <a:xfrm>
            <a:off x="6468893" y="1818855"/>
            <a:ext cx="641761" cy="3971925"/>
          </a:xfrm>
          <a:prstGeom prst="rect">
            <a:avLst/>
          </a:prstGeom>
          <a:solidFill>
            <a:schemeClr val="accent1">
              <a:lumMod val="60000"/>
              <a:lumOff val="40000"/>
              <a:alpha val="18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8FA764-C7CE-65B4-CB11-F7F6B2D8FAEA}"/>
              </a:ext>
            </a:extLst>
          </p:cNvPr>
          <p:cNvSpPr/>
          <p:nvPr/>
        </p:nvSpPr>
        <p:spPr>
          <a:xfrm>
            <a:off x="2324912" y="1810295"/>
            <a:ext cx="846305" cy="3989041"/>
          </a:xfrm>
          <a:prstGeom prst="rect">
            <a:avLst/>
          </a:prstGeom>
          <a:solidFill>
            <a:schemeClr val="accent1">
              <a:lumMod val="60000"/>
              <a:lumOff val="40000"/>
              <a:alpha val="18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8EDB24D-1FD2-17AB-2FC6-1FAA33A45FAF}"/>
              </a:ext>
            </a:extLst>
          </p:cNvPr>
          <p:cNvGrpSpPr/>
          <p:nvPr/>
        </p:nvGrpSpPr>
        <p:grpSpPr>
          <a:xfrm>
            <a:off x="6219219" y="732863"/>
            <a:ext cx="5894742" cy="5043325"/>
            <a:chOff x="6219219" y="732863"/>
            <a:chExt cx="5894742" cy="5043325"/>
          </a:xfrm>
        </p:grpSpPr>
        <p:pic>
          <p:nvPicPr>
            <p:cNvPr id="11270" name="Picture 6">
              <a:extLst>
                <a:ext uri="{FF2B5EF4-FFF2-40B4-BE49-F238E27FC236}">
                  <a16:creationId xmlns:a16="http://schemas.microsoft.com/office/drawing/2014/main" id="{CF03C821-CED3-2A9E-B944-03756972D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219" y="2603903"/>
              <a:ext cx="5680400" cy="317228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9F700819-3578-C886-5A37-DD89D79A5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258321" y="1541914"/>
              <a:ext cx="3664692" cy="20465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9211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2" presetClass="exit" presetSubtype="2" fill="hold" nodeType="withEffect">
                                  <p:stCondLst>
                                    <p:cond delay="0"/>
                                  </p:stCondLst>
                                  <p:childTnLst>
                                    <p:anim calcmode="lin" valueType="num">
                                      <p:cBhvr additive="base">
                                        <p:cTn id="19" dur="500"/>
                                        <p:tgtEl>
                                          <p:spTgt spid="13"/>
                                        </p:tgtEl>
                                        <p:attrNameLst>
                                          <p:attrName>ppt_x</p:attrName>
                                        </p:attrNameLst>
                                      </p:cBhvr>
                                      <p:tavLst>
                                        <p:tav tm="0">
                                          <p:val>
                                            <p:strVal val="ppt_x"/>
                                          </p:val>
                                        </p:tav>
                                        <p:tav tm="100000">
                                          <p:val>
                                            <p:strVal val="1+ppt_w/2"/>
                                          </p:val>
                                        </p:tav>
                                      </p:tavLst>
                                    </p:anim>
                                    <p:anim calcmode="lin" valueType="num">
                                      <p:cBhvr additive="base">
                                        <p:cTn id="20" dur="500"/>
                                        <p:tgtEl>
                                          <p:spTgt spid="13"/>
                                        </p:tgtEl>
                                        <p:attrNameLst>
                                          <p:attrName>ppt_y</p:attrName>
                                        </p:attrNameLst>
                                      </p:cBhvr>
                                      <p:tavLst>
                                        <p:tav tm="0">
                                          <p:val>
                                            <p:strVal val="ppt_y"/>
                                          </p:val>
                                        </p:tav>
                                        <p:tav tm="100000">
                                          <p:val>
                                            <p:strVal val="ppt_y"/>
                                          </p:val>
                                        </p:tav>
                                      </p:tavLst>
                                    </p:anim>
                                    <p:set>
                                      <p:cBhvr>
                                        <p:cTn id="21" dur="1" fill="hold">
                                          <p:stCondLst>
                                            <p:cond delay="499"/>
                                          </p:stCondLst>
                                        </p:cTn>
                                        <p:tgtEl>
                                          <p:spTgt spid="13"/>
                                        </p:tgtEl>
                                        <p:attrNameLst>
                                          <p:attrName>style.visibility</p:attrName>
                                        </p:attrNameLst>
                                      </p:cBhvr>
                                      <p:to>
                                        <p:strVal val="hidden"/>
                                      </p:to>
                                    </p:set>
                                  </p:childTnLst>
                                </p:cTn>
                              </p:par>
                              <p:par>
                                <p:cTn id="22" presetID="2" presetClass="entr" presetSubtype="2"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7093" y="269816"/>
            <a:ext cx="10515600" cy="1325563"/>
          </a:xfrm>
        </p:spPr>
        <p:txBody>
          <a:bodyPr spcFirstLastPara="1" vert="horz" lIns="121900" tIns="121900" rIns="121900" bIns="121900" rtlCol="0" anchor="ctr" anchorCtr="0">
            <a:normAutofit/>
          </a:bodyPr>
          <a:lstStyle/>
          <a:p>
            <a:pPr>
              <a:spcBef>
                <a:spcPts val="0"/>
              </a:spcBef>
            </a:pPr>
            <a:r>
              <a:rPr lang="en-US"/>
              <a:t> </a:t>
            </a:r>
          </a:p>
        </p:txBody>
      </p:sp>
      <p:sp>
        <p:nvSpPr>
          <p:cNvPr id="2" name="Slide Number Placeholder 1">
            <a:extLst>
              <a:ext uri="{FF2B5EF4-FFF2-40B4-BE49-F238E27FC236}">
                <a16:creationId xmlns:a16="http://schemas.microsoft.com/office/drawing/2014/main" id="{38F79515-D06F-551B-1246-F624D568E8DD}"/>
              </a:ext>
            </a:extLst>
          </p:cNvPr>
          <p:cNvSpPr>
            <a:spLocks noGrp="1"/>
          </p:cNvSpPr>
          <p:nvPr>
            <p:ph type="sldNum" sz="quarter" idx="4"/>
          </p:nvPr>
        </p:nvSpPr>
        <p:spPr/>
        <p:txBody>
          <a:bodyPr/>
          <a:lstStyle/>
          <a:p>
            <a:fld id="{00000000-1234-1234-1234-123412341234}" type="slidenum">
              <a:rPr lang="en" smtClean="0"/>
              <a:pPr/>
              <a:t>5</a:t>
            </a:fld>
            <a:endParaRPr lang="en"/>
          </a:p>
        </p:txBody>
      </p:sp>
      <p:sp>
        <p:nvSpPr>
          <p:cNvPr id="3" name="Rectangle 2">
            <a:extLst>
              <a:ext uri="{FF2B5EF4-FFF2-40B4-BE49-F238E27FC236}">
                <a16:creationId xmlns:a16="http://schemas.microsoft.com/office/drawing/2014/main" id="{53D1F27E-557A-2D25-5796-D4DAC4370DB1}"/>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98C0E55-DE8C-2CF3-0214-B9ABA6009B5B}"/>
              </a:ext>
            </a:extLst>
          </p:cNvPr>
          <p:cNvPicPr>
            <a:picLocks noChangeAspect="1"/>
          </p:cNvPicPr>
          <p:nvPr/>
        </p:nvPicPr>
        <p:blipFill>
          <a:blip r:embed="rId3"/>
          <a:stretch>
            <a:fillRect/>
          </a:stretch>
        </p:blipFill>
        <p:spPr>
          <a:xfrm>
            <a:off x="10979000" y="0"/>
            <a:ext cx="763600" cy="763600"/>
          </a:xfrm>
          <a:prstGeom prst="rect">
            <a:avLst/>
          </a:prstGeom>
        </p:spPr>
      </p:pic>
      <p:sp>
        <p:nvSpPr>
          <p:cNvPr id="7" name="TextBox 6">
            <a:extLst>
              <a:ext uri="{FF2B5EF4-FFF2-40B4-BE49-F238E27FC236}">
                <a16:creationId xmlns:a16="http://schemas.microsoft.com/office/drawing/2014/main" id="{0C8E137D-FB65-B191-40D6-6DAA9083052D}"/>
              </a:ext>
            </a:extLst>
          </p:cNvPr>
          <p:cNvSpPr txBox="1"/>
          <p:nvPr/>
        </p:nvSpPr>
        <p:spPr>
          <a:xfrm>
            <a:off x="91440" y="0"/>
            <a:ext cx="5730240" cy="769441"/>
          </a:xfrm>
          <a:prstGeom prst="rect">
            <a:avLst/>
          </a:prstGeom>
          <a:noFill/>
        </p:spPr>
        <p:txBody>
          <a:bodyPr wrap="square" rtlCol="0">
            <a:spAutoFit/>
          </a:bodyPr>
          <a:lstStyle/>
          <a:p>
            <a:r>
              <a:rPr lang="en-US" sz="4400">
                <a:solidFill>
                  <a:schemeClr val="bg1"/>
                </a:solidFill>
              </a:rPr>
              <a:t>Fuse Switching </a:t>
            </a:r>
          </a:p>
        </p:txBody>
      </p:sp>
      <p:pic>
        <p:nvPicPr>
          <p:cNvPr id="9" name="Picture 24">
            <a:extLst>
              <a:ext uri="{FF2B5EF4-FFF2-40B4-BE49-F238E27FC236}">
                <a16:creationId xmlns:a16="http://schemas.microsoft.com/office/drawing/2014/main" id="{BD169529-4628-79C0-A807-E06983E98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11" y="1322380"/>
            <a:ext cx="3591873" cy="34883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A84A788-197D-6F71-7817-39E7BAD8E792}"/>
              </a:ext>
            </a:extLst>
          </p:cNvPr>
          <p:cNvSpPr txBox="1"/>
          <p:nvPr/>
        </p:nvSpPr>
        <p:spPr>
          <a:xfrm>
            <a:off x="417093" y="5237582"/>
            <a:ext cx="2539467" cy="510778"/>
          </a:xfrm>
          <a:prstGeom prst="roundRect">
            <a:avLst/>
          </a:prstGeom>
          <a:solidFill>
            <a:srgbClr val="009BDE"/>
          </a:solidFill>
          <a:ln w="38100">
            <a:solidFill>
              <a:srgbClr val="009BDE"/>
            </a:solidFill>
          </a:ln>
        </p:spPr>
        <p:txBody>
          <a:bodyPr wrap="square" rtlCol="0">
            <a:spAutoFit/>
          </a:bodyPr>
          <a:lstStyle/>
          <a:p>
            <a:pPr algn="ctr"/>
            <a:r>
              <a:rPr lang="en-US" sz="2400" b="1">
                <a:solidFill>
                  <a:schemeClr val="bg1"/>
                </a:solidFill>
                <a:cs typeface="Arial" panose="020B0604020202020204" pitchFamily="34" charset="0"/>
              </a:rPr>
              <a:t>Fuse Cutout</a:t>
            </a:r>
          </a:p>
        </p:txBody>
      </p:sp>
      <p:pic>
        <p:nvPicPr>
          <p:cNvPr id="28" name="Picture 27">
            <a:extLst>
              <a:ext uri="{FF2B5EF4-FFF2-40B4-BE49-F238E27FC236}">
                <a16:creationId xmlns:a16="http://schemas.microsoft.com/office/drawing/2014/main" id="{D0BDCC2F-2CCA-E1FB-6F0E-93864C5368B0}"/>
              </a:ext>
            </a:extLst>
          </p:cNvPr>
          <p:cNvPicPr>
            <a:picLocks noChangeAspect="1"/>
          </p:cNvPicPr>
          <p:nvPr/>
        </p:nvPicPr>
        <p:blipFill rotWithShape="1">
          <a:blip r:embed="rId5"/>
          <a:srcRect l="43277" t="8375" r="20210"/>
          <a:stretch/>
        </p:blipFill>
        <p:spPr>
          <a:xfrm>
            <a:off x="4478069" y="932597"/>
            <a:ext cx="2393646" cy="4078962"/>
          </a:xfrm>
          <a:prstGeom prst="rect">
            <a:avLst/>
          </a:prstGeom>
        </p:spPr>
      </p:pic>
      <p:sp>
        <p:nvSpPr>
          <p:cNvPr id="29" name="TextBox 28">
            <a:extLst>
              <a:ext uri="{FF2B5EF4-FFF2-40B4-BE49-F238E27FC236}">
                <a16:creationId xmlns:a16="http://schemas.microsoft.com/office/drawing/2014/main" id="{85090299-B674-10E3-90F7-5227164AC651}"/>
              </a:ext>
            </a:extLst>
          </p:cNvPr>
          <p:cNvSpPr txBox="1"/>
          <p:nvPr/>
        </p:nvSpPr>
        <p:spPr>
          <a:xfrm>
            <a:off x="4405159" y="5237581"/>
            <a:ext cx="2539467" cy="510778"/>
          </a:xfrm>
          <a:prstGeom prst="roundRect">
            <a:avLst/>
          </a:prstGeom>
          <a:solidFill>
            <a:srgbClr val="009BDE"/>
          </a:solidFill>
          <a:ln w="38100">
            <a:solidFill>
              <a:srgbClr val="009BDE"/>
            </a:solidFill>
          </a:ln>
        </p:spPr>
        <p:txBody>
          <a:bodyPr wrap="square" rtlCol="0">
            <a:spAutoFit/>
          </a:bodyPr>
          <a:lstStyle/>
          <a:p>
            <a:pPr algn="ctr"/>
            <a:r>
              <a:rPr lang="en-US" sz="2400" b="1">
                <a:solidFill>
                  <a:schemeClr val="bg1"/>
                </a:solidFill>
                <a:cs typeface="Arial" panose="020B0604020202020204" pitchFamily="34" charset="0"/>
              </a:rPr>
              <a:t>Blown Fuse</a:t>
            </a:r>
          </a:p>
        </p:txBody>
      </p:sp>
      <p:sp>
        <p:nvSpPr>
          <p:cNvPr id="30" name="TextBox 29">
            <a:extLst>
              <a:ext uri="{FF2B5EF4-FFF2-40B4-BE49-F238E27FC236}">
                <a16:creationId xmlns:a16="http://schemas.microsoft.com/office/drawing/2014/main" id="{7362CD17-1E40-B294-5B5C-E93B69C52CE7}"/>
              </a:ext>
            </a:extLst>
          </p:cNvPr>
          <p:cNvSpPr txBox="1"/>
          <p:nvPr/>
        </p:nvSpPr>
        <p:spPr>
          <a:xfrm>
            <a:off x="8631719" y="5237580"/>
            <a:ext cx="2539467" cy="510778"/>
          </a:xfrm>
          <a:prstGeom prst="roundRect">
            <a:avLst/>
          </a:prstGeom>
          <a:solidFill>
            <a:srgbClr val="009BDE"/>
          </a:solidFill>
          <a:ln w="38100">
            <a:solidFill>
              <a:srgbClr val="009BDE"/>
            </a:solidFill>
          </a:ln>
        </p:spPr>
        <p:txBody>
          <a:bodyPr wrap="square" rtlCol="0">
            <a:spAutoFit/>
          </a:bodyPr>
          <a:lstStyle/>
          <a:p>
            <a:pPr algn="ctr"/>
            <a:r>
              <a:rPr lang="en-US" sz="2400" b="1">
                <a:solidFill>
                  <a:schemeClr val="bg1"/>
                </a:solidFill>
                <a:cs typeface="Arial" panose="020B0604020202020204" pitchFamily="34" charset="0"/>
              </a:rPr>
              <a:t>Fuse Switching</a:t>
            </a:r>
          </a:p>
        </p:txBody>
      </p:sp>
      <p:pic>
        <p:nvPicPr>
          <p:cNvPr id="31" name="Content Placeholder 12" descr="A picture containing text, tree, sky, outdoor&#10;&#10;Description automatically generated">
            <a:extLst>
              <a:ext uri="{FF2B5EF4-FFF2-40B4-BE49-F238E27FC236}">
                <a16:creationId xmlns:a16="http://schemas.microsoft.com/office/drawing/2014/main" id="{230410D6-FE9C-E443-4C74-232F5A3E2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4235" y="1174609"/>
            <a:ext cx="3059565" cy="3651961"/>
          </a:xfrm>
          <a:prstGeom prst="rect">
            <a:avLst/>
          </a:prstGeom>
          <a:ln w="38100">
            <a:solidFill>
              <a:schemeClr val="bg1"/>
            </a:solidFill>
          </a:ln>
        </p:spPr>
      </p:pic>
      <p:sp>
        <p:nvSpPr>
          <p:cNvPr id="4" name="TextBox 3">
            <a:extLst>
              <a:ext uri="{FF2B5EF4-FFF2-40B4-BE49-F238E27FC236}">
                <a16:creationId xmlns:a16="http://schemas.microsoft.com/office/drawing/2014/main" id="{0C8A9C90-81AD-5539-86D6-E8586EC2CF7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spTree>
    <p:extLst>
      <p:ext uri="{BB962C8B-B14F-4D97-AF65-F5344CB8AC3E}">
        <p14:creationId xmlns:p14="http://schemas.microsoft.com/office/powerpoint/2010/main" val="4205478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9BFD-3218-50F5-CFB1-38CBD1B990A5}"/>
              </a:ext>
            </a:extLst>
          </p:cNvPr>
          <p:cNvSpPr>
            <a:spLocks noGrp="1"/>
          </p:cNvSpPr>
          <p:nvPr>
            <p:ph type="title"/>
          </p:nvPr>
        </p:nvSpPr>
        <p:spPr/>
        <p:txBody>
          <a:bodyPr>
            <a:normAutofit fontScale="90000"/>
          </a:bodyPr>
          <a:lstStyle/>
          <a:p>
            <a:r>
              <a:rPr lang="en-US">
                <a:latin typeface="Arial"/>
                <a:cs typeface="Arial"/>
              </a:rPr>
              <a:t>Concept Selection – Pugh Charts</a:t>
            </a:r>
            <a:endParaRPr lang="en-US"/>
          </a:p>
        </p:txBody>
      </p:sp>
      <p:sp>
        <p:nvSpPr>
          <p:cNvPr id="4" name="Slide Number Placeholder 3">
            <a:extLst>
              <a:ext uri="{FF2B5EF4-FFF2-40B4-BE49-F238E27FC236}">
                <a16:creationId xmlns:a16="http://schemas.microsoft.com/office/drawing/2014/main" id="{676250C7-30CE-B64E-2B92-CBD6FA199866}"/>
              </a:ext>
            </a:extLst>
          </p:cNvPr>
          <p:cNvSpPr>
            <a:spLocks noGrp="1"/>
          </p:cNvSpPr>
          <p:nvPr>
            <p:ph type="sldNum" idx="12"/>
          </p:nvPr>
        </p:nvSpPr>
        <p:spPr/>
        <p:txBody>
          <a:bodyPr/>
          <a:lstStyle/>
          <a:p>
            <a:fld id="{00000000-1234-1234-1234-123412341234}" type="slidenum">
              <a:rPr lang="en" smtClean="0"/>
              <a:pPr/>
              <a:t>50</a:t>
            </a:fld>
            <a:endParaRPr lang="en"/>
          </a:p>
        </p:txBody>
      </p:sp>
      <p:pic>
        <p:nvPicPr>
          <p:cNvPr id="11" name="Picture 11" descr="Table&#10;&#10;Description automatically generated">
            <a:extLst>
              <a:ext uri="{FF2B5EF4-FFF2-40B4-BE49-F238E27FC236}">
                <a16:creationId xmlns:a16="http://schemas.microsoft.com/office/drawing/2014/main" id="{C3D9D1EE-C75D-00CC-F9A9-13E04287F4C5}"/>
              </a:ext>
            </a:extLst>
          </p:cNvPr>
          <p:cNvPicPr>
            <a:picLocks noChangeAspect="1"/>
          </p:cNvPicPr>
          <p:nvPr/>
        </p:nvPicPr>
        <p:blipFill>
          <a:blip r:embed="rId2"/>
          <a:stretch>
            <a:fillRect/>
          </a:stretch>
        </p:blipFill>
        <p:spPr>
          <a:xfrm>
            <a:off x="7750209" y="1709210"/>
            <a:ext cx="4233758" cy="3439579"/>
          </a:xfrm>
          <a:prstGeom prst="rect">
            <a:avLst/>
          </a:prstGeom>
        </p:spPr>
      </p:pic>
      <p:sp>
        <p:nvSpPr>
          <p:cNvPr id="3" name="TextBox 2">
            <a:extLst>
              <a:ext uri="{FF2B5EF4-FFF2-40B4-BE49-F238E27FC236}">
                <a16:creationId xmlns:a16="http://schemas.microsoft.com/office/drawing/2014/main" id="{41792476-6DD5-C9AF-AA3A-EE615E4B939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p>
        </p:txBody>
      </p:sp>
      <p:graphicFrame>
        <p:nvGraphicFramePr>
          <p:cNvPr id="12" name="Table 11">
            <a:extLst>
              <a:ext uri="{FF2B5EF4-FFF2-40B4-BE49-F238E27FC236}">
                <a16:creationId xmlns:a16="http://schemas.microsoft.com/office/drawing/2014/main" id="{8FB83AD8-8E6E-6032-D998-56F8C79E95B8}"/>
              </a:ext>
            </a:extLst>
          </p:cNvPr>
          <p:cNvGraphicFramePr>
            <a:graphicFrameLocks noGrp="1"/>
          </p:cNvGraphicFramePr>
          <p:nvPr>
            <p:extLst>
              <p:ext uri="{D42A27DB-BD31-4B8C-83A1-F6EECF244321}">
                <p14:modId xmlns:p14="http://schemas.microsoft.com/office/powerpoint/2010/main" val="2203008794"/>
              </p:ext>
            </p:extLst>
          </p:nvPr>
        </p:nvGraphicFramePr>
        <p:xfrm>
          <a:off x="886819" y="1709210"/>
          <a:ext cx="5892801" cy="3971925"/>
        </p:xfrm>
        <a:graphic>
          <a:graphicData uri="http://schemas.openxmlformats.org/drawingml/2006/table">
            <a:tbl>
              <a:tblPr/>
              <a:tblGrid>
                <a:gridCol w="2159457">
                  <a:extLst>
                    <a:ext uri="{9D8B030D-6E8A-4147-A177-3AD203B41FA5}">
                      <a16:colId xmlns:a16="http://schemas.microsoft.com/office/drawing/2014/main" val="682551065"/>
                    </a:ext>
                  </a:extLst>
                </a:gridCol>
                <a:gridCol w="808140">
                  <a:extLst>
                    <a:ext uri="{9D8B030D-6E8A-4147-A177-3AD203B41FA5}">
                      <a16:colId xmlns:a16="http://schemas.microsoft.com/office/drawing/2014/main" val="4103035863"/>
                    </a:ext>
                  </a:extLst>
                </a:gridCol>
                <a:gridCol w="635914">
                  <a:extLst>
                    <a:ext uri="{9D8B030D-6E8A-4147-A177-3AD203B41FA5}">
                      <a16:colId xmlns:a16="http://schemas.microsoft.com/office/drawing/2014/main" val="3090104016"/>
                    </a:ext>
                  </a:extLst>
                </a:gridCol>
                <a:gridCol w="508731">
                  <a:extLst>
                    <a:ext uri="{9D8B030D-6E8A-4147-A177-3AD203B41FA5}">
                      <a16:colId xmlns:a16="http://schemas.microsoft.com/office/drawing/2014/main" val="4274820956"/>
                    </a:ext>
                  </a:extLst>
                </a:gridCol>
                <a:gridCol w="635914">
                  <a:extLst>
                    <a:ext uri="{9D8B030D-6E8A-4147-A177-3AD203B41FA5}">
                      <a16:colId xmlns:a16="http://schemas.microsoft.com/office/drawing/2014/main" val="518167619"/>
                    </a:ext>
                  </a:extLst>
                </a:gridCol>
                <a:gridCol w="508731">
                  <a:extLst>
                    <a:ext uri="{9D8B030D-6E8A-4147-A177-3AD203B41FA5}">
                      <a16:colId xmlns:a16="http://schemas.microsoft.com/office/drawing/2014/main" val="942205597"/>
                    </a:ext>
                  </a:extLst>
                </a:gridCol>
                <a:gridCol w="635914">
                  <a:extLst>
                    <a:ext uri="{9D8B030D-6E8A-4147-A177-3AD203B41FA5}">
                      <a16:colId xmlns:a16="http://schemas.microsoft.com/office/drawing/2014/main" val="1952597985"/>
                    </a:ext>
                  </a:extLst>
                </a:gridCol>
              </a:tblGrid>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b"/>
                      <a:r>
                        <a:rPr lang="en-US" sz="1100" b="1" i="0" u="none" strike="noStrike">
                          <a:solidFill>
                            <a:srgbClr val="000000"/>
                          </a:solidFill>
                          <a:effectLst/>
                          <a:latin typeface="Calibri" panose="020F0502020204030204" pitchFamily="34" charset="0"/>
                        </a:rPr>
                        <a:t>Concepts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8729993"/>
                  </a:ext>
                </a:extLst>
              </a:tr>
              <a:tr h="190500">
                <a:tc>
                  <a:txBody>
                    <a:bodyPr/>
                    <a:lstStyle/>
                    <a:p>
                      <a:pPr algn="ctr" fontAlgn="b"/>
                      <a:r>
                        <a:rPr lang="en-US" sz="1100" b="1" i="0" u="none" strike="noStrike">
                          <a:solidFill>
                            <a:srgbClr val="000000"/>
                          </a:solidFill>
                          <a:effectLst/>
                          <a:latin typeface="Calibri" panose="020F0502020204030204" pitchFamily="34" charset="0"/>
                        </a:rPr>
                        <a:t>Selection Criteria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830962"/>
                  </a:ext>
                </a:extLst>
              </a:tr>
              <a:tr h="441960">
                <a:tc>
                  <a:txBody>
                    <a:bodyPr/>
                    <a:lstStyle/>
                    <a:p>
                      <a:pPr algn="l" fontAlgn="ctr"/>
                      <a:r>
                        <a:rPr lang="en-US" sz="1200" b="0" i="0" u="none" strike="noStrike">
                          <a:solidFill>
                            <a:srgbClr val="000000"/>
                          </a:solidFill>
                          <a:effectLst/>
                          <a:latin typeface="Calibri" panose="020F0502020204030204" pitchFamily="34" charset="0"/>
                        </a:rPr>
                        <a:t>Reach Fuse Tube</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Location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100" b="0" i="0" u="none" strike="noStrike">
                          <a:solidFill>
                            <a:srgbClr val="000000"/>
                          </a:solidFill>
                          <a:effectLst/>
                          <a:latin typeface="Calibri" panose="020F0502020204030204" pitchFamily="34" charset="0"/>
                        </a:rPr>
                        <a:t>Datum</a:t>
                      </a:r>
                    </a:p>
                  </a:txBody>
                  <a:tcPr marL="7620" marR="7620" marT="762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159944"/>
                  </a:ext>
                </a:extLst>
              </a:tr>
              <a:tr h="396240">
                <a:tc>
                  <a:txBody>
                    <a:bodyPr/>
                    <a:lstStyle/>
                    <a:p>
                      <a:pPr algn="l" fontAlgn="ctr"/>
                      <a:r>
                        <a:rPr lang="en-US" sz="1200" b="0" i="0" u="none" strike="noStrike">
                          <a:solidFill>
                            <a:srgbClr val="000000"/>
                          </a:solidFill>
                          <a:effectLst/>
                          <a:latin typeface="Calibri" panose="020F0502020204030204" pitchFamily="34" charset="0"/>
                        </a:rPr>
                        <a:t>Installation</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408402"/>
                  </a:ext>
                </a:extLst>
              </a:tr>
              <a:tr h="396240">
                <a:tc>
                  <a:txBody>
                    <a:bodyPr/>
                    <a:lstStyle/>
                    <a:p>
                      <a:pPr algn="l" fontAlgn="ctr"/>
                      <a:r>
                        <a:rPr lang="en-US" sz="1200" b="0" i="0" u="none" strike="noStrike">
                          <a:solidFill>
                            <a:srgbClr val="000000"/>
                          </a:solidFill>
                          <a:effectLst/>
                          <a:latin typeface="Calibri" panose="020F0502020204030204" pitchFamily="34" charset="0"/>
                        </a:rPr>
                        <a:t>Degrees of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Freedom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82044"/>
                  </a:ext>
                </a:extLst>
              </a:tr>
              <a:tr h="396240">
                <a:tc>
                  <a:txBody>
                    <a:bodyPr/>
                    <a:lstStyle/>
                    <a:p>
                      <a:pPr algn="l" fontAlgn="ctr"/>
                      <a:r>
                        <a:rPr lang="en-US" sz="1200" b="0" i="0" u="none" strike="noStrike">
                          <a:solidFill>
                            <a:srgbClr val="000000"/>
                          </a:solidFill>
                          <a:effectLst/>
                          <a:latin typeface="Calibri" panose="020F0502020204030204" pitchFamily="34" charset="0"/>
                        </a:rPr>
                        <a:t>Storage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Length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292065"/>
                  </a:ext>
                </a:extLst>
              </a:tr>
              <a:tr h="390525">
                <a:tc>
                  <a:txBody>
                    <a:bodyPr/>
                    <a:lstStyle/>
                    <a:p>
                      <a:pPr algn="l" fontAlgn="ctr"/>
                      <a:r>
                        <a:rPr lang="en-US" sz="1200" b="0" i="0" u="none" strike="noStrike">
                          <a:solidFill>
                            <a:srgbClr val="000000"/>
                          </a:solidFill>
                          <a:effectLst/>
                          <a:latin typeface="Calibri" panose="020F0502020204030204" pitchFamily="34" charset="0"/>
                        </a:rPr>
                        <a:t>Communication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Distance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791385"/>
                  </a:ext>
                </a:extLst>
              </a:tr>
              <a:tr h="198120">
                <a:tc>
                  <a:txBody>
                    <a:bodyPr/>
                    <a:lstStyle/>
                    <a:p>
                      <a:pPr algn="l" fontAlgn="ctr"/>
                      <a:r>
                        <a:rPr lang="en-US" sz="1200" b="0" i="0" u="none" strike="noStrike">
                          <a:solidFill>
                            <a:srgbClr val="000000"/>
                          </a:solidFill>
                          <a:effectLst/>
                          <a:latin typeface="Calibri" panose="020F0502020204030204" pitchFamily="34" charset="0"/>
                        </a:rPr>
                        <a:t>Device Responsiveness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91329"/>
                  </a:ext>
                </a:extLst>
              </a:tr>
              <a:tr h="198120">
                <a:tc>
                  <a:txBody>
                    <a:bodyPr/>
                    <a:lstStyle/>
                    <a:p>
                      <a:pPr algn="l" fontAlgn="ctr"/>
                      <a:r>
                        <a:rPr lang="en-US" sz="1200" b="0" i="0" u="none" strike="noStrike">
                          <a:solidFill>
                            <a:srgbClr val="000000"/>
                          </a:solidFill>
                          <a:effectLst/>
                          <a:latin typeface="Calibri" panose="020F0502020204030204" pitchFamily="34" charset="0"/>
                        </a:rPr>
                        <a:t>Emergency Stop 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6965"/>
                  </a:ext>
                </a:extLst>
              </a:tr>
              <a:tr h="396240">
                <a:tc>
                  <a:txBody>
                    <a:bodyPr/>
                    <a:lstStyle/>
                    <a:p>
                      <a:pPr algn="l" fontAlgn="ctr"/>
                      <a:r>
                        <a:rPr lang="en-US" sz="1200" b="0" i="0" u="none" strike="noStrike">
                          <a:solidFill>
                            <a:srgbClr val="000000"/>
                          </a:solidFill>
                          <a:effectLst/>
                          <a:latin typeface="Calibri" panose="020F0502020204030204" pitchFamily="34" charset="0"/>
                        </a:rPr>
                        <a:t>Operation Time On a Single Charge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6477055"/>
                  </a:ext>
                </a:extLst>
              </a:tr>
              <a:tr h="198120">
                <a:tc>
                  <a:txBody>
                    <a:bodyPr/>
                    <a:lstStyle/>
                    <a:p>
                      <a:pPr algn="l" fontAlgn="ctr"/>
                      <a:r>
                        <a:rPr lang="en-US" sz="1200" b="0" i="0" u="none" strike="noStrike">
                          <a:solidFill>
                            <a:srgbClr val="000000"/>
                          </a:solidFill>
                          <a:effectLst/>
                          <a:latin typeface="Calibri" panose="020F0502020204030204" pitchFamily="34" charset="0"/>
                        </a:rPr>
                        <a:t>Motor Power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118184"/>
                  </a:ext>
                </a:extLst>
              </a:tr>
              <a:tr h="205740">
                <a:tc>
                  <a:txBody>
                    <a:bodyPr/>
                    <a:lstStyle/>
                    <a:p>
                      <a:pPr algn="l" fontAlgn="ctr"/>
                      <a:r>
                        <a:rPr lang="en-US" sz="1200" b="0" i="0" u="none" strike="noStrike">
                          <a:solidFill>
                            <a:srgbClr val="000000"/>
                          </a:solidFill>
                          <a:effectLst/>
                          <a:latin typeface="Calibri" panose="020F0502020204030204" pitchFamily="34" charset="0"/>
                        </a:rPr>
                        <a:t>Support Fuse Weight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883964"/>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 of Plus(+)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454004"/>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of Minus(-)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601850"/>
                  </a:ext>
                </a:extLst>
              </a:tr>
            </a:tbl>
          </a:graphicData>
        </a:graphic>
      </p:graphicFrame>
      <p:sp>
        <p:nvSpPr>
          <p:cNvPr id="7" name="Rectangle 6">
            <a:extLst>
              <a:ext uri="{FF2B5EF4-FFF2-40B4-BE49-F238E27FC236}">
                <a16:creationId xmlns:a16="http://schemas.microsoft.com/office/drawing/2014/main" id="{2F470118-23CE-9C2B-0D9E-BE5D09501A51}"/>
              </a:ext>
            </a:extLst>
          </p:cNvPr>
          <p:cNvSpPr/>
          <p:nvPr/>
        </p:nvSpPr>
        <p:spPr>
          <a:xfrm>
            <a:off x="2977978" y="1793159"/>
            <a:ext cx="1556952" cy="3971925"/>
          </a:xfrm>
          <a:prstGeom prst="rect">
            <a:avLst/>
          </a:prstGeom>
          <a:solidFill>
            <a:srgbClr val="FF5050">
              <a:alpha val="16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CB9B60-03C7-A050-0AB5-CACBD346FC50}"/>
              </a:ext>
            </a:extLst>
          </p:cNvPr>
          <p:cNvSpPr/>
          <p:nvPr/>
        </p:nvSpPr>
        <p:spPr>
          <a:xfrm>
            <a:off x="5597611" y="1811064"/>
            <a:ext cx="593124" cy="3971925"/>
          </a:xfrm>
          <a:prstGeom prst="rect">
            <a:avLst/>
          </a:prstGeom>
          <a:solidFill>
            <a:srgbClr val="FF5050">
              <a:alpha val="16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014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60A810C-1491-F435-4067-E71B270905C1}"/>
              </a:ext>
            </a:extLst>
          </p:cNvPr>
          <p:cNvSpPr/>
          <p:nvPr/>
        </p:nvSpPr>
        <p:spPr>
          <a:xfrm>
            <a:off x="4194658" y="1514279"/>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AHP – Criteria Weights</a:t>
            </a:r>
            <a:endParaRPr lang="en-US"/>
          </a:p>
        </p:txBody>
      </p:sp>
      <p:sp>
        <p:nvSpPr>
          <p:cNvPr id="2" name="Title 1">
            <a:extLst>
              <a:ext uri="{FF2B5EF4-FFF2-40B4-BE49-F238E27FC236}">
                <a16:creationId xmlns:a16="http://schemas.microsoft.com/office/drawing/2014/main" id="{F4ADF075-2897-2989-E62D-0ECF2C68D319}"/>
              </a:ext>
            </a:extLst>
          </p:cNvPr>
          <p:cNvSpPr>
            <a:spLocks noGrp="1"/>
          </p:cNvSpPr>
          <p:nvPr>
            <p:ph type="title"/>
          </p:nvPr>
        </p:nvSpPr>
        <p:spPr/>
        <p:txBody>
          <a:bodyPr>
            <a:normAutofit/>
          </a:bodyPr>
          <a:lstStyle/>
          <a:p>
            <a:r>
              <a:rPr lang="en-US" sz="3600">
                <a:latin typeface="Arial"/>
                <a:cs typeface="Arial"/>
              </a:rPr>
              <a:t>Concept Selection – Analytical Hierarchy Process</a:t>
            </a:r>
            <a:endParaRPr lang="en-US" sz="3600"/>
          </a:p>
        </p:txBody>
      </p:sp>
      <p:sp>
        <p:nvSpPr>
          <p:cNvPr id="4" name="Slide Number Placeholder 3">
            <a:extLst>
              <a:ext uri="{FF2B5EF4-FFF2-40B4-BE49-F238E27FC236}">
                <a16:creationId xmlns:a16="http://schemas.microsoft.com/office/drawing/2014/main" id="{F43EBDF3-6DD0-BC0F-D492-4E770C2BD9E0}"/>
              </a:ext>
            </a:extLst>
          </p:cNvPr>
          <p:cNvSpPr>
            <a:spLocks noGrp="1"/>
          </p:cNvSpPr>
          <p:nvPr>
            <p:ph type="sldNum" idx="12"/>
          </p:nvPr>
        </p:nvSpPr>
        <p:spPr/>
        <p:txBody>
          <a:bodyPr/>
          <a:lstStyle/>
          <a:p>
            <a:fld id="{00000000-1234-1234-1234-123412341234}" type="slidenum">
              <a:rPr lang="en" smtClean="0"/>
              <a:pPr/>
              <a:t>51</a:t>
            </a:fld>
            <a:endParaRPr lang="en"/>
          </a:p>
        </p:txBody>
      </p:sp>
      <p:sp>
        <p:nvSpPr>
          <p:cNvPr id="6" name="Rectangle: Rounded Corners 5">
            <a:extLst>
              <a:ext uri="{FF2B5EF4-FFF2-40B4-BE49-F238E27FC236}">
                <a16:creationId xmlns:a16="http://schemas.microsoft.com/office/drawing/2014/main" id="{279CD27B-A57A-E9C2-3BEB-84B253DBEE27}"/>
              </a:ext>
            </a:extLst>
          </p:cNvPr>
          <p:cNvSpPr/>
          <p:nvPr/>
        </p:nvSpPr>
        <p:spPr>
          <a:xfrm>
            <a:off x="4194658" y="1493126"/>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AHP – Pairwise comparison</a:t>
            </a:r>
            <a:endParaRPr lang="en-US"/>
          </a:p>
        </p:txBody>
      </p:sp>
      <p:pic>
        <p:nvPicPr>
          <p:cNvPr id="3" name="Picture 2">
            <a:extLst>
              <a:ext uri="{FF2B5EF4-FFF2-40B4-BE49-F238E27FC236}">
                <a16:creationId xmlns:a16="http://schemas.microsoft.com/office/drawing/2014/main" id="{AA82BD0D-E4B2-C50A-D594-954B355B72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7980" y="2024105"/>
            <a:ext cx="8155736" cy="3754600"/>
          </a:xfrm>
          <a:prstGeom prst="rect">
            <a:avLst/>
          </a:prstGeom>
          <a:noFill/>
          <a:ln>
            <a:noFill/>
          </a:ln>
        </p:spPr>
      </p:pic>
      <p:pic>
        <p:nvPicPr>
          <p:cNvPr id="5" name="Picture 4">
            <a:extLst>
              <a:ext uri="{FF2B5EF4-FFF2-40B4-BE49-F238E27FC236}">
                <a16:creationId xmlns:a16="http://schemas.microsoft.com/office/drawing/2014/main" id="{0F50EDF7-9CA9-F930-DA60-9CCAFFEEFC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9386" y="2045258"/>
            <a:ext cx="7593227" cy="1283990"/>
          </a:xfrm>
          <a:prstGeom prst="rect">
            <a:avLst/>
          </a:prstGeom>
          <a:noFill/>
          <a:ln>
            <a:noFill/>
          </a:ln>
        </p:spPr>
      </p:pic>
      <p:graphicFrame>
        <p:nvGraphicFramePr>
          <p:cNvPr id="9" name="Table 8">
            <a:extLst>
              <a:ext uri="{FF2B5EF4-FFF2-40B4-BE49-F238E27FC236}">
                <a16:creationId xmlns:a16="http://schemas.microsoft.com/office/drawing/2014/main" id="{9AFBE41E-B0A4-BA88-0798-8CB9A6D3954A}"/>
              </a:ext>
            </a:extLst>
          </p:cNvPr>
          <p:cNvGraphicFramePr>
            <a:graphicFrameLocks noGrp="1"/>
          </p:cNvGraphicFramePr>
          <p:nvPr>
            <p:extLst>
              <p:ext uri="{D42A27DB-BD31-4B8C-83A1-F6EECF244321}">
                <p14:modId xmlns:p14="http://schemas.microsoft.com/office/powerpoint/2010/main" val="576431079"/>
              </p:ext>
            </p:extLst>
          </p:nvPr>
        </p:nvGraphicFramePr>
        <p:xfrm>
          <a:off x="2299386" y="3707540"/>
          <a:ext cx="4832985" cy="1932815"/>
        </p:xfrm>
        <a:graphic>
          <a:graphicData uri="http://schemas.openxmlformats.org/drawingml/2006/table">
            <a:tbl>
              <a:tblPr firstRow="1" firstCol="1" bandRow="1"/>
              <a:tblGrid>
                <a:gridCol w="1130300">
                  <a:extLst>
                    <a:ext uri="{9D8B030D-6E8A-4147-A177-3AD203B41FA5}">
                      <a16:colId xmlns:a16="http://schemas.microsoft.com/office/drawing/2014/main" val="135098115"/>
                    </a:ext>
                  </a:extLst>
                </a:gridCol>
                <a:gridCol w="1054100">
                  <a:extLst>
                    <a:ext uri="{9D8B030D-6E8A-4147-A177-3AD203B41FA5}">
                      <a16:colId xmlns:a16="http://schemas.microsoft.com/office/drawing/2014/main" val="1401156841"/>
                    </a:ext>
                  </a:extLst>
                </a:gridCol>
                <a:gridCol w="609600">
                  <a:extLst>
                    <a:ext uri="{9D8B030D-6E8A-4147-A177-3AD203B41FA5}">
                      <a16:colId xmlns:a16="http://schemas.microsoft.com/office/drawing/2014/main" val="2094169301"/>
                    </a:ext>
                  </a:extLst>
                </a:gridCol>
                <a:gridCol w="819785">
                  <a:extLst>
                    <a:ext uri="{9D8B030D-6E8A-4147-A177-3AD203B41FA5}">
                      <a16:colId xmlns:a16="http://schemas.microsoft.com/office/drawing/2014/main" val="2062990028"/>
                    </a:ext>
                  </a:extLst>
                </a:gridCol>
                <a:gridCol w="609600">
                  <a:extLst>
                    <a:ext uri="{9D8B030D-6E8A-4147-A177-3AD203B41FA5}">
                      <a16:colId xmlns:a16="http://schemas.microsoft.com/office/drawing/2014/main" val="1014888774"/>
                    </a:ext>
                  </a:extLst>
                </a:gridCol>
                <a:gridCol w="609600">
                  <a:extLst>
                    <a:ext uri="{9D8B030D-6E8A-4147-A177-3AD203B41FA5}">
                      <a16:colId xmlns:a16="http://schemas.microsoft.com/office/drawing/2014/main" val="1161332679"/>
                    </a:ext>
                  </a:extLst>
                </a:gridCol>
              </a:tblGrid>
              <a:tr h="371475">
                <a:tc gridSpan="2">
                  <a:txBody>
                    <a:bodyPr/>
                    <a:lstStyle/>
                    <a:p>
                      <a:pPr marL="0" marR="0" indent="0" algn="ctr">
                        <a:lnSpc>
                          <a:spcPct val="200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Consistency Check</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3">
                  <a:txBody>
                    <a:bodyPr/>
                    <a:lstStyle/>
                    <a:p>
                      <a:pPr marL="0" marR="0" indent="0" algn="ctr">
                        <a:lnSpc>
                          <a:spcPct val="200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Consistency Comparison</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4134562"/>
                  </a:ext>
                </a:extLst>
              </a:tr>
              <a:tr h="190500">
                <a:tc>
                  <a:txBody>
                    <a:bodyPr/>
                    <a:lstStyle/>
                    <a:p>
                      <a:pPr marL="0" marR="0" indent="0" algn="ctr">
                        <a:lnSpc>
                          <a:spcPct val="200000"/>
                        </a:lnSpc>
                        <a:spcBef>
                          <a:spcPts val="0"/>
                        </a:spcBef>
                        <a:spcAft>
                          <a:spcPts val="0"/>
                        </a:spcAft>
                      </a:pPr>
                      <a:r>
                        <a:rPr lang="en-US" sz="110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Ws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Cons V</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Avg Consist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 Index</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 Ratio</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0821265"/>
                  </a:ext>
                </a:extLst>
              </a:tr>
              <a:tr h="190500">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1.43</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3.208</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0.104</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0.200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97240420"/>
                  </a:ext>
                </a:extLst>
              </a:tr>
              <a:tr h="190500">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0.35</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39624407"/>
                  </a:ext>
                </a:extLst>
              </a:tr>
              <a:tr h="200025">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1.43</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a:noFill/>
                    </a:lnT>
                    <a:lnB>
                      <a:noFill/>
                    </a:lnB>
                  </a:tcPr>
                </a:tc>
                <a:extLst>
                  <a:ext uri="{0D108BD9-81ED-4DB2-BD59-A6C34878D82A}">
                    <a16:rowId xmlns:a16="http://schemas.microsoft.com/office/drawing/2014/main" val="2199386400"/>
                  </a:ext>
                </a:extLst>
              </a:tr>
            </a:tbl>
          </a:graphicData>
        </a:graphic>
      </p:graphicFrame>
      <p:sp>
        <p:nvSpPr>
          <p:cNvPr id="10" name="TextBox 9">
            <a:extLst>
              <a:ext uri="{FF2B5EF4-FFF2-40B4-BE49-F238E27FC236}">
                <a16:creationId xmlns:a16="http://schemas.microsoft.com/office/drawing/2014/main" id="{3CEE6AAC-C0AC-EDE6-71B3-5816652045E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0612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F075-2897-2989-E62D-0ECF2C68D319}"/>
              </a:ext>
            </a:extLst>
          </p:cNvPr>
          <p:cNvSpPr>
            <a:spLocks noGrp="1"/>
          </p:cNvSpPr>
          <p:nvPr>
            <p:ph type="title"/>
          </p:nvPr>
        </p:nvSpPr>
        <p:spPr/>
        <p:txBody>
          <a:bodyPr>
            <a:normAutofit/>
          </a:bodyPr>
          <a:lstStyle/>
          <a:p>
            <a:r>
              <a:rPr lang="en-US" sz="3600">
                <a:latin typeface="Arial"/>
                <a:cs typeface="Arial"/>
              </a:rPr>
              <a:t>Concept Selection – Analytical Hierarchy Process</a:t>
            </a:r>
            <a:endParaRPr lang="en-US" sz="3600"/>
          </a:p>
        </p:txBody>
      </p:sp>
      <p:sp>
        <p:nvSpPr>
          <p:cNvPr id="4" name="Slide Number Placeholder 3">
            <a:extLst>
              <a:ext uri="{FF2B5EF4-FFF2-40B4-BE49-F238E27FC236}">
                <a16:creationId xmlns:a16="http://schemas.microsoft.com/office/drawing/2014/main" id="{F43EBDF3-6DD0-BC0F-D492-4E770C2BD9E0}"/>
              </a:ext>
            </a:extLst>
          </p:cNvPr>
          <p:cNvSpPr>
            <a:spLocks noGrp="1"/>
          </p:cNvSpPr>
          <p:nvPr>
            <p:ph type="sldNum" idx="12"/>
          </p:nvPr>
        </p:nvSpPr>
        <p:spPr/>
        <p:txBody>
          <a:bodyPr/>
          <a:lstStyle/>
          <a:p>
            <a:fld id="{00000000-1234-1234-1234-123412341234}" type="slidenum">
              <a:rPr lang="en" smtClean="0"/>
              <a:pPr/>
              <a:t>52</a:t>
            </a:fld>
            <a:endParaRPr lang="en"/>
          </a:p>
        </p:txBody>
      </p:sp>
      <p:sp>
        <p:nvSpPr>
          <p:cNvPr id="10" name="TextBox 9">
            <a:extLst>
              <a:ext uri="{FF2B5EF4-FFF2-40B4-BE49-F238E27FC236}">
                <a16:creationId xmlns:a16="http://schemas.microsoft.com/office/drawing/2014/main" id="{3CEE6AAC-C0AC-EDE6-71B3-5816652045E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graphicFrame>
        <p:nvGraphicFramePr>
          <p:cNvPr id="13" name="Table 12">
            <a:extLst>
              <a:ext uri="{FF2B5EF4-FFF2-40B4-BE49-F238E27FC236}">
                <a16:creationId xmlns:a16="http://schemas.microsoft.com/office/drawing/2014/main" id="{BC999362-D73D-CE23-9436-8151E1FD90B7}"/>
              </a:ext>
            </a:extLst>
          </p:cNvPr>
          <p:cNvGraphicFramePr>
            <a:graphicFrameLocks noGrp="1"/>
          </p:cNvGraphicFramePr>
          <p:nvPr>
            <p:extLst>
              <p:ext uri="{D42A27DB-BD31-4B8C-83A1-F6EECF244321}">
                <p14:modId xmlns:p14="http://schemas.microsoft.com/office/powerpoint/2010/main" val="840944219"/>
              </p:ext>
            </p:extLst>
          </p:nvPr>
        </p:nvGraphicFramePr>
        <p:xfrm>
          <a:off x="1029990" y="1738210"/>
          <a:ext cx="10132020" cy="2040911"/>
        </p:xfrm>
        <a:graphic>
          <a:graphicData uri="http://schemas.openxmlformats.org/drawingml/2006/table">
            <a:tbl>
              <a:tblPr/>
              <a:tblGrid>
                <a:gridCol w="1246775">
                  <a:extLst>
                    <a:ext uri="{9D8B030D-6E8A-4147-A177-3AD203B41FA5}">
                      <a16:colId xmlns:a16="http://schemas.microsoft.com/office/drawing/2014/main" val="3639045359"/>
                    </a:ext>
                  </a:extLst>
                </a:gridCol>
                <a:gridCol w="836444">
                  <a:extLst>
                    <a:ext uri="{9D8B030D-6E8A-4147-A177-3AD203B41FA5}">
                      <a16:colId xmlns:a16="http://schemas.microsoft.com/office/drawing/2014/main" val="186467121"/>
                    </a:ext>
                  </a:extLst>
                </a:gridCol>
                <a:gridCol w="915354">
                  <a:extLst>
                    <a:ext uri="{9D8B030D-6E8A-4147-A177-3AD203B41FA5}">
                      <a16:colId xmlns:a16="http://schemas.microsoft.com/office/drawing/2014/main" val="2473873800"/>
                    </a:ext>
                  </a:extLst>
                </a:gridCol>
                <a:gridCol w="1199429">
                  <a:extLst>
                    <a:ext uri="{9D8B030D-6E8A-4147-A177-3AD203B41FA5}">
                      <a16:colId xmlns:a16="http://schemas.microsoft.com/office/drawing/2014/main" val="3795795679"/>
                    </a:ext>
                  </a:extLst>
                </a:gridCol>
                <a:gridCol w="836444">
                  <a:extLst>
                    <a:ext uri="{9D8B030D-6E8A-4147-A177-3AD203B41FA5}">
                      <a16:colId xmlns:a16="http://schemas.microsoft.com/office/drawing/2014/main" val="2180572076"/>
                    </a:ext>
                  </a:extLst>
                </a:gridCol>
                <a:gridCol w="1215211">
                  <a:extLst>
                    <a:ext uri="{9D8B030D-6E8A-4147-A177-3AD203B41FA5}">
                      <a16:colId xmlns:a16="http://schemas.microsoft.com/office/drawing/2014/main" val="3748980927"/>
                    </a:ext>
                  </a:extLst>
                </a:gridCol>
                <a:gridCol w="1152083">
                  <a:extLst>
                    <a:ext uri="{9D8B030D-6E8A-4147-A177-3AD203B41FA5}">
                      <a16:colId xmlns:a16="http://schemas.microsoft.com/office/drawing/2014/main" val="2473288026"/>
                    </a:ext>
                  </a:extLst>
                </a:gridCol>
                <a:gridCol w="915354">
                  <a:extLst>
                    <a:ext uri="{9D8B030D-6E8A-4147-A177-3AD203B41FA5}">
                      <a16:colId xmlns:a16="http://schemas.microsoft.com/office/drawing/2014/main" val="1921695800"/>
                    </a:ext>
                  </a:extLst>
                </a:gridCol>
                <a:gridCol w="899572">
                  <a:extLst>
                    <a:ext uri="{9D8B030D-6E8A-4147-A177-3AD203B41FA5}">
                      <a16:colId xmlns:a16="http://schemas.microsoft.com/office/drawing/2014/main" val="121732197"/>
                    </a:ext>
                  </a:extLst>
                </a:gridCol>
                <a:gridCol w="915354">
                  <a:extLst>
                    <a:ext uri="{9D8B030D-6E8A-4147-A177-3AD203B41FA5}">
                      <a16:colId xmlns:a16="http://schemas.microsoft.com/office/drawing/2014/main" val="308183218"/>
                    </a:ext>
                  </a:extLst>
                </a:gridCol>
              </a:tblGrid>
              <a:tr h="255668">
                <a:tc gridSpan="10">
                  <a:txBody>
                    <a:bodyPr/>
                    <a:lstStyle/>
                    <a:p>
                      <a:pPr algn="ctr" fontAlgn="b"/>
                      <a:r>
                        <a:rPr lang="en-US" sz="1400" b="0" i="0" u="none" strike="noStrike">
                          <a:solidFill>
                            <a:srgbClr val="000000"/>
                          </a:solidFill>
                          <a:effectLst/>
                          <a:latin typeface="Calibri" panose="020F0502020204030204" pitchFamily="34" charset="0"/>
                        </a:rPr>
                        <a:t>Final Rating Matrix</a:t>
                      </a:r>
                    </a:p>
                  </a:txBody>
                  <a:tcPr marL="113630" marR="113630" marT="56815" marB="5681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1888317"/>
                  </a:ext>
                </a:extLst>
              </a:tr>
              <a:tr h="227260">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636962"/>
                  </a:ext>
                </a:extLst>
              </a:tr>
              <a:tr h="748065">
                <a:tc>
                  <a:txBody>
                    <a:bodyPr/>
                    <a:lstStyle/>
                    <a:p>
                      <a:pPr algn="ctr" fontAlgn="ctr"/>
                      <a:r>
                        <a:rPr lang="en-US" sz="1400" b="0" i="0" u="none" strike="noStrike">
                          <a:solidFill>
                            <a:srgbClr val="000000"/>
                          </a:solidFill>
                          <a:effectLst/>
                          <a:latin typeface="Calibri" panose="020F0502020204030204" pitchFamily="34" charset="0"/>
                        </a:rPr>
                        <a:t>Concept</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Reach Fuse Tube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Installation Time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DoF</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Storage Length</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Communication Distance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Responsiveness</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Emergency Stop time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Support fuse weight</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Operation on Charge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16869265"/>
                  </a:ext>
                </a:extLst>
              </a:tr>
              <a:tr h="255668">
                <a:tc>
                  <a:txBody>
                    <a:bodyPr/>
                    <a:lstStyle/>
                    <a:p>
                      <a:pPr algn="l" fontAlgn="b"/>
                      <a:r>
                        <a:rPr lang="en-US" sz="1400" b="0" i="0" u="none" strike="noStrike">
                          <a:solidFill>
                            <a:srgbClr val="000000"/>
                          </a:solidFill>
                          <a:effectLst/>
                          <a:latin typeface="Calibri" panose="020F0502020204030204" pitchFamily="34" charset="0"/>
                        </a:rPr>
                        <a:t># 4</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0.45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0.27</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1.06</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0.39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0.21</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0.70</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0.18</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58402894"/>
                  </a:ext>
                </a:extLst>
              </a:tr>
              <a:tr h="236729">
                <a:tc>
                  <a:txBody>
                    <a:bodyPr/>
                    <a:lstStyle/>
                    <a:p>
                      <a:pPr algn="l" fontAlgn="b"/>
                      <a:r>
                        <a:rPr lang="en-US" sz="1400" b="0" i="0" u="none" strike="noStrike">
                          <a:solidFill>
                            <a:srgbClr val="000000"/>
                          </a:solidFill>
                          <a:effectLst/>
                          <a:latin typeface="Calibri" panose="020F0502020204030204" pitchFamily="34" charset="0"/>
                        </a:rPr>
                        <a:t># 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0.11</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0.52</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0.54</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0.94</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0.13</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1.85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0.84</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2.15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60223460"/>
                  </a:ext>
                </a:extLst>
              </a:tr>
              <a:tr h="246199">
                <a:tc>
                  <a:txBody>
                    <a:bodyPr/>
                    <a:lstStyle/>
                    <a:p>
                      <a:pPr algn="l" fontAlgn="b"/>
                      <a:r>
                        <a:rPr lang="en-US" sz="1400" b="0" i="0" u="none" strike="noStrike">
                          <a:solidFill>
                            <a:srgbClr val="000000"/>
                          </a:solidFill>
                          <a:effectLst/>
                          <a:latin typeface="Calibri" panose="020F0502020204030204" pitchFamily="34" charset="0"/>
                        </a:rPr>
                        <a:t># 80</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0.45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1.06</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0.31</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0.62</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0.29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0.92</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0.91</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1.22</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44092355"/>
                  </a:ext>
                </a:extLst>
              </a:tr>
            </a:tbl>
          </a:graphicData>
        </a:graphic>
      </p:graphicFrame>
      <p:graphicFrame>
        <p:nvGraphicFramePr>
          <p:cNvPr id="15" name="Table 14">
            <a:extLst>
              <a:ext uri="{FF2B5EF4-FFF2-40B4-BE49-F238E27FC236}">
                <a16:creationId xmlns:a16="http://schemas.microsoft.com/office/drawing/2014/main" id="{38B394C3-14F7-E42F-8DA7-7E1896C15756}"/>
              </a:ext>
            </a:extLst>
          </p:cNvPr>
          <p:cNvGraphicFramePr>
            <a:graphicFrameLocks noGrp="1"/>
          </p:cNvGraphicFramePr>
          <p:nvPr>
            <p:extLst>
              <p:ext uri="{D42A27DB-BD31-4B8C-83A1-F6EECF244321}">
                <p14:modId xmlns:p14="http://schemas.microsoft.com/office/powerpoint/2010/main" val="4148424034"/>
              </p:ext>
            </p:extLst>
          </p:nvPr>
        </p:nvGraphicFramePr>
        <p:xfrm>
          <a:off x="1029990" y="4171556"/>
          <a:ext cx="2601441" cy="1199770"/>
        </p:xfrm>
        <a:graphic>
          <a:graphicData uri="http://schemas.openxmlformats.org/drawingml/2006/table">
            <a:tbl>
              <a:tblPr/>
              <a:tblGrid>
                <a:gridCol w="1125997">
                  <a:extLst>
                    <a:ext uri="{9D8B030D-6E8A-4147-A177-3AD203B41FA5}">
                      <a16:colId xmlns:a16="http://schemas.microsoft.com/office/drawing/2014/main" val="104091182"/>
                    </a:ext>
                  </a:extLst>
                </a:gridCol>
                <a:gridCol w="1475444">
                  <a:extLst>
                    <a:ext uri="{9D8B030D-6E8A-4147-A177-3AD203B41FA5}">
                      <a16:colId xmlns:a16="http://schemas.microsoft.com/office/drawing/2014/main" val="808666543"/>
                    </a:ext>
                  </a:extLst>
                </a:gridCol>
              </a:tblGrid>
              <a:tr h="314503">
                <a:tc>
                  <a:txBody>
                    <a:bodyPr/>
                    <a:lstStyle/>
                    <a:p>
                      <a:pPr algn="l" fontAlgn="b"/>
                      <a:r>
                        <a:rPr lang="en-US" sz="1700" b="0" i="0" u="none" strike="noStrike">
                          <a:solidFill>
                            <a:srgbClr val="000000"/>
                          </a:solidFill>
                          <a:effectLst/>
                          <a:latin typeface="Calibri" panose="020F0502020204030204" pitchFamily="34" charset="0"/>
                        </a:rPr>
                        <a:t>Concept</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700" b="0" i="0" u="none" strike="noStrike">
                          <a:solidFill>
                            <a:srgbClr val="000000"/>
                          </a:solidFill>
                          <a:effectLst/>
                          <a:latin typeface="Calibri" panose="020F0502020204030204" pitchFamily="34" charset="0"/>
                        </a:rPr>
                        <a:t>Alternate Value</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06499100"/>
                  </a:ext>
                </a:extLst>
              </a:tr>
              <a:tr h="279558">
                <a:tc>
                  <a:txBody>
                    <a:bodyPr/>
                    <a:lstStyle/>
                    <a:p>
                      <a:pPr algn="l" fontAlgn="b"/>
                      <a:r>
                        <a:rPr lang="en-US" sz="1700" b="0" i="0" u="none" strike="noStrike">
                          <a:solidFill>
                            <a:srgbClr val="000000"/>
                          </a:solidFill>
                          <a:effectLst/>
                          <a:latin typeface="Calibri" panose="020F0502020204030204" pitchFamily="34" charset="0"/>
                        </a:rPr>
                        <a:t># 4</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effectLst/>
                          <a:latin typeface="Calibri" panose="020F0502020204030204" pitchFamily="34" charset="0"/>
                        </a:rPr>
                        <a:t>1.97</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52889819"/>
                  </a:ext>
                </a:extLst>
              </a:tr>
              <a:tr h="291206">
                <a:tc>
                  <a:txBody>
                    <a:bodyPr/>
                    <a:lstStyle/>
                    <a:p>
                      <a:pPr algn="l" fontAlgn="b"/>
                      <a:r>
                        <a:rPr lang="en-US" sz="1700" b="0" i="0" u="none" strike="noStrike">
                          <a:solidFill>
                            <a:srgbClr val="000000"/>
                          </a:solidFill>
                          <a:effectLst/>
                          <a:latin typeface="Calibri" panose="020F0502020204030204" pitchFamily="34" charset="0"/>
                        </a:rPr>
                        <a:t># 5</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effectLst/>
                          <a:latin typeface="Calibri" panose="020F0502020204030204" pitchFamily="34" charset="0"/>
                        </a:rPr>
                        <a:t>6.12</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43128660"/>
                  </a:ext>
                </a:extLst>
              </a:tr>
              <a:tr h="314503">
                <a:tc>
                  <a:txBody>
                    <a:bodyPr/>
                    <a:lstStyle/>
                    <a:p>
                      <a:pPr algn="l" fontAlgn="b"/>
                      <a:r>
                        <a:rPr lang="en-US" sz="1700" b="0" i="0" u="none" strike="noStrike">
                          <a:solidFill>
                            <a:srgbClr val="000000"/>
                          </a:solidFill>
                          <a:effectLst/>
                          <a:latin typeface="Calibri" panose="020F0502020204030204" pitchFamily="34" charset="0"/>
                        </a:rPr>
                        <a:t># 80</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effectLst/>
                          <a:latin typeface="Calibri" panose="020F0502020204030204" pitchFamily="34" charset="0"/>
                        </a:rPr>
                        <a:t>4.31</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48785915"/>
                  </a:ext>
                </a:extLst>
              </a:tr>
            </a:tbl>
          </a:graphicData>
        </a:graphic>
      </p:graphicFrame>
      <p:graphicFrame>
        <p:nvGraphicFramePr>
          <p:cNvPr id="26" name="Chart 25">
            <a:extLst>
              <a:ext uri="{FF2B5EF4-FFF2-40B4-BE49-F238E27FC236}">
                <a16:creationId xmlns:a16="http://schemas.microsoft.com/office/drawing/2014/main" id="{10320001-37F8-0593-8F74-5037DA565684}"/>
              </a:ext>
            </a:extLst>
          </p:cNvPr>
          <p:cNvGraphicFramePr>
            <a:graphicFrameLocks/>
          </p:cNvGraphicFramePr>
          <p:nvPr>
            <p:extLst>
              <p:ext uri="{D42A27DB-BD31-4B8C-83A1-F6EECF244321}">
                <p14:modId xmlns:p14="http://schemas.microsoft.com/office/powerpoint/2010/main" val="1243794591"/>
              </p:ext>
            </p:extLst>
          </p:nvPr>
        </p:nvGraphicFramePr>
        <p:xfrm>
          <a:off x="3607452" y="1356967"/>
          <a:ext cx="8109042" cy="3993509"/>
        </p:xfrm>
        <a:graphic>
          <a:graphicData uri="http://schemas.openxmlformats.org/drawingml/2006/chart">
            <c:chart xmlns:c="http://schemas.openxmlformats.org/drawingml/2006/chart" xmlns:r="http://schemas.openxmlformats.org/officeDocument/2006/relationships" r:id="rId2"/>
          </a:graphicData>
        </a:graphic>
      </p:graphicFrame>
      <p:sp>
        <p:nvSpPr>
          <p:cNvPr id="35" name="Arrow: Curved Right 34">
            <a:extLst>
              <a:ext uri="{FF2B5EF4-FFF2-40B4-BE49-F238E27FC236}">
                <a16:creationId xmlns:a16="http://schemas.microsoft.com/office/drawing/2014/main" id="{8CF6CB91-41B6-1625-25AF-EC0BD663BB79}"/>
              </a:ext>
            </a:extLst>
          </p:cNvPr>
          <p:cNvSpPr/>
          <p:nvPr/>
        </p:nvSpPr>
        <p:spPr>
          <a:xfrm>
            <a:off x="62305" y="2605664"/>
            <a:ext cx="906573" cy="2363262"/>
          </a:xfrm>
          <a:prstGeom prst="curvedRightArrow">
            <a:avLst>
              <a:gd name="adj1" fmla="val 25000"/>
              <a:gd name="adj2" fmla="val 57091"/>
              <a:gd name="adj3" fmla="val 536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83178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35"/>
                                        </p:tgtEl>
                                      </p:cBhvr>
                                    </p:animEffect>
                                    <p:anim calcmode="lin" valueType="num">
                                      <p:cBhvr>
                                        <p:cTn id="12" dur="1000"/>
                                        <p:tgtEl>
                                          <p:spTgt spid="35"/>
                                        </p:tgtEl>
                                        <p:attrNameLst>
                                          <p:attrName>ppt_x</p:attrName>
                                        </p:attrNameLst>
                                      </p:cBhvr>
                                      <p:tavLst>
                                        <p:tav tm="0">
                                          <p:val>
                                            <p:strVal val="ppt_x"/>
                                          </p:val>
                                        </p:tav>
                                        <p:tav tm="100000">
                                          <p:val>
                                            <p:strVal val="ppt_x"/>
                                          </p:val>
                                        </p:tav>
                                      </p:tavLst>
                                    </p:anim>
                                    <p:anim calcmode="lin" valueType="num">
                                      <p:cBhvr>
                                        <p:cTn id="13" dur="1000"/>
                                        <p:tgtEl>
                                          <p:spTgt spid="35"/>
                                        </p:tgtEl>
                                        <p:attrNameLst>
                                          <p:attrName>ppt_y</p:attrName>
                                        </p:attrNameLst>
                                      </p:cBhvr>
                                      <p:tavLst>
                                        <p:tav tm="0">
                                          <p:val>
                                            <p:strVal val="ppt_y"/>
                                          </p:val>
                                        </p:tav>
                                        <p:tav tm="100000">
                                          <p:val>
                                            <p:strVal val="ppt_y+.1"/>
                                          </p:val>
                                        </p:tav>
                                      </p:tavLst>
                                    </p:anim>
                                    <p:set>
                                      <p:cBhvr>
                                        <p:cTn id="14" dur="1" fill="hold">
                                          <p:stCondLst>
                                            <p:cond delay="999"/>
                                          </p:stCondLst>
                                        </p:cTn>
                                        <p:tgtEl>
                                          <p:spTgt spid="35"/>
                                        </p:tgtEl>
                                        <p:attrNameLst>
                                          <p:attrName>style.visibility</p:attrName>
                                        </p:attrNameLst>
                                      </p:cBhvr>
                                      <p:to>
                                        <p:strVal val="hidden"/>
                                      </p:to>
                                    </p:se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3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3FED-036D-4961-0779-750F68161B87}"/>
              </a:ext>
            </a:extLst>
          </p:cNvPr>
          <p:cNvSpPr>
            <a:spLocks noGrp="1"/>
          </p:cNvSpPr>
          <p:nvPr>
            <p:ph type="title"/>
          </p:nvPr>
        </p:nvSpPr>
        <p:spPr/>
        <p:txBody>
          <a:bodyPr>
            <a:normAutofit fontScale="90000"/>
          </a:bodyPr>
          <a:lstStyle/>
          <a:p>
            <a:r>
              <a:rPr lang="en-US"/>
              <a:t>Concept Selection – Final Choices</a:t>
            </a:r>
          </a:p>
        </p:txBody>
      </p:sp>
      <p:sp>
        <p:nvSpPr>
          <p:cNvPr id="4" name="Slide Number Placeholder 3">
            <a:extLst>
              <a:ext uri="{FF2B5EF4-FFF2-40B4-BE49-F238E27FC236}">
                <a16:creationId xmlns:a16="http://schemas.microsoft.com/office/drawing/2014/main" id="{900AAE61-C4B3-D6F4-BD0B-BA56887239D2}"/>
              </a:ext>
            </a:extLst>
          </p:cNvPr>
          <p:cNvSpPr>
            <a:spLocks noGrp="1"/>
          </p:cNvSpPr>
          <p:nvPr>
            <p:ph type="sldNum" idx="12"/>
          </p:nvPr>
        </p:nvSpPr>
        <p:spPr/>
        <p:txBody>
          <a:bodyPr/>
          <a:lstStyle/>
          <a:p>
            <a:fld id="{00000000-1234-1234-1234-123412341234}" type="slidenum">
              <a:rPr lang="en" smtClean="0"/>
              <a:pPr/>
              <a:t>53</a:t>
            </a:fld>
            <a:endParaRPr lang="en"/>
          </a:p>
        </p:txBody>
      </p:sp>
      <p:sp>
        <p:nvSpPr>
          <p:cNvPr id="5" name="AutoShape 2" descr="k&amp;m 21472 tripod speaker stand tall - black 1">
            <a:extLst>
              <a:ext uri="{FF2B5EF4-FFF2-40B4-BE49-F238E27FC236}">
                <a16:creationId xmlns:a16="http://schemas.microsoft.com/office/drawing/2014/main" id="{0EF23066-D126-B3C7-D441-602FB344F838}"/>
              </a:ext>
            </a:extLst>
          </p:cNvPr>
          <p:cNvSpPr>
            <a:spLocks noChangeAspect="1" noChangeArrowheads="1"/>
          </p:cNvSpPr>
          <p:nvPr/>
        </p:nvSpPr>
        <p:spPr bwMode="auto">
          <a:xfrm>
            <a:off x="5943599" y="1406611"/>
            <a:ext cx="2174789" cy="2174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8" name="Picture 6" descr="Musician's Gear Heavy-Duty Tripod Speaker Stand Black | Guitar Center">
            <a:extLst>
              <a:ext uri="{FF2B5EF4-FFF2-40B4-BE49-F238E27FC236}">
                <a16:creationId xmlns:a16="http://schemas.microsoft.com/office/drawing/2014/main" id="{054B2762-8D65-E16A-B1A2-64F48BE97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03" y="1406611"/>
            <a:ext cx="3490784" cy="349078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The 4 Best Drones for Photos and Video of 2022 | Reviews by Wirecutter">
            <a:extLst>
              <a:ext uri="{FF2B5EF4-FFF2-40B4-BE49-F238E27FC236}">
                <a16:creationId xmlns:a16="http://schemas.microsoft.com/office/drawing/2014/main" id="{454DAE4B-7077-07C0-3790-A51FB1A93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789" y="1625470"/>
            <a:ext cx="3800475"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xArm 1S: Hiwonder Intelligent Bus Servo Robotic Arm for Programming">
            <a:extLst>
              <a:ext uri="{FF2B5EF4-FFF2-40B4-BE49-F238E27FC236}">
                <a16:creationId xmlns:a16="http://schemas.microsoft.com/office/drawing/2014/main" id="{DD536B82-E44E-6865-8DF8-E6D151180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330" y="1356967"/>
            <a:ext cx="3696081" cy="36960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D9C99C7-CC92-D513-78E1-52D3D79CEC99}"/>
              </a:ext>
            </a:extLst>
          </p:cNvPr>
          <p:cNvSpPr/>
          <p:nvPr/>
        </p:nvSpPr>
        <p:spPr>
          <a:xfrm>
            <a:off x="729048" y="4947040"/>
            <a:ext cx="2211859" cy="737070"/>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Concept 4: </a:t>
            </a:r>
          </a:p>
          <a:p>
            <a:pPr algn="ctr"/>
            <a:r>
              <a:rPr lang="en-US">
                <a:solidFill>
                  <a:schemeClr val="tx1"/>
                </a:solidFill>
              </a:rPr>
              <a:t>External Support </a:t>
            </a:r>
          </a:p>
        </p:txBody>
      </p:sp>
      <p:sp>
        <p:nvSpPr>
          <p:cNvPr id="8" name="Rectangle: Rounded Corners 7">
            <a:extLst>
              <a:ext uri="{FF2B5EF4-FFF2-40B4-BE49-F238E27FC236}">
                <a16:creationId xmlns:a16="http://schemas.microsoft.com/office/drawing/2014/main" id="{CD8955C2-C2BC-9DAA-84A6-8979E764833C}"/>
              </a:ext>
            </a:extLst>
          </p:cNvPr>
          <p:cNvSpPr/>
          <p:nvPr/>
        </p:nvSpPr>
        <p:spPr>
          <a:xfrm>
            <a:off x="8846930" y="4947040"/>
            <a:ext cx="2616022" cy="737069"/>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Concept 4: </a:t>
            </a:r>
          </a:p>
          <a:p>
            <a:pPr algn="ctr"/>
            <a:r>
              <a:rPr lang="en-US">
                <a:solidFill>
                  <a:schemeClr val="tx1"/>
                </a:solidFill>
              </a:rPr>
              <a:t>Robotic Arm Attachment</a:t>
            </a:r>
          </a:p>
        </p:txBody>
      </p:sp>
      <p:sp>
        <p:nvSpPr>
          <p:cNvPr id="9" name="Rectangle: Rounded Corners 8">
            <a:extLst>
              <a:ext uri="{FF2B5EF4-FFF2-40B4-BE49-F238E27FC236}">
                <a16:creationId xmlns:a16="http://schemas.microsoft.com/office/drawing/2014/main" id="{138AAA3A-2E85-B607-CFB1-5A6B56281DAF}"/>
              </a:ext>
            </a:extLst>
          </p:cNvPr>
          <p:cNvSpPr/>
          <p:nvPr/>
        </p:nvSpPr>
        <p:spPr>
          <a:xfrm>
            <a:off x="4585909" y="4947040"/>
            <a:ext cx="2616018" cy="737068"/>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Concept 5: </a:t>
            </a:r>
          </a:p>
          <a:p>
            <a:pPr algn="ctr"/>
            <a:r>
              <a:rPr lang="en-US">
                <a:solidFill>
                  <a:schemeClr val="tx1"/>
                </a:solidFill>
              </a:rPr>
              <a:t>Drone</a:t>
            </a:r>
          </a:p>
        </p:txBody>
      </p:sp>
      <p:sp>
        <p:nvSpPr>
          <p:cNvPr id="6" name="TextBox 5">
            <a:extLst>
              <a:ext uri="{FF2B5EF4-FFF2-40B4-BE49-F238E27FC236}">
                <a16:creationId xmlns:a16="http://schemas.microsoft.com/office/drawing/2014/main" id="{E11FB3DE-316E-F934-C579-9D5FCED1862A}"/>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p>
        </p:txBody>
      </p:sp>
    </p:spTree>
    <p:extLst>
      <p:ext uri="{BB962C8B-B14F-4D97-AF65-F5344CB8AC3E}">
        <p14:creationId xmlns:p14="http://schemas.microsoft.com/office/powerpoint/2010/main" val="2008583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p:txBody>
          <a:bodyPr>
            <a:normAutofit fontScale="90000"/>
          </a:bodyPr>
          <a:lstStyle/>
          <a:p>
            <a:r>
              <a:rPr lang="en-US">
                <a:latin typeface="Arial"/>
                <a:cs typeface="Arial"/>
              </a:rPr>
              <a:t>Questions</a:t>
            </a:r>
            <a:endParaRPr lang="en-US"/>
          </a:p>
        </p:txBody>
      </p:sp>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54</a:t>
            </a:fld>
            <a:endParaRPr lang="en"/>
          </a:p>
        </p:txBody>
      </p:sp>
      <p:pic>
        <p:nvPicPr>
          <p:cNvPr id="12294" name="Picture 6" descr="Asking Defining Questions - Excelsior University OWL">
            <a:extLst>
              <a:ext uri="{FF2B5EF4-FFF2-40B4-BE49-F238E27FC236}">
                <a16:creationId xmlns:a16="http://schemas.microsoft.com/office/drawing/2014/main" id="{99568846-ED15-4916-9E12-97A924340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1190625"/>
            <a:ext cx="7040836" cy="46938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EB3B62-ABF7-07F7-1091-D26F0D71D1F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904877740"/>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Table&#10;&#10;Description automatically generated">
            <a:extLst>
              <a:ext uri="{FF2B5EF4-FFF2-40B4-BE49-F238E27FC236}">
                <a16:creationId xmlns:a16="http://schemas.microsoft.com/office/drawing/2014/main" id="{DF1277CF-76C0-73CF-0E24-39C0083E8971}"/>
              </a:ext>
            </a:extLst>
          </p:cNvPr>
          <p:cNvPicPr>
            <a:picLocks noChangeAspect="1"/>
          </p:cNvPicPr>
          <p:nvPr/>
        </p:nvPicPr>
        <p:blipFill>
          <a:blip r:embed="rId2"/>
          <a:stretch>
            <a:fillRect/>
          </a:stretch>
        </p:blipFill>
        <p:spPr>
          <a:xfrm>
            <a:off x="2720526" y="7174296"/>
            <a:ext cx="5643032" cy="3486039"/>
          </a:xfrm>
          <a:prstGeom prst="rect">
            <a:avLst/>
          </a:prstGeom>
        </p:spPr>
      </p:pic>
      <p:sp>
        <p:nvSpPr>
          <p:cNvPr id="2" name="Title 1">
            <a:extLst>
              <a:ext uri="{FF2B5EF4-FFF2-40B4-BE49-F238E27FC236}">
                <a16:creationId xmlns:a16="http://schemas.microsoft.com/office/drawing/2014/main" id="{DCB29BFD-3218-50F5-CFB1-38CBD1B990A5}"/>
              </a:ext>
            </a:extLst>
          </p:cNvPr>
          <p:cNvSpPr>
            <a:spLocks noGrp="1"/>
          </p:cNvSpPr>
          <p:nvPr>
            <p:ph type="title"/>
          </p:nvPr>
        </p:nvSpPr>
        <p:spPr/>
        <p:txBody>
          <a:bodyPr>
            <a:normAutofit fontScale="90000"/>
          </a:bodyPr>
          <a:lstStyle/>
          <a:p>
            <a:r>
              <a:rPr lang="en-US">
                <a:latin typeface="Arial"/>
                <a:cs typeface="Arial"/>
              </a:rPr>
              <a:t>Concept Selection – Pugh Charts</a:t>
            </a:r>
            <a:endParaRPr lang="en-US"/>
          </a:p>
        </p:txBody>
      </p:sp>
      <p:sp>
        <p:nvSpPr>
          <p:cNvPr id="4" name="Slide Number Placeholder 3">
            <a:extLst>
              <a:ext uri="{FF2B5EF4-FFF2-40B4-BE49-F238E27FC236}">
                <a16:creationId xmlns:a16="http://schemas.microsoft.com/office/drawing/2014/main" id="{676250C7-30CE-B64E-2B92-CBD6FA199866}"/>
              </a:ext>
            </a:extLst>
          </p:cNvPr>
          <p:cNvSpPr>
            <a:spLocks noGrp="1"/>
          </p:cNvSpPr>
          <p:nvPr>
            <p:ph type="sldNum" idx="12"/>
          </p:nvPr>
        </p:nvSpPr>
        <p:spPr/>
        <p:txBody>
          <a:bodyPr/>
          <a:lstStyle/>
          <a:p>
            <a:fld id="{00000000-1234-1234-1234-123412341234}" type="slidenum">
              <a:rPr lang="en" smtClean="0"/>
              <a:pPr/>
              <a:t>55</a:t>
            </a:fld>
            <a:endParaRPr lang="en"/>
          </a:p>
        </p:txBody>
      </p:sp>
      <p:pic>
        <p:nvPicPr>
          <p:cNvPr id="7" name="Picture 7">
            <a:extLst>
              <a:ext uri="{FF2B5EF4-FFF2-40B4-BE49-F238E27FC236}">
                <a16:creationId xmlns:a16="http://schemas.microsoft.com/office/drawing/2014/main" id="{0E144642-C83A-3F70-CCE4-F61DF639E29B}"/>
              </a:ext>
            </a:extLst>
          </p:cNvPr>
          <p:cNvPicPr>
            <a:picLocks noChangeAspect="1"/>
          </p:cNvPicPr>
          <p:nvPr/>
        </p:nvPicPr>
        <p:blipFill>
          <a:blip r:embed="rId3"/>
          <a:stretch>
            <a:fillRect/>
          </a:stretch>
        </p:blipFill>
        <p:spPr>
          <a:xfrm>
            <a:off x="182315" y="7092766"/>
            <a:ext cx="6299200" cy="3528082"/>
          </a:xfrm>
          <a:prstGeom prst="rect">
            <a:avLst/>
          </a:prstGeom>
        </p:spPr>
      </p:pic>
      <p:pic>
        <p:nvPicPr>
          <p:cNvPr id="11" name="Picture 11" descr="Table&#10;&#10;Description automatically generated">
            <a:extLst>
              <a:ext uri="{FF2B5EF4-FFF2-40B4-BE49-F238E27FC236}">
                <a16:creationId xmlns:a16="http://schemas.microsoft.com/office/drawing/2014/main" id="{C3D9D1EE-C75D-00CC-F9A9-13E04287F4C5}"/>
              </a:ext>
            </a:extLst>
          </p:cNvPr>
          <p:cNvPicPr>
            <a:picLocks noChangeAspect="1"/>
          </p:cNvPicPr>
          <p:nvPr/>
        </p:nvPicPr>
        <p:blipFill>
          <a:blip r:embed="rId4"/>
          <a:stretch>
            <a:fillRect/>
          </a:stretch>
        </p:blipFill>
        <p:spPr>
          <a:xfrm>
            <a:off x="7465483" y="2073655"/>
            <a:ext cx="4404782" cy="3578522"/>
          </a:xfrm>
          <a:prstGeom prst="rect">
            <a:avLst/>
          </a:prstGeom>
        </p:spPr>
      </p:pic>
      <p:sp>
        <p:nvSpPr>
          <p:cNvPr id="3" name="TextBox 2">
            <a:extLst>
              <a:ext uri="{FF2B5EF4-FFF2-40B4-BE49-F238E27FC236}">
                <a16:creationId xmlns:a16="http://schemas.microsoft.com/office/drawing/2014/main" id="{41792476-6DD5-C9AF-AA3A-EE615E4B939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graphicFrame>
        <p:nvGraphicFramePr>
          <p:cNvPr id="9" name="Table 8">
            <a:extLst>
              <a:ext uri="{FF2B5EF4-FFF2-40B4-BE49-F238E27FC236}">
                <a16:creationId xmlns:a16="http://schemas.microsoft.com/office/drawing/2014/main" id="{01DBBFE4-82A6-811A-621D-84CF31300AE3}"/>
              </a:ext>
            </a:extLst>
          </p:cNvPr>
          <p:cNvGraphicFramePr>
            <a:graphicFrameLocks noGrp="1"/>
          </p:cNvGraphicFramePr>
          <p:nvPr/>
        </p:nvGraphicFramePr>
        <p:xfrm>
          <a:off x="-249024" y="2025425"/>
          <a:ext cx="6883285" cy="3954764"/>
        </p:xfrm>
        <a:graphic>
          <a:graphicData uri="http://schemas.openxmlformats.org/drawingml/2006/table">
            <a:tbl>
              <a:tblPr/>
              <a:tblGrid>
                <a:gridCol w="1969762">
                  <a:extLst>
                    <a:ext uri="{9D8B030D-6E8A-4147-A177-3AD203B41FA5}">
                      <a16:colId xmlns:a16="http://schemas.microsoft.com/office/drawing/2014/main" val="4020479196"/>
                    </a:ext>
                  </a:extLst>
                </a:gridCol>
                <a:gridCol w="737151">
                  <a:extLst>
                    <a:ext uri="{9D8B030D-6E8A-4147-A177-3AD203B41FA5}">
                      <a16:colId xmlns:a16="http://schemas.microsoft.com/office/drawing/2014/main" val="2979237604"/>
                    </a:ext>
                  </a:extLst>
                </a:gridCol>
                <a:gridCol w="580052">
                  <a:extLst>
                    <a:ext uri="{9D8B030D-6E8A-4147-A177-3AD203B41FA5}">
                      <a16:colId xmlns:a16="http://schemas.microsoft.com/office/drawing/2014/main" val="4253941853"/>
                    </a:ext>
                  </a:extLst>
                </a:gridCol>
                <a:gridCol w="464041">
                  <a:extLst>
                    <a:ext uri="{9D8B030D-6E8A-4147-A177-3AD203B41FA5}">
                      <a16:colId xmlns:a16="http://schemas.microsoft.com/office/drawing/2014/main" val="365612944"/>
                    </a:ext>
                  </a:extLst>
                </a:gridCol>
                <a:gridCol w="580052">
                  <a:extLst>
                    <a:ext uri="{9D8B030D-6E8A-4147-A177-3AD203B41FA5}">
                      <a16:colId xmlns:a16="http://schemas.microsoft.com/office/drawing/2014/main" val="3555286845"/>
                    </a:ext>
                  </a:extLst>
                </a:gridCol>
                <a:gridCol w="580052">
                  <a:extLst>
                    <a:ext uri="{9D8B030D-6E8A-4147-A177-3AD203B41FA5}">
                      <a16:colId xmlns:a16="http://schemas.microsoft.com/office/drawing/2014/main" val="3733447636"/>
                    </a:ext>
                  </a:extLst>
                </a:gridCol>
                <a:gridCol w="464041">
                  <a:extLst>
                    <a:ext uri="{9D8B030D-6E8A-4147-A177-3AD203B41FA5}">
                      <a16:colId xmlns:a16="http://schemas.microsoft.com/office/drawing/2014/main" val="548408798"/>
                    </a:ext>
                  </a:extLst>
                </a:gridCol>
                <a:gridCol w="580052">
                  <a:extLst>
                    <a:ext uri="{9D8B030D-6E8A-4147-A177-3AD203B41FA5}">
                      <a16:colId xmlns:a16="http://schemas.microsoft.com/office/drawing/2014/main" val="1050589594"/>
                    </a:ext>
                  </a:extLst>
                </a:gridCol>
                <a:gridCol w="464041">
                  <a:extLst>
                    <a:ext uri="{9D8B030D-6E8A-4147-A177-3AD203B41FA5}">
                      <a16:colId xmlns:a16="http://schemas.microsoft.com/office/drawing/2014/main" val="2178550794"/>
                    </a:ext>
                  </a:extLst>
                </a:gridCol>
                <a:gridCol w="464041">
                  <a:extLst>
                    <a:ext uri="{9D8B030D-6E8A-4147-A177-3AD203B41FA5}">
                      <a16:colId xmlns:a16="http://schemas.microsoft.com/office/drawing/2014/main" val="3381026241"/>
                    </a:ext>
                  </a:extLst>
                </a:gridCol>
              </a:tblGrid>
              <a:tr h="243516">
                <a:tc>
                  <a:txBody>
                    <a:bodyPr/>
                    <a:lstStyle/>
                    <a:p>
                      <a:pPr algn="ctr" fontAlgn="b"/>
                      <a:endParaRPr lang="en-US" sz="1000" b="0" i="0" u="none" strike="noStrike">
                        <a:solidFill>
                          <a:srgbClr val="000000"/>
                        </a:solidFill>
                        <a:effectLst/>
                        <a:latin typeface="Calibri" panose="020F0502020204030204" pitchFamily="34" charset="0"/>
                      </a:endParaRPr>
                    </a:p>
                  </a:txBody>
                  <a:tcPr marL="7050" marR="7050" marT="70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7050" marR="7050" marT="70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fontAlgn="b"/>
                      <a:r>
                        <a:rPr lang="en-US" sz="1000" b="1" i="0" u="none" strike="noStrike">
                          <a:solidFill>
                            <a:srgbClr val="000000"/>
                          </a:solidFill>
                          <a:effectLst/>
                          <a:latin typeface="Calibri" panose="020F0502020204030204" pitchFamily="34" charset="0"/>
                        </a:rPr>
                        <a:t>Concepts</a:t>
                      </a:r>
                    </a:p>
                  </a:txBody>
                  <a:tcPr marL="100331" marR="100331" marT="50165" marB="5016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329420"/>
                  </a:ext>
                </a:extLst>
              </a:tr>
              <a:tr h="495869">
                <a:tc>
                  <a:txBody>
                    <a:bodyPr/>
                    <a:lstStyle/>
                    <a:p>
                      <a:pPr algn="ctr" fontAlgn="b"/>
                      <a:r>
                        <a:rPr lang="en-US" sz="1000" b="1" i="0" u="none" strike="noStrike">
                          <a:solidFill>
                            <a:srgbClr val="000000"/>
                          </a:solidFill>
                          <a:effectLst/>
                          <a:latin typeface="Calibri" panose="020F0502020204030204" pitchFamily="34" charset="0"/>
                        </a:rPr>
                        <a:t>Selection Criteria </a:t>
                      </a:r>
                    </a:p>
                  </a:txBody>
                  <a:tcPr marL="7050" marR="7050" marT="70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a:solidFill>
                            <a:srgbClr val="000000"/>
                          </a:solidFill>
                          <a:effectLst/>
                          <a:latin typeface="Calibri" panose="020F0502020204030204" pitchFamily="34" charset="0"/>
                        </a:rPr>
                        <a:t>BLUE STRIPE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Telescopic Hot Stick</a:t>
                      </a:r>
                    </a:p>
                  </a:txBody>
                  <a:tcPr marL="7050" marR="7050" marT="70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a:t>
                      </a:r>
                    </a:p>
                  </a:txBody>
                  <a:tcPr marL="7050" marR="7050" marT="70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41</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sz="1000" b="0" i="0" u="none" strike="noStrike">
                          <a:solidFill>
                            <a:srgbClr val="000000"/>
                          </a:solidFill>
                          <a:effectLst/>
                          <a:latin typeface="Calibri" panose="020F0502020204030204" pitchFamily="34" charset="0"/>
                        </a:rPr>
                        <a:t>52</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sz="1000" b="0" i="0" u="none" strike="noStrike">
                          <a:solidFill>
                            <a:srgbClr val="000000"/>
                          </a:solidFill>
                          <a:effectLst/>
                          <a:latin typeface="Calibri" panose="020F0502020204030204" pitchFamily="34" charset="0"/>
                        </a:rPr>
                        <a:t>57</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64</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80</a:t>
                      </a:r>
                    </a:p>
                  </a:txBody>
                  <a:tcPr marL="7050" marR="7050" marT="70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598325"/>
                  </a:ext>
                </a:extLst>
              </a:tr>
              <a:tr h="393978">
                <a:tc>
                  <a:txBody>
                    <a:bodyPr/>
                    <a:lstStyle/>
                    <a:p>
                      <a:pPr algn="l" fontAlgn="ctr"/>
                      <a:r>
                        <a:rPr lang="en-US" sz="1100" b="0" i="0" u="none" strike="noStrike">
                          <a:solidFill>
                            <a:srgbClr val="000000"/>
                          </a:solidFill>
                          <a:effectLst/>
                          <a:latin typeface="Calibri" panose="020F0502020204030204" pitchFamily="34" charset="0"/>
                        </a:rPr>
                        <a:t>Reach Fuse Tube</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 Location</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000" b="0" i="0" u="none" strike="noStrike">
                          <a:solidFill>
                            <a:srgbClr val="000000"/>
                          </a:solidFill>
                          <a:effectLst/>
                          <a:latin typeface="Calibri" panose="020F0502020204030204" pitchFamily="34" charset="0"/>
                        </a:rPr>
                        <a:t>Datum</a:t>
                      </a:r>
                    </a:p>
                  </a:txBody>
                  <a:tcPr marL="100331" marR="100331" marT="50165" marB="5016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48670"/>
                  </a:ext>
                </a:extLst>
              </a:tr>
              <a:tr h="353222">
                <a:tc>
                  <a:txBody>
                    <a:bodyPr/>
                    <a:lstStyle/>
                    <a:p>
                      <a:pPr algn="l" fontAlgn="ctr"/>
                      <a:r>
                        <a:rPr lang="en-US" sz="1100" b="0" i="0" u="none" strike="noStrike">
                          <a:solidFill>
                            <a:srgbClr val="000000"/>
                          </a:solidFill>
                          <a:effectLst/>
                          <a:latin typeface="Calibri" panose="020F0502020204030204" pitchFamily="34" charset="0"/>
                        </a:rPr>
                        <a:t>Installation</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Time</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843585"/>
                  </a:ext>
                </a:extLst>
              </a:tr>
              <a:tr h="353222">
                <a:tc>
                  <a:txBody>
                    <a:bodyPr/>
                    <a:lstStyle/>
                    <a:p>
                      <a:pPr algn="l" fontAlgn="ctr"/>
                      <a:r>
                        <a:rPr lang="en-US" sz="1100" b="0" i="0" u="none" strike="noStrike">
                          <a:solidFill>
                            <a:srgbClr val="000000"/>
                          </a:solidFill>
                          <a:effectLst/>
                          <a:latin typeface="Calibri" panose="020F0502020204030204" pitchFamily="34" charset="0"/>
                        </a:rPr>
                        <a:t>Degrees of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Freedom</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650035"/>
                  </a:ext>
                </a:extLst>
              </a:tr>
              <a:tr h="353222">
                <a:tc>
                  <a:txBody>
                    <a:bodyPr/>
                    <a:lstStyle/>
                    <a:p>
                      <a:pPr algn="l" fontAlgn="ctr"/>
                      <a:r>
                        <a:rPr lang="en-US" sz="1100" b="0" i="0" u="none" strike="noStrike">
                          <a:solidFill>
                            <a:srgbClr val="000000"/>
                          </a:solidFill>
                          <a:effectLst/>
                          <a:latin typeface="Calibri" panose="020F0502020204030204" pitchFamily="34" charset="0"/>
                        </a:rPr>
                        <a:t>Storage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Length</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848797"/>
                  </a:ext>
                </a:extLst>
              </a:tr>
              <a:tr h="353222">
                <a:tc>
                  <a:txBody>
                    <a:bodyPr/>
                    <a:lstStyle/>
                    <a:p>
                      <a:pPr algn="l" fontAlgn="ctr"/>
                      <a:r>
                        <a:rPr lang="en-US" sz="1100" b="0" i="0" u="none" strike="noStrike">
                          <a:solidFill>
                            <a:srgbClr val="000000"/>
                          </a:solidFill>
                          <a:effectLst/>
                          <a:latin typeface="Calibri" panose="020F0502020204030204" pitchFamily="34" charset="0"/>
                        </a:rPr>
                        <a:t>Communication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Distance</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346299"/>
                  </a:ext>
                </a:extLst>
              </a:tr>
              <a:tr h="176610">
                <a:tc>
                  <a:txBody>
                    <a:bodyPr/>
                    <a:lstStyle/>
                    <a:p>
                      <a:pPr algn="l" fontAlgn="ctr"/>
                      <a:r>
                        <a:rPr lang="en-US" sz="1100" b="0" i="0" u="none" strike="noStrike">
                          <a:solidFill>
                            <a:srgbClr val="000000"/>
                          </a:solidFill>
                          <a:effectLst/>
                          <a:latin typeface="Calibri" panose="020F0502020204030204" pitchFamily="34" charset="0"/>
                        </a:rPr>
                        <a:t>Device Responsiveness</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114"/>
                  </a:ext>
                </a:extLst>
              </a:tr>
              <a:tr h="176610">
                <a:tc>
                  <a:txBody>
                    <a:bodyPr/>
                    <a:lstStyle/>
                    <a:p>
                      <a:pPr algn="l" fontAlgn="ctr"/>
                      <a:r>
                        <a:rPr lang="en-US" sz="1100" b="0" i="0" u="none" strike="noStrike">
                          <a:solidFill>
                            <a:srgbClr val="000000"/>
                          </a:solidFill>
                          <a:effectLst/>
                          <a:latin typeface="Calibri" panose="020F0502020204030204" pitchFamily="34" charset="0"/>
                        </a:rPr>
                        <a:t>Emergency Stop Time</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893351"/>
                  </a:ext>
                </a:extLst>
              </a:tr>
              <a:tr h="353222">
                <a:tc>
                  <a:txBody>
                    <a:bodyPr/>
                    <a:lstStyle/>
                    <a:p>
                      <a:pPr algn="l" fontAlgn="ctr"/>
                      <a:r>
                        <a:rPr lang="en-US" sz="1100" b="0" i="0" u="none" strike="noStrike">
                          <a:solidFill>
                            <a:srgbClr val="000000"/>
                          </a:solidFill>
                          <a:effectLst/>
                          <a:latin typeface="Calibri" panose="020F0502020204030204" pitchFamily="34" charset="0"/>
                        </a:rPr>
                        <a:t>Operation Time On a Single Charge</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383740"/>
                  </a:ext>
                </a:extLst>
              </a:tr>
              <a:tr h="176610">
                <a:tc>
                  <a:txBody>
                    <a:bodyPr/>
                    <a:lstStyle/>
                    <a:p>
                      <a:pPr algn="l" fontAlgn="ctr"/>
                      <a:r>
                        <a:rPr lang="en-US" sz="1100" b="0" i="0" u="none" strike="noStrike">
                          <a:solidFill>
                            <a:srgbClr val="000000"/>
                          </a:solidFill>
                          <a:effectLst/>
                          <a:latin typeface="Calibri" panose="020F0502020204030204" pitchFamily="34" charset="0"/>
                        </a:rPr>
                        <a:t>Motor Power </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824543"/>
                  </a:ext>
                </a:extLst>
              </a:tr>
              <a:tr h="183403">
                <a:tc>
                  <a:txBody>
                    <a:bodyPr/>
                    <a:lstStyle/>
                    <a:p>
                      <a:pPr algn="l" fontAlgn="ctr"/>
                      <a:r>
                        <a:rPr lang="en-US" sz="1100" b="0" i="0" u="none" strike="noStrike">
                          <a:solidFill>
                            <a:srgbClr val="000000"/>
                          </a:solidFill>
                          <a:effectLst/>
                          <a:latin typeface="Calibri" panose="020F0502020204030204" pitchFamily="34" charset="0"/>
                        </a:rPr>
                        <a:t>Support Fuse Weight</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9436910"/>
                  </a:ext>
                </a:extLst>
              </a:tr>
              <a:tr h="163026">
                <a:tc>
                  <a:txBody>
                    <a:bodyPr/>
                    <a:lstStyle/>
                    <a:p>
                      <a:pPr algn="ctr" fontAlgn="b"/>
                      <a:endParaRPr lang="en-US" sz="1000" b="0" i="0" u="none" strike="noStrike">
                        <a:solidFill>
                          <a:srgbClr val="000000"/>
                        </a:solidFill>
                        <a:effectLst/>
                        <a:latin typeface="Calibri" panose="020F0502020204030204" pitchFamily="34" charset="0"/>
                      </a:endParaRPr>
                    </a:p>
                  </a:txBody>
                  <a:tcPr marL="7050" marR="7050" marT="70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 of Plus(+)</a:t>
                      </a:r>
                    </a:p>
                  </a:txBody>
                  <a:tcPr marL="7050" marR="7050" marT="70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67506"/>
                  </a:ext>
                </a:extLst>
              </a:tr>
              <a:tr h="169818">
                <a:tc>
                  <a:txBody>
                    <a:bodyPr/>
                    <a:lstStyle/>
                    <a:p>
                      <a:pPr algn="ctr" fontAlgn="b"/>
                      <a:endParaRPr lang="en-US" sz="1000" b="0" i="0" u="none" strike="noStrike">
                        <a:solidFill>
                          <a:srgbClr val="000000"/>
                        </a:solidFill>
                        <a:effectLst/>
                        <a:latin typeface="Calibri" panose="020F0502020204030204" pitchFamily="34" charset="0"/>
                      </a:endParaRPr>
                    </a:p>
                  </a:txBody>
                  <a:tcPr marL="7050" marR="7050" marT="70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 of Minus(-)</a:t>
                      </a:r>
                    </a:p>
                  </a:txBody>
                  <a:tcPr marL="7050" marR="7050" marT="70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3</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755030"/>
                  </a:ext>
                </a:extLst>
              </a:tr>
            </a:tbl>
          </a:graphicData>
        </a:graphic>
      </p:graphicFrame>
      <p:graphicFrame>
        <p:nvGraphicFramePr>
          <p:cNvPr id="12" name="Table 11">
            <a:extLst>
              <a:ext uri="{FF2B5EF4-FFF2-40B4-BE49-F238E27FC236}">
                <a16:creationId xmlns:a16="http://schemas.microsoft.com/office/drawing/2014/main" id="{8FB83AD8-8E6E-6032-D998-56F8C79E95B8}"/>
              </a:ext>
            </a:extLst>
          </p:cNvPr>
          <p:cNvGraphicFramePr>
            <a:graphicFrameLocks noGrp="1"/>
          </p:cNvGraphicFramePr>
          <p:nvPr/>
        </p:nvGraphicFramePr>
        <p:xfrm>
          <a:off x="-6712587" y="1818855"/>
          <a:ext cx="5892801" cy="3971925"/>
        </p:xfrm>
        <a:graphic>
          <a:graphicData uri="http://schemas.openxmlformats.org/drawingml/2006/table">
            <a:tbl>
              <a:tblPr/>
              <a:tblGrid>
                <a:gridCol w="2159457">
                  <a:extLst>
                    <a:ext uri="{9D8B030D-6E8A-4147-A177-3AD203B41FA5}">
                      <a16:colId xmlns:a16="http://schemas.microsoft.com/office/drawing/2014/main" val="682551065"/>
                    </a:ext>
                  </a:extLst>
                </a:gridCol>
                <a:gridCol w="808140">
                  <a:extLst>
                    <a:ext uri="{9D8B030D-6E8A-4147-A177-3AD203B41FA5}">
                      <a16:colId xmlns:a16="http://schemas.microsoft.com/office/drawing/2014/main" val="4103035863"/>
                    </a:ext>
                  </a:extLst>
                </a:gridCol>
                <a:gridCol w="635914">
                  <a:extLst>
                    <a:ext uri="{9D8B030D-6E8A-4147-A177-3AD203B41FA5}">
                      <a16:colId xmlns:a16="http://schemas.microsoft.com/office/drawing/2014/main" val="3090104016"/>
                    </a:ext>
                  </a:extLst>
                </a:gridCol>
                <a:gridCol w="508731">
                  <a:extLst>
                    <a:ext uri="{9D8B030D-6E8A-4147-A177-3AD203B41FA5}">
                      <a16:colId xmlns:a16="http://schemas.microsoft.com/office/drawing/2014/main" val="4274820956"/>
                    </a:ext>
                  </a:extLst>
                </a:gridCol>
                <a:gridCol w="635914">
                  <a:extLst>
                    <a:ext uri="{9D8B030D-6E8A-4147-A177-3AD203B41FA5}">
                      <a16:colId xmlns:a16="http://schemas.microsoft.com/office/drawing/2014/main" val="518167619"/>
                    </a:ext>
                  </a:extLst>
                </a:gridCol>
                <a:gridCol w="508731">
                  <a:extLst>
                    <a:ext uri="{9D8B030D-6E8A-4147-A177-3AD203B41FA5}">
                      <a16:colId xmlns:a16="http://schemas.microsoft.com/office/drawing/2014/main" val="942205597"/>
                    </a:ext>
                  </a:extLst>
                </a:gridCol>
                <a:gridCol w="635914">
                  <a:extLst>
                    <a:ext uri="{9D8B030D-6E8A-4147-A177-3AD203B41FA5}">
                      <a16:colId xmlns:a16="http://schemas.microsoft.com/office/drawing/2014/main" val="1952597985"/>
                    </a:ext>
                  </a:extLst>
                </a:gridCol>
              </a:tblGrid>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b"/>
                      <a:r>
                        <a:rPr lang="en-US" sz="1100" b="1" i="0" u="none" strike="noStrike">
                          <a:solidFill>
                            <a:srgbClr val="000000"/>
                          </a:solidFill>
                          <a:effectLst/>
                          <a:latin typeface="Calibri" panose="020F0502020204030204" pitchFamily="34" charset="0"/>
                        </a:rPr>
                        <a:t>Concepts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8729993"/>
                  </a:ext>
                </a:extLst>
              </a:tr>
              <a:tr h="190500">
                <a:tc>
                  <a:txBody>
                    <a:bodyPr/>
                    <a:lstStyle/>
                    <a:p>
                      <a:pPr algn="ctr" fontAlgn="b"/>
                      <a:r>
                        <a:rPr lang="en-US" sz="1100" b="1" i="0" u="none" strike="noStrike">
                          <a:solidFill>
                            <a:srgbClr val="000000"/>
                          </a:solidFill>
                          <a:effectLst/>
                          <a:latin typeface="Calibri" panose="020F0502020204030204" pitchFamily="34" charset="0"/>
                        </a:rPr>
                        <a:t>Selection Criteria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80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830962"/>
                  </a:ext>
                </a:extLst>
              </a:tr>
              <a:tr h="441960">
                <a:tc>
                  <a:txBody>
                    <a:bodyPr/>
                    <a:lstStyle/>
                    <a:p>
                      <a:pPr algn="l" fontAlgn="ctr"/>
                      <a:r>
                        <a:rPr lang="en-US" sz="1200" b="0" i="0" u="none" strike="noStrike">
                          <a:solidFill>
                            <a:srgbClr val="000000"/>
                          </a:solidFill>
                          <a:effectLst/>
                          <a:latin typeface="Calibri" panose="020F0502020204030204" pitchFamily="34" charset="0"/>
                        </a:rPr>
                        <a:t>Reach Fuse Tube</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Location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100" b="0" i="0" u="none" strike="noStrike">
                          <a:solidFill>
                            <a:srgbClr val="000000"/>
                          </a:solidFill>
                          <a:effectLst/>
                          <a:latin typeface="Calibri" panose="020F0502020204030204" pitchFamily="34" charset="0"/>
                        </a:rPr>
                        <a:t>Datum</a:t>
                      </a:r>
                    </a:p>
                  </a:txBody>
                  <a:tcPr marL="7620" marR="7620" marT="762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159944"/>
                  </a:ext>
                </a:extLst>
              </a:tr>
              <a:tr h="396240">
                <a:tc>
                  <a:txBody>
                    <a:bodyPr/>
                    <a:lstStyle/>
                    <a:p>
                      <a:pPr algn="l" fontAlgn="ctr"/>
                      <a:r>
                        <a:rPr lang="en-US" sz="1200" b="0" i="0" u="none" strike="noStrike">
                          <a:solidFill>
                            <a:srgbClr val="000000"/>
                          </a:solidFill>
                          <a:effectLst/>
                          <a:latin typeface="Calibri" panose="020F0502020204030204" pitchFamily="34" charset="0"/>
                        </a:rPr>
                        <a:t>Installation</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408402"/>
                  </a:ext>
                </a:extLst>
              </a:tr>
              <a:tr h="396240">
                <a:tc>
                  <a:txBody>
                    <a:bodyPr/>
                    <a:lstStyle/>
                    <a:p>
                      <a:pPr algn="l" fontAlgn="ctr"/>
                      <a:r>
                        <a:rPr lang="en-US" sz="1200" b="0" i="0" u="none" strike="noStrike">
                          <a:solidFill>
                            <a:srgbClr val="000000"/>
                          </a:solidFill>
                          <a:effectLst/>
                          <a:latin typeface="Calibri" panose="020F0502020204030204" pitchFamily="34" charset="0"/>
                        </a:rPr>
                        <a:t>Degrees of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Freedom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82044"/>
                  </a:ext>
                </a:extLst>
              </a:tr>
              <a:tr h="396240">
                <a:tc>
                  <a:txBody>
                    <a:bodyPr/>
                    <a:lstStyle/>
                    <a:p>
                      <a:pPr algn="l" fontAlgn="ctr"/>
                      <a:r>
                        <a:rPr lang="en-US" sz="1200" b="0" i="0" u="none" strike="noStrike">
                          <a:solidFill>
                            <a:srgbClr val="000000"/>
                          </a:solidFill>
                          <a:effectLst/>
                          <a:latin typeface="Calibri" panose="020F0502020204030204" pitchFamily="34" charset="0"/>
                        </a:rPr>
                        <a:t>Storage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Length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292065"/>
                  </a:ext>
                </a:extLst>
              </a:tr>
              <a:tr h="390525">
                <a:tc>
                  <a:txBody>
                    <a:bodyPr/>
                    <a:lstStyle/>
                    <a:p>
                      <a:pPr algn="l" fontAlgn="ctr"/>
                      <a:r>
                        <a:rPr lang="en-US" sz="1200" b="0" i="0" u="none" strike="noStrike">
                          <a:solidFill>
                            <a:srgbClr val="000000"/>
                          </a:solidFill>
                          <a:effectLst/>
                          <a:latin typeface="Calibri" panose="020F0502020204030204" pitchFamily="34" charset="0"/>
                        </a:rPr>
                        <a:t>Communication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Distance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791385"/>
                  </a:ext>
                </a:extLst>
              </a:tr>
              <a:tr h="198120">
                <a:tc>
                  <a:txBody>
                    <a:bodyPr/>
                    <a:lstStyle/>
                    <a:p>
                      <a:pPr algn="l" fontAlgn="ctr"/>
                      <a:r>
                        <a:rPr lang="en-US" sz="1200" b="0" i="0" u="none" strike="noStrike">
                          <a:solidFill>
                            <a:srgbClr val="000000"/>
                          </a:solidFill>
                          <a:effectLst/>
                          <a:latin typeface="Calibri" panose="020F0502020204030204" pitchFamily="34" charset="0"/>
                        </a:rPr>
                        <a:t>Device Responsiveness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91329"/>
                  </a:ext>
                </a:extLst>
              </a:tr>
              <a:tr h="198120">
                <a:tc>
                  <a:txBody>
                    <a:bodyPr/>
                    <a:lstStyle/>
                    <a:p>
                      <a:pPr algn="l" fontAlgn="ctr"/>
                      <a:r>
                        <a:rPr lang="en-US" sz="1200" b="0" i="0" u="none" strike="noStrike">
                          <a:solidFill>
                            <a:srgbClr val="000000"/>
                          </a:solidFill>
                          <a:effectLst/>
                          <a:latin typeface="Calibri" panose="020F0502020204030204" pitchFamily="34" charset="0"/>
                        </a:rPr>
                        <a:t>Emergency Stop 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6965"/>
                  </a:ext>
                </a:extLst>
              </a:tr>
              <a:tr h="396240">
                <a:tc>
                  <a:txBody>
                    <a:bodyPr/>
                    <a:lstStyle/>
                    <a:p>
                      <a:pPr algn="l" fontAlgn="ctr"/>
                      <a:r>
                        <a:rPr lang="en-US" sz="1200" b="0" i="0" u="none" strike="noStrike">
                          <a:solidFill>
                            <a:srgbClr val="000000"/>
                          </a:solidFill>
                          <a:effectLst/>
                          <a:latin typeface="Calibri" panose="020F0502020204030204" pitchFamily="34" charset="0"/>
                        </a:rPr>
                        <a:t>Operation Time On a Single Charge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6477055"/>
                  </a:ext>
                </a:extLst>
              </a:tr>
              <a:tr h="198120">
                <a:tc>
                  <a:txBody>
                    <a:bodyPr/>
                    <a:lstStyle/>
                    <a:p>
                      <a:pPr algn="l" fontAlgn="ctr"/>
                      <a:r>
                        <a:rPr lang="en-US" sz="1200" b="0" i="0" u="none" strike="noStrike">
                          <a:solidFill>
                            <a:srgbClr val="000000"/>
                          </a:solidFill>
                          <a:effectLst/>
                          <a:latin typeface="Calibri" panose="020F0502020204030204" pitchFamily="34" charset="0"/>
                        </a:rPr>
                        <a:t>Motor Power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118184"/>
                  </a:ext>
                </a:extLst>
              </a:tr>
              <a:tr h="205740">
                <a:tc>
                  <a:txBody>
                    <a:bodyPr/>
                    <a:lstStyle/>
                    <a:p>
                      <a:pPr algn="l" fontAlgn="ctr"/>
                      <a:r>
                        <a:rPr lang="en-US" sz="1200" b="0" i="0" u="none" strike="noStrike">
                          <a:solidFill>
                            <a:srgbClr val="000000"/>
                          </a:solidFill>
                          <a:effectLst/>
                          <a:latin typeface="Calibri" panose="020F0502020204030204" pitchFamily="34" charset="0"/>
                        </a:rPr>
                        <a:t>Support Fuse Weight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883964"/>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 of Plus(+)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454004"/>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of Minus(-)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601850"/>
                  </a:ext>
                </a:extLst>
              </a:tr>
            </a:tbl>
          </a:graphicData>
        </a:graphic>
      </p:graphicFrame>
    </p:spTree>
    <p:extLst>
      <p:ext uri="{BB962C8B-B14F-4D97-AF65-F5344CB8AC3E}">
        <p14:creationId xmlns:p14="http://schemas.microsoft.com/office/powerpoint/2010/main" val="151775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36DD98-08D2-B904-7911-04197FCD7A08}"/>
              </a:ext>
            </a:extLst>
          </p:cNvPr>
          <p:cNvSpPr>
            <a:spLocks noGrp="1"/>
          </p:cNvSpPr>
          <p:nvPr>
            <p:ph type="sldNum" idx="12"/>
          </p:nvPr>
        </p:nvSpPr>
        <p:spPr/>
        <p:txBody>
          <a:bodyPr/>
          <a:lstStyle/>
          <a:p>
            <a:fld id="{00000000-1234-1234-1234-123412341234}" type="slidenum">
              <a:rPr lang="en" smtClean="0"/>
              <a:pPr/>
              <a:t>56</a:t>
            </a:fld>
            <a:endParaRPr lang="en"/>
          </a:p>
        </p:txBody>
      </p:sp>
      <p:grpSp>
        <p:nvGrpSpPr>
          <p:cNvPr id="13" name="Group 12">
            <a:extLst>
              <a:ext uri="{FF2B5EF4-FFF2-40B4-BE49-F238E27FC236}">
                <a16:creationId xmlns:a16="http://schemas.microsoft.com/office/drawing/2014/main" id="{A7E8A143-F449-1959-947D-5808C8F4A5FA}"/>
              </a:ext>
            </a:extLst>
          </p:cNvPr>
          <p:cNvGrpSpPr/>
          <p:nvPr/>
        </p:nvGrpSpPr>
        <p:grpSpPr>
          <a:xfrm>
            <a:off x="1155700" y="707245"/>
            <a:ext cx="10553700" cy="4315605"/>
            <a:chOff x="1155700" y="707245"/>
            <a:chExt cx="10553700" cy="4315605"/>
          </a:xfrm>
        </p:grpSpPr>
        <p:sp>
          <p:nvSpPr>
            <p:cNvPr id="6" name="Oval 5">
              <a:extLst>
                <a:ext uri="{FF2B5EF4-FFF2-40B4-BE49-F238E27FC236}">
                  <a16:creationId xmlns:a16="http://schemas.microsoft.com/office/drawing/2014/main" id="{29ED678E-4F3D-F17D-FC0A-61A42352F21F}"/>
                </a:ext>
              </a:extLst>
            </p:cNvPr>
            <p:cNvSpPr/>
            <p:nvPr/>
          </p:nvSpPr>
          <p:spPr>
            <a:xfrm>
              <a:off x="1155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Reach Fuse Location</a:t>
              </a:r>
            </a:p>
          </p:txBody>
        </p:sp>
        <p:sp>
          <p:nvSpPr>
            <p:cNvPr id="10" name="Oval 9">
              <a:extLst>
                <a:ext uri="{FF2B5EF4-FFF2-40B4-BE49-F238E27FC236}">
                  <a16:creationId xmlns:a16="http://schemas.microsoft.com/office/drawing/2014/main" id="{CB24A8D2-9101-DB21-6293-2FFD75FF96CB}"/>
                </a:ext>
              </a:extLst>
            </p:cNvPr>
            <p:cNvSpPr/>
            <p:nvPr/>
          </p:nvSpPr>
          <p:spPr>
            <a:xfrm>
              <a:off x="4838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Operable for at least 30 minutes</a:t>
              </a:r>
            </a:p>
          </p:txBody>
        </p:sp>
        <p:sp>
          <p:nvSpPr>
            <p:cNvPr id="11" name="Oval 10">
              <a:extLst>
                <a:ext uri="{FF2B5EF4-FFF2-40B4-BE49-F238E27FC236}">
                  <a16:creationId xmlns:a16="http://schemas.microsoft.com/office/drawing/2014/main" id="{0FC5614D-FC52-7FD1-339D-21707342325E}"/>
                </a:ext>
              </a:extLst>
            </p:cNvPr>
            <p:cNvSpPr/>
            <p:nvPr/>
          </p:nvSpPr>
          <p:spPr>
            <a:xfrm>
              <a:off x="8521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Minimum communication length of 50ft</a:t>
              </a:r>
            </a:p>
          </p:txBody>
        </p:sp>
        <p:sp>
          <p:nvSpPr>
            <p:cNvPr id="12" name="Rectangle: Rounded Corners 11">
              <a:extLst>
                <a:ext uri="{FF2B5EF4-FFF2-40B4-BE49-F238E27FC236}">
                  <a16:creationId xmlns:a16="http://schemas.microsoft.com/office/drawing/2014/main" id="{C6A3053B-D90C-9C27-1DC2-486CABC15D44}"/>
                </a:ext>
              </a:extLst>
            </p:cNvPr>
            <p:cNvSpPr/>
            <p:nvPr/>
          </p:nvSpPr>
          <p:spPr>
            <a:xfrm>
              <a:off x="4457700" y="707245"/>
              <a:ext cx="3771900" cy="765955"/>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Important Engineering  Characteristics</a:t>
              </a:r>
            </a:p>
          </p:txBody>
        </p:sp>
      </p:grpSp>
    </p:spTree>
    <p:extLst>
      <p:ext uri="{BB962C8B-B14F-4D97-AF65-F5344CB8AC3E}">
        <p14:creationId xmlns:p14="http://schemas.microsoft.com/office/powerpoint/2010/main" val="2097217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674A-C649-2567-D42C-2288A1379434}"/>
              </a:ext>
            </a:extLst>
          </p:cNvPr>
          <p:cNvSpPr>
            <a:spLocks noGrp="1"/>
          </p:cNvSpPr>
          <p:nvPr>
            <p:ph type="title"/>
          </p:nvPr>
        </p:nvSpPr>
        <p:spPr>
          <a:xfrm>
            <a:off x="289344" y="173828"/>
            <a:ext cx="11360800" cy="763600"/>
          </a:xfrm>
        </p:spPr>
        <p:txBody>
          <a:bodyPr>
            <a:normAutofit fontScale="90000"/>
          </a:bodyPr>
          <a:lstStyle/>
          <a:p>
            <a:r>
              <a:rPr lang="en-US">
                <a:latin typeface="Arial"/>
                <a:cs typeface="Arial"/>
              </a:rPr>
              <a:t>Markets </a:t>
            </a:r>
            <a:endParaRPr lang="en-US"/>
          </a:p>
        </p:txBody>
      </p:sp>
      <p:sp>
        <p:nvSpPr>
          <p:cNvPr id="7" name="Slide Number Placeholder 6">
            <a:extLst>
              <a:ext uri="{FF2B5EF4-FFF2-40B4-BE49-F238E27FC236}">
                <a16:creationId xmlns:a16="http://schemas.microsoft.com/office/drawing/2014/main" id="{9754952D-712D-543F-798F-058FE4A5285B}"/>
              </a:ext>
            </a:extLst>
          </p:cNvPr>
          <p:cNvSpPr>
            <a:spLocks noGrp="1"/>
          </p:cNvSpPr>
          <p:nvPr>
            <p:ph type="sldNum" idx="12"/>
          </p:nvPr>
        </p:nvSpPr>
        <p:spPr/>
        <p:txBody>
          <a:bodyPr/>
          <a:lstStyle/>
          <a:p>
            <a:fld id="{00000000-1234-1234-1234-123412341234}" type="slidenum">
              <a:rPr lang="en" smtClean="0"/>
              <a:pPr/>
              <a:t>57</a:t>
            </a:fld>
            <a:endParaRPr lang="en"/>
          </a:p>
        </p:txBody>
      </p:sp>
      <p:sp>
        <p:nvSpPr>
          <p:cNvPr id="10" name="Rectangle: Rounded Corners 9">
            <a:extLst>
              <a:ext uri="{FF2B5EF4-FFF2-40B4-BE49-F238E27FC236}">
                <a16:creationId xmlns:a16="http://schemas.microsoft.com/office/drawing/2014/main" id="{B2855DC4-097F-43C4-096A-C32378E5C3A0}"/>
              </a:ext>
            </a:extLst>
          </p:cNvPr>
          <p:cNvSpPr/>
          <p:nvPr/>
        </p:nvSpPr>
        <p:spPr>
          <a:xfrm>
            <a:off x="3149570" y="2734364"/>
            <a:ext cx="2574423" cy="569309"/>
          </a:xfrm>
          <a:prstGeom prst="roundRect">
            <a:avLst/>
          </a:prstGeom>
          <a:solidFill>
            <a:schemeClr val="accent1">
              <a:lumMod val="75000"/>
            </a:schemeClr>
          </a:solidFill>
          <a:ln w="38100">
            <a:noFill/>
          </a:ln>
        </p:spPr>
        <p:style>
          <a:lnRef idx="2">
            <a:schemeClr val="dk1"/>
          </a:lnRef>
          <a:fillRef idx="1">
            <a:schemeClr val="lt1"/>
          </a:fillRef>
          <a:effectRef idx="0">
            <a:schemeClr val="dk1"/>
          </a:effectRef>
          <a:fontRef idx="minor">
            <a:schemeClr val="dk1"/>
          </a:fontRef>
        </p:style>
        <p:txBody>
          <a:bodyPr lIns="121920" tIns="60960" rIns="121920" bIns="60960" rtlCol="0" anchor="ctr"/>
          <a:lstStyle/>
          <a:p>
            <a:pPr algn="ctr"/>
            <a:r>
              <a:rPr lang="en-US">
                <a:solidFill>
                  <a:schemeClr val="bg1"/>
                </a:solidFill>
                <a:latin typeface="Arial"/>
                <a:cs typeface="Arial"/>
              </a:rPr>
              <a:t>Municipalities</a:t>
            </a:r>
            <a:endParaRPr lang="en-US">
              <a:solidFill>
                <a:schemeClr val="bg1"/>
              </a:solidFill>
            </a:endParaRPr>
          </a:p>
        </p:txBody>
      </p:sp>
      <p:sp>
        <p:nvSpPr>
          <p:cNvPr id="11" name="Rectangle: Rounded Corners 10">
            <a:extLst>
              <a:ext uri="{FF2B5EF4-FFF2-40B4-BE49-F238E27FC236}">
                <a16:creationId xmlns:a16="http://schemas.microsoft.com/office/drawing/2014/main" id="{E97E13A7-5350-3C04-5BC6-D5E0111279B3}"/>
              </a:ext>
            </a:extLst>
          </p:cNvPr>
          <p:cNvSpPr/>
          <p:nvPr/>
        </p:nvSpPr>
        <p:spPr>
          <a:xfrm>
            <a:off x="3149571" y="1079600"/>
            <a:ext cx="2574423" cy="678845"/>
          </a:xfrm>
          <a:prstGeom prst="roundRect">
            <a:avLst/>
          </a:prstGeom>
          <a:solidFill>
            <a:schemeClr val="accent1">
              <a:lumMod val="75000"/>
            </a:schemeClr>
          </a:solidFill>
          <a:ln w="127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21920" tIns="60960" rIns="121920" bIns="60960" rtlCol="0" anchor="ctr"/>
          <a:lstStyle/>
          <a:p>
            <a:pPr algn="ctr"/>
            <a:r>
              <a:rPr lang="en-US">
                <a:solidFill>
                  <a:schemeClr val="bg1"/>
                </a:solidFill>
                <a:latin typeface="Arial"/>
                <a:cs typeface="Arial"/>
              </a:rPr>
              <a:t>Electric Companies</a:t>
            </a:r>
          </a:p>
        </p:txBody>
      </p:sp>
      <p:sp>
        <p:nvSpPr>
          <p:cNvPr id="15" name="Rectangle: Rounded Corners 14">
            <a:extLst>
              <a:ext uri="{FF2B5EF4-FFF2-40B4-BE49-F238E27FC236}">
                <a16:creationId xmlns:a16="http://schemas.microsoft.com/office/drawing/2014/main" id="{E9C275FF-2839-077E-C5F6-DC21D167EB9C}"/>
              </a:ext>
            </a:extLst>
          </p:cNvPr>
          <p:cNvSpPr/>
          <p:nvPr/>
        </p:nvSpPr>
        <p:spPr>
          <a:xfrm>
            <a:off x="3157814" y="2038694"/>
            <a:ext cx="2574423" cy="568823"/>
          </a:xfrm>
          <a:prstGeom prst="roundRect">
            <a:avLst/>
          </a:prstGeom>
          <a:solidFill>
            <a:schemeClr val="accent1">
              <a:lumMod val="75000"/>
            </a:schemeClr>
          </a:solidFill>
          <a:ln w="38100">
            <a:noFill/>
          </a:ln>
        </p:spPr>
        <p:style>
          <a:lnRef idx="2">
            <a:schemeClr val="dk1"/>
          </a:lnRef>
          <a:fillRef idx="1">
            <a:schemeClr val="lt1"/>
          </a:fillRef>
          <a:effectRef idx="0">
            <a:schemeClr val="dk1"/>
          </a:effectRef>
          <a:fontRef idx="minor">
            <a:schemeClr val="dk1"/>
          </a:fontRef>
        </p:style>
        <p:txBody>
          <a:bodyPr lIns="121920" tIns="60960" rIns="121920" bIns="60960" rtlCol="0" anchor="ctr"/>
          <a:lstStyle/>
          <a:p>
            <a:pPr algn="ctr"/>
            <a:r>
              <a:rPr lang="en-US">
                <a:solidFill>
                  <a:schemeClr val="bg1"/>
                </a:solidFill>
                <a:latin typeface="Arial"/>
                <a:cs typeface="Arial"/>
              </a:rPr>
              <a:t>Contractors</a:t>
            </a:r>
            <a:endParaRPr lang="en-US">
              <a:solidFill>
                <a:schemeClr val="bg1"/>
              </a:solidFill>
              <a:cs typeface="Calibri" panose="020F0502020204030204"/>
            </a:endParaRPr>
          </a:p>
        </p:txBody>
      </p:sp>
      <p:sp>
        <p:nvSpPr>
          <p:cNvPr id="16" name="Rectangle: Rounded Corners 15">
            <a:extLst>
              <a:ext uri="{FF2B5EF4-FFF2-40B4-BE49-F238E27FC236}">
                <a16:creationId xmlns:a16="http://schemas.microsoft.com/office/drawing/2014/main" id="{DD681E16-7DB4-8AF4-237A-5CEFA4036570}"/>
              </a:ext>
            </a:extLst>
          </p:cNvPr>
          <p:cNvSpPr/>
          <p:nvPr/>
        </p:nvSpPr>
        <p:spPr>
          <a:xfrm>
            <a:off x="8780372" y="1310890"/>
            <a:ext cx="2222669" cy="640391"/>
          </a:xfrm>
          <a:prstGeom prst="roundRect">
            <a:avLst/>
          </a:prstGeom>
          <a:solidFill>
            <a:schemeClr val="accent1">
              <a:lumMod val="75000"/>
            </a:schemeClr>
          </a:solidFill>
          <a:ln w="38100">
            <a:noFill/>
          </a:ln>
        </p:spPr>
        <p:style>
          <a:lnRef idx="2">
            <a:schemeClr val="dk1"/>
          </a:lnRef>
          <a:fillRef idx="1">
            <a:schemeClr val="lt1"/>
          </a:fillRef>
          <a:effectRef idx="0">
            <a:schemeClr val="dk1"/>
          </a:effectRef>
          <a:fontRef idx="minor">
            <a:schemeClr val="dk1"/>
          </a:fontRef>
        </p:style>
        <p:txBody>
          <a:bodyPr lIns="121920" tIns="60960" rIns="121920" bIns="60960" rtlCol="0" anchor="ctr"/>
          <a:lstStyle/>
          <a:p>
            <a:pPr algn="ctr"/>
            <a:r>
              <a:rPr lang="en-US">
                <a:solidFill>
                  <a:schemeClr val="bg1"/>
                </a:solidFill>
              </a:rPr>
              <a:t>Public Safety</a:t>
            </a:r>
            <a:endParaRPr lang="en-US">
              <a:solidFill>
                <a:schemeClr val="bg1"/>
              </a:solidFill>
              <a:cs typeface="Calibri"/>
            </a:endParaRPr>
          </a:p>
        </p:txBody>
      </p:sp>
      <p:sp>
        <p:nvSpPr>
          <p:cNvPr id="17" name="Rectangle: Rounded Corners 16">
            <a:extLst>
              <a:ext uri="{FF2B5EF4-FFF2-40B4-BE49-F238E27FC236}">
                <a16:creationId xmlns:a16="http://schemas.microsoft.com/office/drawing/2014/main" id="{FB83D9D5-9B9F-B105-7AC2-E328CDDA81AC}"/>
              </a:ext>
            </a:extLst>
          </p:cNvPr>
          <p:cNvSpPr/>
          <p:nvPr/>
        </p:nvSpPr>
        <p:spPr>
          <a:xfrm>
            <a:off x="8780372" y="2381647"/>
            <a:ext cx="2222669" cy="640391"/>
          </a:xfrm>
          <a:prstGeom prst="roundRect">
            <a:avLst/>
          </a:prstGeom>
          <a:solidFill>
            <a:schemeClr val="accent1">
              <a:lumMod val="75000"/>
            </a:schemeClr>
          </a:solidFill>
          <a:ln w="38100">
            <a:noFill/>
          </a:ln>
        </p:spPr>
        <p:style>
          <a:lnRef idx="2">
            <a:schemeClr val="dk1"/>
          </a:lnRef>
          <a:fillRef idx="1">
            <a:schemeClr val="lt1"/>
          </a:fillRef>
          <a:effectRef idx="0">
            <a:schemeClr val="dk1"/>
          </a:effectRef>
          <a:fontRef idx="minor">
            <a:schemeClr val="dk1"/>
          </a:fontRef>
        </p:style>
        <p:txBody>
          <a:bodyPr lIns="121920" tIns="60960" rIns="121920" bIns="60960" rtlCol="0" anchor="ctr"/>
          <a:lstStyle/>
          <a:p>
            <a:pPr algn="ctr"/>
            <a:r>
              <a:rPr lang="en-US">
                <a:solidFill>
                  <a:schemeClr val="bg1"/>
                </a:solidFill>
              </a:rPr>
              <a:t>Construction</a:t>
            </a:r>
            <a:endParaRPr lang="en-US">
              <a:solidFill>
                <a:schemeClr val="bg1"/>
              </a:solidFill>
              <a:cs typeface="Calibri"/>
            </a:endParaRPr>
          </a:p>
        </p:txBody>
      </p:sp>
      <p:pic>
        <p:nvPicPr>
          <p:cNvPr id="19" name="Picture 18">
            <a:extLst>
              <a:ext uri="{FF2B5EF4-FFF2-40B4-BE49-F238E27FC236}">
                <a16:creationId xmlns:a16="http://schemas.microsoft.com/office/drawing/2014/main" id="{58DB11AF-6A78-1652-A1CD-1FF30CFED53E}"/>
              </a:ext>
            </a:extLst>
          </p:cNvPr>
          <p:cNvPicPr>
            <a:picLocks noChangeAspect="1"/>
          </p:cNvPicPr>
          <p:nvPr/>
        </p:nvPicPr>
        <p:blipFill>
          <a:blip r:embed="rId3"/>
          <a:stretch>
            <a:fillRect/>
          </a:stretch>
        </p:blipFill>
        <p:spPr>
          <a:xfrm>
            <a:off x="5688636" y="4548182"/>
            <a:ext cx="2978789" cy="1308740"/>
          </a:xfrm>
          <a:prstGeom prst="rect">
            <a:avLst/>
          </a:prstGeom>
        </p:spPr>
      </p:pic>
      <p:pic>
        <p:nvPicPr>
          <p:cNvPr id="20" name="Picture 19">
            <a:extLst>
              <a:ext uri="{FF2B5EF4-FFF2-40B4-BE49-F238E27FC236}">
                <a16:creationId xmlns:a16="http://schemas.microsoft.com/office/drawing/2014/main" id="{A27FB417-AD0D-0C17-A243-EB483A5DB428}"/>
              </a:ext>
            </a:extLst>
          </p:cNvPr>
          <p:cNvPicPr>
            <a:picLocks noChangeAspect="1"/>
          </p:cNvPicPr>
          <p:nvPr/>
        </p:nvPicPr>
        <p:blipFill>
          <a:blip r:embed="rId4"/>
          <a:stretch>
            <a:fillRect/>
          </a:stretch>
        </p:blipFill>
        <p:spPr>
          <a:xfrm>
            <a:off x="3593008" y="3825201"/>
            <a:ext cx="1569521" cy="1569521"/>
          </a:xfrm>
          <a:prstGeom prst="rect">
            <a:avLst/>
          </a:prstGeom>
        </p:spPr>
      </p:pic>
      <p:pic>
        <p:nvPicPr>
          <p:cNvPr id="24" name="Picture 2" descr="City of Tallahassee Utilities | City of Tallahassee Utilities Homepage">
            <a:extLst>
              <a:ext uri="{FF2B5EF4-FFF2-40B4-BE49-F238E27FC236}">
                <a16:creationId xmlns:a16="http://schemas.microsoft.com/office/drawing/2014/main" id="{D7AA381D-6AA6-2A39-E920-DF7E37620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459" y="3497361"/>
            <a:ext cx="3961436" cy="74483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or: Elbow 25">
            <a:extLst>
              <a:ext uri="{FF2B5EF4-FFF2-40B4-BE49-F238E27FC236}">
                <a16:creationId xmlns:a16="http://schemas.microsoft.com/office/drawing/2014/main" id="{0AFC23BD-67F0-3A2A-0885-E4AD9F4FFC95}"/>
              </a:ext>
            </a:extLst>
          </p:cNvPr>
          <p:cNvCxnSpPr>
            <a:cxnSpLocks/>
            <a:stCxn id="14" idx="0"/>
            <a:endCxn id="11" idx="1"/>
          </p:cNvCxnSpPr>
          <p:nvPr/>
        </p:nvCxnSpPr>
        <p:spPr>
          <a:xfrm rot="5400000" flipH="1" flipV="1">
            <a:off x="2090928" y="861185"/>
            <a:ext cx="500805" cy="161648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40BC0A0-25B8-DCAF-4F23-87C607AF7533}"/>
              </a:ext>
            </a:extLst>
          </p:cNvPr>
          <p:cNvCxnSpPr>
            <a:cxnSpLocks/>
            <a:stCxn id="14" idx="2"/>
            <a:endCxn id="10" idx="1"/>
          </p:cNvCxnSpPr>
          <p:nvPr/>
        </p:nvCxnSpPr>
        <p:spPr>
          <a:xfrm rot="16200000" flipH="1">
            <a:off x="2173535" y="2042983"/>
            <a:ext cx="335591" cy="161647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B586F2AA-86F5-834D-C45D-54BB8550A829}"/>
              </a:ext>
            </a:extLst>
          </p:cNvPr>
          <p:cNvCxnSpPr>
            <a:cxnSpLocks/>
            <a:stCxn id="13" idx="0"/>
            <a:endCxn id="16" idx="1"/>
          </p:cNvCxnSpPr>
          <p:nvPr/>
        </p:nvCxnSpPr>
        <p:spPr>
          <a:xfrm rot="5400000" flipH="1" flipV="1">
            <a:off x="7973828" y="983437"/>
            <a:ext cx="158897" cy="145419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58C734C1-CD83-E757-D8B7-EA261F78421A}"/>
              </a:ext>
            </a:extLst>
          </p:cNvPr>
          <p:cNvCxnSpPr>
            <a:cxnSpLocks/>
            <a:stCxn id="13" idx="2"/>
            <a:endCxn id="17" idx="1"/>
          </p:cNvCxnSpPr>
          <p:nvPr/>
        </p:nvCxnSpPr>
        <p:spPr>
          <a:xfrm rot="16200000" flipH="1">
            <a:off x="7979146" y="1900615"/>
            <a:ext cx="148260" cy="145419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F68DDF5-7D17-E9F3-23A3-2176F1418CB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Davis Goolsby</a:t>
            </a:r>
            <a:endParaRPr lang="en-US" sz="2000">
              <a:latin typeface="Times New Roman"/>
              <a:cs typeface="Times New Roman"/>
            </a:endParaRPr>
          </a:p>
        </p:txBody>
      </p:sp>
      <p:sp>
        <p:nvSpPr>
          <p:cNvPr id="14" name="Rectangle: Rounded Corners 13">
            <a:extLst>
              <a:ext uri="{FF2B5EF4-FFF2-40B4-BE49-F238E27FC236}">
                <a16:creationId xmlns:a16="http://schemas.microsoft.com/office/drawing/2014/main" id="{2AE81454-FC78-8E54-5490-F4002984AA95}"/>
              </a:ext>
            </a:extLst>
          </p:cNvPr>
          <p:cNvSpPr/>
          <p:nvPr/>
        </p:nvSpPr>
        <p:spPr>
          <a:xfrm>
            <a:off x="618012" y="1919828"/>
            <a:ext cx="1830157" cy="763600"/>
          </a:xfrm>
          <a:prstGeom prst="roundRect">
            <a:avLst/>
          </a:prstGeom>
          <a:solidFill>
            <a:srgbClr val="FFDD7D"/>
          </a:solidFill>
          <a:ln w="12700">
            <a:solidFill>
              <a:srgbClr val="FFDD7D"/>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latin typeface="Arial"/>
                <a:cs typeface="Arial"/>
              </a:rPr>
              <a:t>Primary Markets:</a:t>
            </a:r>
          </a:p>
        </p:txBody>
      </p:sp>
      <p:sp>
        <p:nvSpPr>
          <p:cNvPr id="13" name="Rectangle: Rounded Corners 12">
            <a:extLst>
              <a:ext uri="{FF2B5EF4-FFF2-40B4-BE49-F238E27FC236}">
                <a16:creationId xmlns:a16="http://schemas.microsoft.com/office/drawing/2014/main" id="{FD74B80F-037D-C263-8B0D-75656CA3E559}"/>
              </a:ext>
            </a:extLst>
          </p:cNvPr>
          <p:cNvSpPr/>
          <p:nvPr/>
        </p:nvSpPr>
        <p:spPr>
          <a:xfrm>
            <a:off x="6497350" y="1789983"/>
            <a:ext cx="1657655" cy="763600"/>
          </a:xfrm>
          <a:prstGeom prst="roundRect">
            <a:avLst/>
          </a:prstGeom>
          <a:solidFill>
            <a:srgbClr val="FFDD7D"/>
          </a:solidFill>
          <a:ln w="12700">
            <a:solidFill>
              <a:srgbClr val="FFDD7D"/>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Secondary Markets:</a:t>
            </a:r>
          </a:p>
        </p:txBody>
      </p:sp>
      <p:cxnSp>
        <p:nvCxnSpPr>
          <p:cNvPr id="6" name="Straight Arrow Connector 5">
            <a:extLst>
              <a:ext uri="{FF2B5EF4-FFF2-40B4-BE49-F238E27FC236}">
                <a16:creationId xmlns:a16="http://schemas.microsoft.com/office/drawing/2014/main" id="{1D800E46-E4FD-6B4F-9DFF-8BA4E92BEDAD}"/>
              </a:ext>
            </a:extLst>
          </p:cNvPr>
          <p:cNvCxnSpPr>
            <a:cxnSpLocks/>
            <a:endCxn id="15" idx="1"/>
          </p:cNvCxnSpPr>
          <p:nvPr/>
        </p:nvCxnSpPr>
        <p:spPr>
          <a:xfrm flipV="1">
            <a:off x="2456416" y="2323105"/>
            <a:ext cx="701397"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49829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p:txBody>
          <a:bodyPr spcFirstLastPara="1" vert="horz" lIns="121900" tIns="121900" rIns="121900" bIns="121900" rtlCol="0" anchor="ctr" anchorCtr="0">
            <a:normAutofit/>
          </a:bodyPr>
          <a:lstStyle/>
          <a:p>
            <a:pPr>
              <a:spcBef>
                <a:spcPts val="0"/>
              </a:spcBef>
            </a:pPr>
            <a:r>
              <a:rPr lang="en"/>
              <a:t>Stakeholders</a:t>
            </a:r>
            <a:endParaRPr lang="en-US"/>
          </a:p>
        </p:txBody>
      </p:sp>
      <p:sp>
        <p:nvSpPr>
          <p:cNvPr id="2" name="Slide Number Placeholder 1">
            <a:extLst>
              <a:ext uri="{FF2B5EF4-FFF2-40B4-BE49-F238E27FC236}">
                <a16:creationId xmlns:a16="http://schemas.microsoft.com/office/drawing/2014/main" id="{690FA919-58F5-B404-B0A6-0125BEBC6F79}"/>
              </a:ext>
            </a:extLst>
          </p:cNvPr>
          <p:cNvSpPr>
            <a:spLocks noGrp="1"/>
          </p:cNvSpPr>
          <p:nvPr>
            <p:ph type="sldNum" sz="quarter" idx="4"/>
          </p:nvPr>
        </p:nvSpPr>
        <p:spPr/>
        <p:txBody>
          <a:bodyPr/>
          <a:lstStyle/>
          <a:p>
            <a:fld id="{00000000-1234-1234-1234-123412341234}" type="slidenum">
              <a:rPr lang="en" smtClean="0"/>
              <a:pPr/>
              <a:t>58</a:t>
            </a:fld>
            <a:endParaRPr lang="en"/>
          </a:p>
        </p:txBody>
      </p:sp>
      <p:graphicFrame>
        <p:nvGraphicFramePr>
          <p:cNvPr id="3" name="Table 2">
            <a:extLst>
              <a:ext uri="{FF2B5EF4-FFF2-40B4-BE49-F238E27FC236}">
                <a16:creationId xmlns:a16="http://schemas.microsoft.com/office/drawing/2014/main" id="{AEFDD5FA-6978-1730-2B48-8BDEBF10A1E2}"/>
              </a:ext>
            </a:extLst>
          </p:cNvPr>
          <p:cNvGraphicFramePr>
            <a:graphicFrameLocks noGrp="1"/>
          </p:cNvGraphicFramePr>
          <p:nvPr/>
        </p:nvGraphicFramePr>
        <p:xfrm>
          <a:off x="1432290" y="1690689"/>
          <a:ext cx="9327419" cy="3718699"/>
        </p:xfrm>
        <a:graphic>
          <a:graphicData uri="http://schemas.openxmlformats.org/drawingml/2006/table">
            <a:tbl>
              <a:tblPr firstRow="1" firstCol="1" bandRow="1">
                <a:tableStyleId>{5C22544A-7EE6-4342-B048-85BDC9FD1C3A}</a:tableStyleId>
              </a:tblPr>
              <a:tblGrid>
                <a:gridCol w="1117893">
                  <a:extLst>
                    <a:ext uri="{9D8B030D-6E8A-4147-A177-3AD203B41FA5}">
                      <a16:colId xmlns:a16="http://schemas.microsoft.com/office/drawing/2014/main" val="3343738634"/>
                    </a:ext>
                  </a:extLst>
                </a:gridCol>
                <a:gridCol w="2182416">
                  <a:extLst>
                    <a:ext uri="{9D8B030D-6E8A-4147-A177-3AD203B41FA5}">
                      <a16:colId xmlns:a16="http://schemas.microsoft.com/office/drawing/2014/main" val="1352120078"/>
                    </a:ext>
                  </a:extLst>
                </a:gridCol>
                <a:gridCol w="2182416">
                  <a:extLst>
                    <a:ext uri="{9D8B030D-6E8A-4147-A177-3AD203B41FA5}">
                      <a16:colId xmlns:a16="http://schemas.microsoft.com/office/drawing/2014/main" val="1910110642"/>
                    </a:ext>
                  </a:extLst>
                </a:gridCol>
                <a:gridCol w="1869221">
                  <a:extLst>
                    <a:ext uri="{9D8B030D-6E8A-4147-A177-3AD203B41FA5}">
                      <a16:colId xmlns:a16="http://schemas.microsoft.com/office/drawing/2014/main" val="1670509640"/>
                    </a:ext>
                  </a:extLst>
                </a:gridCol>
                <a:gridCol w="1975473">
                  <a:extLst>
                    <a:ext uri="{9D8B030D-6E8A-4147-A177-3AD203B41FA5}">
                      <a16:colId xmlns:a16="http://schemas.microsoft.com/office/drawing/2014/main" val="3355261323"/>
                    </a:ext>
                  </a:extLst>
                </a:gridCol>
              </a:tblGrid>
              <a:tr h="505551">
                <a:tc>
                  <a:txBody>
                    <a:bodyPr/>
                    <a:lstStyle/>
                    <a:p>
                      <a:pPr marL="0" marR="0" indent="0" algn="ctr">
                        <a:lnSpc>
                          <a:spcPct val="200000"/>
                        </a:lnSpc>
                        <a:spcBef>
                          <a:spcPts val="0"/>
                        </a:spcBef>
                        <a:spcAft>
                          <a:spcPts val="0"/>
                        </a:spcAft>
                      </a:pP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1900" b="1">
                          <a:solidFill>
                            <a:srgbClr val="FFFFFF"/>
                          </a:solidFill>
                          <a:effectLst/>
                          <a:latin typeface="Arial  "/>
                        </a:rPr>
                        <a:t>Investors</a:t>
                      </a: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1900" b="1">
                          <a:solidFill>
                            <a:srgbClr val="FFFFFF"/>
                          </a:solidFill>
                          <a:effectLst/>
                          <a:latin typeface="Arial  "/>
                        </a:rPr>
                        <a:t>Decision-Makers</a:t>
                      </a: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1900" b="1">
                          <a:solidFill>
                            <a:srgbClr val="FFFFFF"/>
                          </a:solidFill>
                          <a:effectLst/>
                          <a:latin typeface="Arial  "/>
                        </a:rPr>
                        <a:t>Advisers</a:t>
                      </a: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1900" b="1">
                          <a:solidFill>
                            <a:srgbClr val="FFFFFF"/>
                          </a:solidFill>
                          <a:effectLst/>
                          <a:latin typeface="Arial  "/>
                        </a:rPr>
                        <a:t>Receivers</a:t>
                      </a: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05261785"/>
                  </a:ext>
                </a:extLst>
              </a:tr>
              <a:tr h="803287">
                <a:tc>
                  <a:txBody>
                    <a:bodyPr/>
                    <a:lstStyle/>
                    <a:p>
                      <a:pPr marL="0" marR="0" indent="0" algn="ctr">
                        <a:lnSpc>
                          <a:spcPct val="200000"/>
                        </a:lnSpc>
                        <a:spcBef>
                          <a:spcPts val="0"/>
                        </a:spcBef>
                        <a:spcAft>
                          <a:spcPts val="0"/>
                        </a:spcAft>
                      </a:pPr>
                      <a:r>
                        <a:rPr lang="en-US" sz="1600" b="1">
                          <a:solidFill>
                            <a:srgbClr val="000000"/>
                          </a:solidFill>
                          <a:effectLst/>
                          <a:latin typeface="Arial  "/>
                        </a:rPr>
                        <a:t>Sponsor</a:t>
                      </a:r>
                      <a:endParaRPr lang="en-US" sz="1600">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Scarlett Luis (Engineer at FPL)</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73616600"/>
                  </a:ext>
                </a:extLst>
              </a:tr>
              <a:tr h="803287">
                <a:tc>
                  <a:txBody>
                    <a:bodyPr/>
                    <a:lstStyle/>
                    <a:p>
                      <a:pPr marL="0" marR="0" indent="0" algn="ctr">
                        <a:lnSpc>
                          <a:spcPct val="200000"/>
                        </a:lnSpc>
                        <a:spcBef>
                          <a:spcPts val="0"/>
                        </a:spcBef>
                        <a:spcAft>
                          <a:spcPts val="0"/>
                        </a:spcAft>
                      </a:pPr>
                      <a:r>
                        <a:rPr lang="en-US" sz="1600" b="1">
                          <a:solidFill>
                            <a:srgbClr val="000000"/>
                          </a:solidFill>
                          <a:effectLst/>
                          <a:latin typeface="Arial  "/>
                        </a:rPr>
                        <a:t>Manager</a:t>
                      </a:r>
                      <a:endParaRPr lang="en-US" sz="1600">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Scarlett Luis (Engineer at FPL)</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Scarlett Luis (Engineer at FPL)</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Dr. McConomy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27998259"/>
                  </a:ext>
                </a:extLst>
              </a:tr>
              <a:tr h="803287">
                <a:tc>
                  <a:txBody>
                    <a:bodyPr/>
                    <a:lstStyle/>
                    <a:p>
                      <a:pPr marL="0" marR="0" indent="0" algn="ctr">
                        <a:lnSpc>
                          <a:spcPct val="200000"/>
                        </a:lnSpc>
                        <a:spcBef>
                          <a:spcPts val="0"/>
                        </a:spcBef>
                        <a:spcAft>
                          <a:spcPts val="0"/>
                        </a:spcAft>
                      </a:pPr>
                      <a:r>
                        <a:rPr lang="en-US" sz="1600" b="1">
                          <a:solidFill>
                            <a:srgbClr val="000000"/>
                          </a:solidFill>
                          <a:effectLst/>
                          <a:latin typeface="Arial  "/>
                        </a:rPr>
                        <a:t>Experts</a:t>
                      </a:r>
                      <a:endParaRPr lang="en-US" sz="1600">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Kyle Bush (FPL Project Manager)</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Dr. Hruda</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employed Operators</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39145482"/>
                  </a:ext>
                </a:extLst>
              </a:tr>
              <a:tr h="803287">
                <a:tc>
                  <a:txBody>
                    <a:bodyPr/>
                    <a:lstStyle/>
                    <a:p>
                      <a:pPr marL="0" marR="0" indent="0" algn="ctr">
                        <a:lnSpc>
                          <a:spcPct val="200000"/>
                        </a:lnSpc>
                        <a:spcBef>
                          <a:spcPts val="0"/>
                        </a:spcBef>
                        <a:spcAft>
                          <a:spcPts val="0"/>
                        </a:spcAft>
                      </a:pPr>
                      <a:r>
                        <a:rPr lang="en-US" sz="1600" b="1">
                          <a:solidFill>
                            <a:srgbClr val="000000"/>
                          </a:solidFill>
                          <a:effectLst/>
                          <a:latin typeface="Arial  "/>
                        </a:rPr>
                        <a:t>Operators</a:t>
                      </a:r>
                      <a:endParaRPr lang="en-US" sz="1600">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Kyle Bush (FPL Project Manager)</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Kyle Bush (FPL Project Manager)</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employed Operators</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94664511"/>
                  </a:ext>
                </a:extLst>
              </a:tr>
            </a:tbl>
          </a:graphicData>
        </a:graphic>
      </p:graphicFrame>
      <p:sp>
        <p:nvSpPr>
          <p:cNvPr id="4" name="TextBox 3">
            <a:extLst>
              <a:ext uri="{FF2B5EF4-FFF2-40B4-BE49-F238E27FC236}">
                <a16:creationId xmlns:a16="http://schemas.microsoft.com/office/drawing/2014/main" id="{B4BEFCE0-E2D2-E58E-BEE0-98A29A6ED524}"/>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Davis Goolsby</a:t>
            </a:r>
            <a:endParaRPr lang="en-US" sz="2000">
              <a:latin typeface="Times New Roman"/>
              <a:cs typeface="Times New Roman"/>
            </a:endParaRPr>
          </a:p>
        </p:txBody>
      </p:sp>
    </p:spTree>
    <p:extLst>
      <p:ext uri="{BB962C8B-B14F-4D97-AF65-F5344CB8AC3E}">
        <p14:creationId xmlns:p14="http://schemas.microsoft.com/office/powerpoint/2010/main" val="3308836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CAB91966-E7B6-7F57-274C-6CC045E6681E}"/>
              </a:ext>
            </a:extLst>
          </p:cNvPr>
          <p:cNvSpPr/>
          <p:nvPr/>
        </p:nvSpPr>
        <p:spPr>
          <a:xfrm>
            <a:off x="5045998" y="1242036"/>
            <a:ext cx="1898839" cy="1415059"/>
          </a:xfrm>
          <a:prstGeom prst="wedgeRoundRectCallout">
            <a:avLst>
              <a:gd name="adj1" fmla="val -8527"/>
              <a:gd name="adj2" fmla="val 7822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 name="Picture 4" descr="Question Marks - The Origins... - Creativelix.com ⦿ Expressing Concerns">
            <a:extLst>
              <a:ext uri="{FF2B5EF4-FFF2-40B4-BE49-F238E27FC236}">
                <a16:creationId xmlns:a16="http://schemas.microsoft.com/office/drawing/2014/main" id="{01BCE3AB-879C-2A25-5F80-E6C11B647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94" y="1166403"/>
            <a:ext cx="2767732" cy="183223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F011DB9-0B32-7727-FAC9-66D2519E4243}"/>
              </a:ext>
            </a:extLst>
          </p:cNvPr>
          <p:cNvCxnSpPr>
            <a:cxnSpLocks/>
          </p:cNvCxnSpPr>
          <p:nvPr/>
        </p:nvCxnSpPr>
        <p:spPr>
          <a:xfrm>
            <a:off x="5410200" y="1653909"/>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78FA7AE1-2BA1-FD76-54FF-91460F893FF3}"/>
              </a:ext>
            </a:extLst>
          </p:cNvPr>
          <p:cNvCxnSpPr>
            <a:cxnSpLocks/>
          </p:cNvCxnSpPr>
          <p:nvPr/>
        </p:nvCxnSpPr>
        <p:spPr>
          <a:xfrm>
            <a:off x="5410200" y="1797165"/>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C1ACC94B-858A-21E9-46B8-A4533DB0AC7C}"/>
              </a:ext>
            </a:extLst>
          </p:cNvPr>
          <p:cNvCxnSpPr>
            <a:cxnSpLocks/>
          </p:cNvCxnSpPr>
          <p:nvPr/>
        </p:nvCxnSpPr>
        <p:spPr>
          <a:xfrm>
            <a:off x="5410200" y="1949565"/>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A4EB3DB-8824-8959-1678-44BD0F12341D}"/>
              </a:ext>
            </a:extLst>
          </p:cNvPr>
          <p:cNvCxnSpPr>
            <a:cxnSpLocks/>
          </p:cNvCxnSpPr>
          <p:nvPr/>
        </p:nvCxnSpPr>
        <p:spPr>
          <a:xfrm>
            <a:off x="5410200" y="2082523"/>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E4309CC-708F-60F2-D2B8-1244C967D668}"/>
              </a:ext>
            </a:extLst>
          </p:cNvPr>
          <p:cNvCxnSpPr>
            <a:cxnSpLocks/>
          </p:cNvCxnSpPr>
          <p:nvPr/>
        </p:nvCxnSpPr>
        <p:spPr>
          <a:xfrm>
            <a:off x="5410200" y="2245221"/>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B98E45A-E0C8-5714-5268-A7CD6F21B95B}"/>
              </a:ext>
            </a:extLst>
          </p:cNvPr>
          <p:cNvCxnSpPr>
            <a:cxnSpLocks/>
          </p:cNvCxnSpPr>
          <p:nvPr/>
        </p:nvCxnSpPr>
        <p:spPr>
          <a:xfrm>
            <a:off x="5410200" y="2397621"/>
            <a:ext cx="1170432" cy="0"/>
          </a:xfrm>
          <a:prstGeom prst="line">
            <a:avLst/>
          </a:prstGeom>
          <a:ln w="38100"/>
        </p:spPr>
        <p:style>
          <a:lnRef idx="1">
            <a:schemeClr val="dk1"/>
          </a:lnRef>
          <a:fillRef idx="0">
            <a:schemeClr val="dk1"/>
          </a:fillRef>
          <a:effectRef idx="0">
            <a:schemeClr val="dk1"/>
          </a:effectRef>
          <a:fontRef idx="minor">
            <a:schemeClr val="tx1"/>
          </a:fontRef>
        </p:style>
      </p:cxnSp>
      <p:pic>
        <p:nvPicPr>
          <p:cNvPr id="10" name="Picture 8">
            <a:extLst>
              <a:ext uri="{FF2B5EF4-FFF2-40B4-BE49-F238E27FC236}">
                <a16:creationId xmlns:a16="http://schemas.microsoft.com/office/drawing/2014/main" id="{DE69E188-F1AD-8151-7A3F-ACAA3B284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2601" y="319254"/>
            <a:ext cx="2955823" cy="29558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58EFF2-47DA-2921-0D5C-3DD670249ADA}"/>
              </a:ext>
            </a:extLst>
          </p:cNvPr>
          <p:cNvSpPr txBox="1"/>
          <p:nvPr/>
        </p:nvSpPr>
        <p:spPr>
          <a:xfrm>
            <a:off x="133579" y="210313"/>
            <a:ext cx="3648456" cy="461665"/>
          </a:xfrm>
          <a:prstGeom prst="rect">
            <a:avLst/>
          </a:prstGeom>
          <a:noFill/>
        </p:spPr>
        <p:txBody>
          <a:bodyPr wrap="square" rtlCol="0">
            <a:spAutoFit/>
          </a:bodyPr>
          <a:lstStyle/>
          <a:p>
            <a:r>
              <a:rPr lang="en-US" sz="2400">
                <a:solidFill>
                  <a:srgbClr val="B7B09C"/>
                </a:solidFill>
                <a:latin typeface="Arial Black" panose="020B0A04020102020204" pitchFamily="34" charset="0"/>
              </a:rPr>
              <a:t>CUSTOMER NEEDS</a:t>
            </a:r>
          </a:p>
        </p:txBody>
      </p:sp>
      <p:graphicFrame>
        <p:nvGraphicFramePr>
          <p:cNvPr id="19" name="Table 19">
            <a:extLst>
              <a:ext uri="{FF2B5EF4-FFF2-40B4-BE49-F238E27FC236}">
                <a16:creationId xmlns:a16="http://schemas.microsoft.com/office/drawing/2014/main" id="{A43987CE-0A17-A1D6-3C57-3F5B77E6E789}"/>
              </a:ext>
            </a:extLst>
          </p:cNvPr>
          <p:cNvGraphicFramePr>
            <a:graphicFrameLocks noGrp="1"/>
          </p:cNvGraphicFramePr>
          <p:nvPr/>
        </p:nvGraphicFramePr>
        <p:xfrm>
          <a:off x="339779" y="3104790"/>
          <a:ext cx="11622373" cy="2732737"/>
        </p:xfrm>
        <a:graphic>
          <a:graphicData uri="http://schemas.openxmlformats.org/drawingml/2006/table">
            <a:tbl>
              <a:tblPr firstRow="1" bandRow="1">
                <a:tableStyleId>{5C22544A-7EE6-4342-B048-85BDC9FD1C3A}</a:tableStyleId>
              </a:tblPr>
              <a:tblGrid>
                <a:gridCol w="3874124">
                  <a:extLst>
                    <a:ext uri="{9D8B030D-6E8A-4147-A177-3AD203B41FA5}">
                      <a16:colId xmlns:a16="http://schemas.microsoft.com/office/drawing/2014/main" val="3194831421"/>
                    </a:ext>
                  </a:extLst>
                </a:gridCol>
                <a:gridCol w="4029944">
                  <a:extLst>
                    <a:ext uri="{9D8B030D-6E8A-4147-A177-3AD203B41FA5}">
                      <a16:colId xmlns:a16="http://schemas.microsoft.com/office/drawing/2014/main" val="2493871230"/>
                    </a:ext>
                  </a:extLst>
                </a:gridCol>
                <a:gridCol w="3718305">
                  <a:extLst>
                    <a:ext uri="{9D8B030D-6E8A-4147-A177-3AD203B41FA5}">
                      <a16:colId xmlns:a16="http://schemas.microsoft.com/office/drawing/2014/main" val="4032494838"/>
                    </a:ext>
                  </a:extLst>
                </a:gridCol>
              </a:tblGrid>
              <a:tr h="519583">
                <a:tc>
                  <a:txBody>
                    <a:bodyPr/>
                    <a:lstStyle/>
                    <a:p>
                      <a:pPr algn="ctr"/>
                      <a:r>
                        <a:rPr lang="en-US" sz="1900" b="0" cap="none" spc="0">
                          <a:ln w="0"/>
                          <a:solidFill>
                            <a:schemeClr val="tx1"/>
                          </a:solidFill>
                          <a:effectLst>
                            <a:outerShdw blurRad="38100" dist="19050" dir="2700000" algn="tl" rotWithShape="0">
                              <a:schemeClr val="dk1">
                                <a:alpha val="40000"/>
                              </a:schemeClr>
                            </a:outerShdw>
                          </a:effectLst>
                          <a:latin typeface="Arial  "/>
                        </a:rPr>
                        <a:t>Questions</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cap="none" spc="0">
                          <a:ln w="0"/>
                          <a:solidFill>
                            <a:schemeClr val="tx1"/>
                          </a:solidFill>
                          <a:effectLst>
                            <a:outerShdw blurRad="38100" dist="19050" dir="2700000" algn="tl" rotWithShape="0">
                              <a:schemeClr val="dk1">
                                <a:alpha val="40000"/>
                              </a:schemeClr>
                            </a:outerShdw>
                          </a:effectLst>
                          <a:latin typeface="Arial  "/>
                        </a:rPr>
                        <a:t>Statements</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cap="none" spc="0">
                          <a:ln w="0"/>
                          <a:solidFill>
                            <a:schemeClr val="tx1"/>
                          </a:solidFill>
                          <a:effectLst>
                            <a:outerShdw blurRad="38100" dist="19050" dir="2700000" algn="tl" rotWithShape="0">
                              <a:schemeClr val="dk1">
                                <a:alpha val="40000"/>
                              </a:schemeClr>
                            </a:outerShdw>
                          </a:effectLst>
                          <a:latin typeface="Arial  "/>
                        </a:rPr>
                        <a:t>Interpreted Needs</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1286868"/>
                  </a:ext>
                </a:extLst>
              </a:tr>
              <a:tr h="7377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rgbClr val="000000"/>
                          </a:solidFill>
                          <a:effectLst/>
                          <a:latin typeface="Arial  "/>
                          <a:ea typeface="Times New Roman" panose="02020603050405020304" pitchFamily="18" charset="0"/>
                        </a:rPr>
                        <a:t>Intended User?</a:t>
                      </a:r>
                      <a:endParaRPr lang="en-US" sz="2000">
                        <a:latin typeface="Arial  "/>
                      </a:endParaRPr>
                    </a:p>
                    <a:p>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rgbClr val="000000"/>
                          </a:solidFill>
                          <a:effectLst/>
                          <a:latin typeface="Arial  "/>
                          <a:ea typeface="Times New Roman" panose="02020603050405020304" pitchFamily="18" charset="0"/>
                        </a:rPr>
                        <a:t>Typical users are linemen and engineers doing field work. </a:t>
                      </a:r>
                      <a:endParaRPr lang="en-US" sz="2000">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a:solidFill>
                            <a:schemeClr val="dk1"/>
                          </a:solidFill>
                          <a:effectLst/>
                          <a:latin typeface="Arial  "/>
                          <a:ea typeface="+mn-ea"/>
                          <a:cs typeface="+mn-cs"/>
                        </a:rPr>
                        <a:t>The device needs to be easy operate to in a field environment.</a:t>
                      </a:r>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978089"/>
                  </a:ext>
                </a:extLst>
              </a:tr>
              <a:tr h="737717">
                <a:tc>
                  <a:txBody>
                    <a:bodyPr/>
                    <a:lstStyle/>
                    <a:p>
                      <a:r>
                        <a:rPr lang="en-US" sz="2000">
                          <a:solidFill>
                            <a:srgbClr val="000000"/>
                          </a:solidFill>
                          <a:effectLst/>
                          <a:latin typeface="Arial  "/>
                          <a:ea typeface="Times New Roman" panose="02020603050405020304" pitchFamily="18" charset="0"/>
                        </a:rPr>
                        <a:t>Operating Environment ?</a:t>
                      </a:r>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rgbClr val="000000"/>
                          </a:solidFill>
                          <a:effectLst/>
                          <a:latin typeface="Arial  "/>
                          <a:ea typeface="Times New Roman" panose="02020603050405020304" pitchFamily="18" charset="0"/>
                        </a:rPr>
                        <a:t>Residential areas. Design device for ideal weather conditions</a:t>
                      </a:r>
                      <a:endParaRPr lang="en-US" sz="2000">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a:effectLst/>
                          <a:latin typeface="Arial  "/>
                        </a:rPr>
                        <a:t>Used in safe weather conditions</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86001"/>
                  </a:ext>
                </a:extLst>
              </a:tr>
              <a:tr h="737717">
                <a:tc>
                  <a:txBody>
                    <a:bodyPr/>
                    <a:lstStyle/>
                    <a:p>
                      <a:r>
                        <a:rPr lang="en-US" sz="2000">
                          <a:solidFill>
                            <a:srgbClr val="000000"/>
                          </a:solidFill>
                          <a:effectLst/>
                          <a:latin typeface="Arial  "/>
                          <a:ea typeface="Times New Roman" panose="02020603050405020304" pitchFamily="18" charset="0"/>
                        </a:rPr>
                        <a:t>Current Dimensions of the Product?</a:t>
                      </a:r>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000000"/>
                          </a:solidFill>
                          <a:effectLst/>
                          <a:latin typeface="Arial  "/>
                          <a:ea typeface="Times New Roman" panose="02020603050405020304" pitchFamily="18" charset="0"/>
                        </a:rPr>
                        <a:t>Approximately 4 feet long when fully collapsed.</a:t>
                      </a:r>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a:effectLst/>
                          <a:latin typeface="Arial  "/>
                        </a:rPr>
                        <a:t>Device fits inside Bucket truck for transportation</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762733"/>
                  </a:ext>
                </a:extLst>
              </a:tr>
            </a:tbl>
          </a:graphicData>
        </a:graphic>
      </p:graphicFrame>
      <p:sp>
        <p:nvSpPr>
          <p:cNvPr id="11" name="TextBox 10">
            <a:extLst>
              <a:ext uri="{FF2B5EF4-FFF2-40B4-BE49-F238E27FC236}">
                <a16:creationId xmlns:a16="http://schemas.microsoft.com/office/drawing/2014/main" id="{25A0EF3D-C960-DBED-533B-E409F6EF896D}"/>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Ebony Bland</a:t>
            </a:r>
            <a:endParaRPr lang="en-US" sz="2000">
              <a:latin typeface="Times New Roman"/>
              <a:cs typeface="Times New Roman"/>
            </a:endParaRPr>
          </a:p>
        </p:txBody>
      </p:sp>
      <p:sp>
        <p:nvSpPr>
          <p:cNvPr id="3" name="Slide Number Placeholder 2">
            <a:extLst>
              <a:ext uri="{FF2B5EF4-FFF2-40B4-BE49-F238E27FC236}">
                <a16:creationId xmlns:a16="http://schemas.microsoft.com/office/drawing/2014/main" id="{E5D90B9E-057B-66FD-085B-977C069A3478}"/>
              </a:ext>
            </a:extLst>
          </p:cNvPr>
          <p:cNvSpPr>
            <a:spLocks noGrp="1"/>
          </p:cNvSpPr>
          <p:nvPr>
            <p:ph type="sldNum" idx="12"/>
          </p:nvPr>
        </p:nvSpPr>
        <p:spPr/>
        <p:txBody>
          <a:bodyPr/>
          <a:lstStyle/>
          <a:p>
            <a:fld id="{00000000-1234-1234-1234-123412341234}" type="slidenum">
              <a:rPr lang="en" smtClean="0"/>
              <a:pPr/>
              <a:t>59</a:t>
            </a:fld>
            <a:endParaRPr lang="en"/>
          </a:p>
        </p:txBody>
      </p:sp>
    </p:spTree>
    <p:extLst>
      <p:ext uri="{BB962C8B-B14F-4D97-AF65-F5344CB8AC3E}">
        <p14:creationId xmlns:p14="http://schemas.microsoft.com/office/powerpoint/2010/main" val="1326604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9"/>
                                        </p:tgtEl>
                                        <p:attrNameLst>
                                          <p:attrName>ppt_x</p:attrName>
                                        </p:attrNameLst>
                                      </p:cBhvr>
                                      <p:tavLst>
                                        <p:tav tm="0">
                                          <p:val>
                                            <p:strVal val="ppt_x"/>
                                          </p:val>
                                        </p:tav>
                                        <p:tav tm="100000">
                                          <p:val>
                                            <p:strVal val="ppt_x"/>
                                          </p:val>
                                        </p:tav>
                                      </p:tavLst>
                                    </p:anim>
                                    <p:anim calcmode="lin" valueType="num">
                                      <p:cBhvr additive="base">
                                        <p:cTn id="13" dur="500"/>
                                        <p:tgtEl>
                                          <p:spTgt spid="19"/>
                                        </p:tgtEl>
                                        <p:attrNameLst>
                                          <p:attrName>ppt_y</p:attrName>
                                        </p:attrNameLst>
                                      </p:cBhvr>
                                      <p:tavLst>
                                        <p:tav tm="0">
                                          <p:val>
                                            <p:strVal val="ppt_y"/>
                                          </p:val>
                                        </p:tav>
                                        <p:tav tm="100000">
                                          <p:val>
                                            <p:strVal val="1+ppt_h/2"/>
                                          </p:val>
                                        </p:tav>
                                      </p:tavLst>
                                    </p:anim>
                                    <p:set>
                                      <p:cBhvr>
                                        <p:cTn id="14" dur="1" fill="hold">
                                          <p:stCondLst>
                                            <p:cond delay="499"/>
                                          </p:stCondLst>
                                        </p:cTn>
                                        <p:tgtEl>
                                          <p:spTgt spid="19"/>
                                        </p:tgtEl>
                                        <p:attrNameLst>
                                          <p:attrName>style.visibility</p:attrName>
                                        </p:attrNameLst>
                                      </p:cBhvr>
                                      <p:to>
                                        <p:strVal val="hidden"/>
                                      </p:to>
                                    </p:set>
                                  </p:childTnLst>
                                </p:cTn>
                              </p:par>
                              <p:par>
                                <p:cTn id="15" presetID="2" presetClass="exit" presetSubtype="8" fill="hold" nodeType="with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0-ppt_w/2"/>
                                          </p:val>
                                        </p:tav>
                                      </p:tavLst>
                                    </p:anim>
                                    <p:anim calcmode="lin" valueType="num">
                                      <p:cBhvr additive="base">
                                        <p:cTn id="17" dur="500"/>
                                        <p:tgtEl>
                                          <p:spTgt spid="2"/>
                                        </p:tgtEl>
                                        <p:attrNameLst>
                                          <p:attrName>ppt_y</p:attrName>
                                        </p:attrNameLst>
                                      </p:cBhvr>
                                      <p:tavLst>
                                        <p:tav tm="0">
                                          <p:val>
                                            <p:strVal val="ppt_y"/>
                                          </p:val>
                                        </p:tav>
                                        <p:tav tm="100000">
                                          <p:val>
                                            <p:strVal val="ppt_y"/>
                                          </p:val>
                                        </p:tav>
                                      </p:tavLst>
                                    </p:anim>
                                    <p:set>
                                      <p:cBhvr>
                                        <p:cTn id="18" dur="1" fill="hold">
                                          <p:stCondLst>
                                            <p:cond delay="499"/>
                                          </p:stCondLst>
                                        </p:cTn>
                                        <p:tgtEl>
                                          <p:spTgt spid="2"/>
                                        </p:tgtEl>
                                        <p:attrNameLst>
                                          <p:attrName>style.visibility</p:attrName>
                                        </p:attrNameLst>
                                      </p:cBhvr>
                                      <p:to>
                                        <p:strVal val="hidden"/>
                                      </p:to>
                                    </p:set>
                                  </p:childTnLst>
                                </p:cTn>
                              </p:par>
                              <p:par>
                                <p:cTn id="19" presetID="2" presetClass="exit" presetSubtype="8" fill="hold" grpId="0"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0-ppt_w/2"/>
                                          </p:val>
                                        </p:tav>
                                      </p:tavLst>
                                    </p:anim>
                                    <p:anim calcmode="lin" valueType="num">
                                      <p:cBhvr additive="base">
                                        <p:cTn id="21" dur="500"/>
                                        <p:tgtEl>
                                          <p:spTgt spid="16"/>
                                        </p:tgtEl>
                                        <p:attrNameLst>
                                          <p:attrName>ppt_y</p:attrName>
                                        </p:attrNameLst>
                                      </p:cBhvr>
                                      <p:tavLst>
                                        <p:tav tm="0">
                                          <p:val>
                                            <p:strVal val="ppt_y"/>
                                          </p:val>
                                        </p:tav>
                                        <p:tav tm="100000">
                                          <p:val>
                                            <p:strVal val="ppt_y"/>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0-ppt_w/2"/>
                                          </p:val>
                                        </p:tav>
                                      </p:tavLst>
                                    </p:anim>
                                    <p:anim calcmode="lin" valueType="num">
                                      <p:cBhvr additive="base">
                                        <p:cTn id="25" dur="500"/>
                                        <p:tgtEl>
                                          <p:spTgt spid="4"/>
                                        </p:tgtEl>
                                        <p:attrNameLst>
                                          <p:attrName>ppt_y</p:attrName>
                                        </p:attrNameLst>
                                      </p:cBhvr>
                                      <p:tavLst>
                                        <p:tav tm="0">
                                          <p:val>
                                            <p:strVal val="ppt_y"/>
                                          </p:val>
                                        </p:tav>
                                        <p:tav tm="100000">
                                          <p:val>
                                            <p:strVal val="ppt_y"/>
                                          </p:val>
                                        </p:tav>
                                      </p:tavLst>
                                    </p:anim>
                                    <p:set>
                                      <p:cBhvr>
                                        <p:cTn id="26" dur="1" fill="hold">
                                          <p:stCondLst>
                                            <p:cond delay="499"/>
                                          </p:stCondLst>
                                        </p:cTn>
                                        <p:tgtEl>
                                          <p:spTgt spid="4"/>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0-ppt_w/2"/>
                                          </p:val>
                                        </p:tav>
                                      </p:tavLst>
                                    </p:anim>
                                    <p:anim calcmode="lin" valueType="num">
                                      <p:cBhvr additive="base">
                                        <p:cTn id="33" dur="500"/>
                                        <p:tgtEl>
                                          <p:spTgt spid="6"/>
                                        </p:tgtEl>
                                        <p:attrNameLst>
                                          <p:attrName>ppt_y</p:attrName>
                                        </p:attrNameLst>
                                      </p:cBhvr>
                                      <p:tavLst>
                                        <p:tav tm="0">
                                          <p:val>
                                            <p:strVal val="ppt_y"/>
                                          </p:val>
                                        </p:tav>
                                        <p:tav tm="100000">
                                          <p:val>
                                            <p:strVal val="ppt_y"/>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8" fill="hold" nodeType="with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0-ppt_w/2"/>
                                          </p:val>
                                        </p:tav>
                                      </p:tavLst>
                                    </p:anim>
                                    <p:anim calcmode="lin" valueType="num">
                                      <p:cBhvr additive="base">
                                        <p:cTn id="37" dur="500"/>
                                        <p:tgtEl>
                                          <p:spTgt spid="7"/>
                                        </p:tgtEl>
                                        <p:attrNameLst>
                                          <p:attrName>ppt_y</p:attrName>
                                        </p:attrNameLst>
                                      </p:cBhvr>
                                      <p:tavLst>
                                        <p:tav tm="0">
                                          <p:val>
                                            <p:strVal val="ppt_y"/>
                                          </p:val>
                                        </p:tav>
                                        <p:tav tm="100000">
                                          <p:val>
                                            <p:strVal val="ppt_y"/>
                                          </p:val>
                                        </p:tav>
                                      </p:tavLst>
                                    </p:anim>
                                    <p:set>
                                      <p:cBhvr>
                                        <p:cTn id="38" dur="1" fill="hold">
                                          <p:stCondLst>
                                            <p:cond delay="499"/>
                                          </p:stCondLst>
                                        </p:cTn>
                                        <p:tgtEl>
                                          <p:spTgt spid="7"/>
                                        </p:tgtEl>
                                        <p:attrNameLst>
                                          <p:attrName>style.visibility</p:attrName>
                                        </p:attrNameLst>
                                      </p:cBhvr>
                                      <p:to>
                                        <p:strVal val="hidden"/>
                                      </p:to>
                                    </p:set>
                                  </p:childTnLst>
                                </p:cTn>
                              </p:par>
                              <p:par>
                                <p:cTn id="39" presetID="2" presetClass="exit" presetSubtype="8" fill="hold" nodeType="withEffect">
                                  <p:stCondLst>
                                    <p:cond delay="0"/>
                                  </p:stCondLst>
                                  <p:childTnLst>
                                    <p:anim calcmode="lin" valueType="num">
                                      <p:cBhvr additive="base">
                                        <p:cTn id="40" dur="500"/>
                                        <p:tgtEl>
                                          <p:spTgt spid="8"/>
                                        </p:tgtEl>
                                        <p:attrNameLst>
                                          <p:attrName>ppt_x</p:attrName>
                                        </p:attrNameLst>
                                      </p:cBhvr>
                                      <p:tavLst>
                                        <p:tav tm="0">
                                          <p:val>
                                            <p:strVal val="ppt_x"/>
                                          </p:val>
                                        </p:tav>
                                        <p:tav tm="100000">
                                          <p:val>
                                            <p:strVal val="0-ppt_w/2"/>
                                          </p:val>
                                        </p:tav>
                                      </p:tavLst>
                                    </p:anim>
                                    <p:anim calcmode="lin" valueType="num">
                                      <p:cBhvr additive="base">
                                        <p:cTn id="41" dur="500"/>
                                        <p:tgtEl>
                                          <p:spTgt spid="8"/>
                                        </p:tgtEl>
                                        <p:attrNameLst>
                                          <p:attrName>ppt_y</p:attrName>
                                        </p:attrNameLst>
                                      </p:cBhvr>
                                      <p:tavLst>
                                        <p:tav tm="0">
                                          <p:val>
                                            <p:strVal val="ppt_y"/>
                                          </p:val>
                                        </p:tav>
                                        <p:tav tm="100000">
                                          <p:val>
                                            <p:strVal val="ppt_y"/>
                                          </p:val>
                                        </p:tav>
                                      </p:tavLst>
                                    </p:anim>
                                    <p:set>
                                      <p:cBhvr>
                                        <p:cTn id="42" dur="1" fill="hold">
                                          <p:stCondLst>
                                            <p:cond delay="499"/>
                                          </p:stCondLst>
                                        </p:cTn>
                                        <p:tgtEl>
                                          <p:spTgt spid="8"/>
                                        </p:tgtEl>
                                        <p:attrNameLst>
                                          <p:attrName>style.visibility</p:attrName>
                                        </p:attrNameLst>
                                      </p:cBhvr>
                                      <p:to>
                                        <p:strVal val="hidden"/>
                                      </p:to>
                                    </p:set>
                                  </p:childTnLst>
                                </p:cTn>
                              </p:par>
                              <p:par>
                                <p:cTn id="43" presetID="2" presetClass="exit" presetSubtype="8" fill="hold" nodeType="withEffect">
                                  <p:stCondLst>
                                    <p:cond delay="0"/>
                                  </p:stCondLst>
                                  <p:childTnLst>
                                    <p:anim calcmode="lin" valueType="num">
                                      <p:cBhvr additive="base">
                                        <p:cTn id="44" dur="500"/>
                                        <p:tgtEl>
                                          <p:spTgt spid="9"/>
                                        </p:tgtEl>
                                        <p:attrNameLst>
                                          <p:attrName>ppt_x</p:attrName>
                                        </p:attrNameLst>
                                      </p:cBhvr>
                                      <p:tavLst>
                                        <p:tav tm="0">
                                          <p:val>
                                            <p:strVal val="ppt_x"/>
                                          </p:val>
                                        </p:tav>
                                        <p:tav tm="100000">
                                          <p:val>
                                            <p:strVal val="0-ppt_w/2"/>
                                          </p:val>
                                        </p:tav>
                                      </p:tavLst>
                                    </p:anim>
                                    <p:anim calcmode="lin" valueType="num">
                                      <p:cBhvr additive="base">
                                        <p:cTn id="45" dur="500"/>
                                        <p:tgtEl>
                                          <p:spTgt spid="9"/>
                                        </p:tgtEl>
                                        <p:attrNameLst>
                                          <p:attrName>ppt_y</p:attrName>
                                        </p:attrNameLst>
                                      </p:cBhvr>
                                      <p:tavLst>
                                        <p:tav tm="0">
                                          <p:val>
                                            <p:strVal val="ppt_y"/>
                                          </p:val>
                                        </p:tav>
                                        <p:tav tm="100000">
                                          <p:val>
                                            <p:strVal val="ppt_y"/>
                                          </p:val>
                                        </p:tav>
                                      </p:tavLst>
                                    </p:anim>
                                    <p:set>
                                      <p:cBhvr>
                                        <p:cTn id="46" dur="1" fill="hold">
                                          <p:stCondLst>
                                            <p:cond delay="499"/>
                                          </p:stCondLst>
                                        </p:cTn>
                                        <p:tgtEl>
                                          <p:spTgt spid="9"/>
                                        </p:tgtEl>
                                        <p:attrNameLst>
                                          <p:attrName>style.visibility</p:attrName>
                                        </p:attrNameLst>
                                      </p:cBhvr>
                                      <p:to>
                                        <p:strVal val="hidden"/>
                                      </p:to>
                                    </p:set>
                                  </p:childTnLst>
                                </p:cTn>
                              </p:par>
                              <p:par>
                                <p:cTn id="47" presetID="35" presetClass="path" presetSubtype="0" accel="50000" decel="50000" fill="hold" nodeType="withEffect">
                                  <p:stCondLst>
                                    <p:cond delay="0"/>
                                  </p:stCondLst>
                                  <p:childTnLst>
                                    <p:animMotion origin="layout" path="M 1.45833E-6 2.96296E-6 L -0.36784 0.00277 " pathEditMode="relative" rAng="0" ptsTypes="AA">
                                      <p:cBhvr>
                                        <p:cTn id="48" dur="2000" fill="hold"/>
                                        <p:tgtEl>
                                          <p:spTgt spid="10"/>
                                        </p:tgtEl>
                                        <p:attrNameLst>
                                          <p:attrName>ppt_x</p:attrName>
                                          <p:attrName>ppt_y</p:attrName>
                                        </p:attrNameLst>
                                      </p:cBhvr>
                                      <p:rCtr x="-18398" y="139"/>
                                    </p:animMotion>
                                  </p:childTnLst>
                                </p:cTn>
                              </p:par>
                              <p:par>
                                <p:cTn id="49" presetID="6" presetClass="emph" presetSubtype="0" fill="hold" nodeType="withEffect">
                                  <p:stCondLst>
                                    <p:cond delay="0"/>
                                  </p:stCondLst>
                                  <p:childTnLst>
                                    <p:animScale>
                                      <p:cBhvr>
                                        <p:cTn id="50"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921D9E-49D8-4EC2-B9DA-02832BFAA297}"/>
              </a:ext>
            </a:extLst>
          </p:cNvPr>
          <p:cNvSpPr>
            <a:spLocks noGrp="1"/>
          </p:cNvSpPr>
          <p:nvPr>
            <p:ph type="sldNum" idx="12"/>
          </p:nvPr>
        </p:nvSpPr>
        <p:spPr/>
        <p:txBody>
          <a:bodyPr/>
          <a:lstStyle/>
          <a:p>
            <a:fld id="{00000000-1234-1234-1234-123412341234}" type="slidenum">
              <a:rPr lang="en" smtClean="0"/>
              <a:pPr/>
              <a:t>6</a:t>
            </a:fld>
            <a:endParaRPr lang="en"/>
          </a:p>
        </p:txBody>
      </p:sp>
      <p:sp>
        <p:nvSpPr>
          <p:cNvPr id="66" name="Rectangle: Rounded Corners 65">
            <a:extLst>
              <a:ext uri="{FF2B5EF4-FFF2-40B4-BE49-F238E27FC236}">
                <a16:creationId xmlns:a16="http://schemas.microsoft.com/office/drawing/2014/main" id="{2A7208C8-1A0B-48E8-F6DD-496B6E3EA9BF}"/>
              </a:ext>
            </a:extLst>
          </p:cNvPr>
          <p:cNvSpPr/>
          <p:nvPr/>
        </p:nvSpPr>
        <p:spPr>
          <a:xfrm>
            <a:off x="7987663" y="4305300"/>
            <a:ext cx="3308948" cy="1342812"/>
          </a:xfrm>
          <a:prstGeom prst="roundRect">
            <a:avLst>
              <a:gd name="adj" fmla="val 24275"/>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400">
              <a:latin typeface="Arial"/>
              <a:cs typeface="Arial"/>
            </a:endParaRPr>
          </a:p>
          <a:p>
            <a:pPr algn="ctr">
              <a:spcAft>
                <a:spcPts val="1600"/>
              </a:spcAft>
            </a:pPr>
            <a:r>
              <a:rPr lang="en-US" sz="2133" b="1">
                <a:solidFill>
                  <a:schemeClr val="bg1"/>
                </a:solidFill>
                <a:cs typeface="Arial"/>
              </a:rPr>
              <a:t>Easy operation &amp; </a:t>
            </a:r>
          </a:p>
          <a:p>
            <a:pPr algn="ctr">
              <a:spcAft>
                <a:spcPts val="1600"/>
              </a:spcAft>
            </a:pPr>
            <a:r>
              <a:rPr lang="en-US" sz="2133" b="1">
                <a:solidFill>
                  <a:schemeClr val="bg1"/>
                </a:solidFill>
                <a:cs typeface="Arial"/>
              </a:rPr>
              <a:t>User friendly </a:t>
            </a:r>
          </a:p>
          <a:p>
            <a:pPr algn="ctr"/>
            <a:endParaRPr lang="en-US" sz="2400"/>
          </a:p>
        </p:txBody>
      </p:sp>
      <p:sp>
        <p:nvSpPr>
          <p:cNvPr id="2079" name="Rectangle: Rounded Corners 2078">
            <a:extLst>
              <a:ext uri="{FF2B5EF4-FFF2-40B4-BE49-F238E27FC236}">
                <a16:creationId xmlns:a16="http://schemas.microsoft.com/office/drawing/2014/main" id="{A6256B81-F594-2712-42F1-0BE48E8575E9}"/>
              </a:ext>
            </a:extLst>
          </p:cNvPr>
          <p:cNvSpPr/>
          <p:nvPr/>
        </p:nvSpPr>
        <p:spPr>
          <a:xfrm>
            <a:off x="415600" y="4305300"/>
            <a:ext cx="3308948" cy="1237998"/>
          </a:xfrm>
          <a:prstGeom prst="roundRect">
            <a:avLst>
              <a:gd name="adj" fmla="val 23738"/>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133" b="1">
              <a:solidFill>
                <a:schemeClr val="tx1"/>
              </a:solidFill>
              <a:latin typeface="Arial"/>
              <a:cs typeface="Arial"/>
            </a:endParaRPr>
          </a:p>
          <a:p>
            <a:pPr algn="ctr">
              <a:spcAft>
                <a:spcPts val="1600"/>
              </a:spcAft>
            </a:pPr>
            <a:r>
              <a:rPr lang="en-US" sz="2400" b="1">
                <a:solidFill>
                  <a:schemeClr val="bg1"/>
                </a:solidFill>
                <a:cs typeface="Arial"/>
              </a:rPr>
              <a:t>Fuse Switching and</a:t>
            </a:r>
          </a:p>
          <a:p>
            <a:pPr algn="ctr">
              <a:spcAft>
                <a:spcPts val="1600"/>
              </a:spcAft>
            </a:pPr>
            <a:r>
              <a:rPr lang="en-US" sz="2400" b="1">
                <a:solidFill>
                  <a:schemeClr val="bg1"/>
                </a:solidFill>
                <a:cs typeface="Arial"/>
              </a:rPr>
              <a:t> Restoration </a:t>
            </a:r>
          </a:p>
          <a:p>
            <a:pPr algn="ctr"/>
            <a:endParaRPr lang="en-US" sz="2400"/>
          </a:p>
        </p:txBody>
      </p:sp>
      <p:sp>
        <p:nvSpPr>
          <p:cNvPr id="67" name="Rectangle: Rounded Corners 66">
            <a:extLst>
              <a:ext uri="{FF2B5EF4-FFF2-40B4-BE49-F238E27FC236}">
                <a16:creationId xmlns:a16="http://schemas.microsoft.com/office/drawing/2014/main" id="{18EC0175-7DBC-80E7-78B9-97E7F2E96E20}"/>
              </a:ext>
            </a:extLst>
          </p:cNvPr>
          <p:cNvSpPr/>
          <p:nvPr/>
        </p:nvSpPr>
        <p:spPr>
          <a:xfrm>
            <a:off x="4086060" y="4305300"/>
            <a:ext cx="3308948" cy="1269680"/>
          </a:xfrm>
          <a:prstGeom prst="roundRect">
            <a:avLst>
              <a:gd name="adj" fmla="val 28395"/>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a:cs typeface="Arial"/>
            </a:endParaRPr>
          </a:p>
          <a:p>
            <a:pPr algn="ctr"/>
            <a:r>
              <a:rPr lang="en-US" sz="2400" b="1">
                <a:solidFill>
                  <a:schemeClr val="bg1"/>
                </a:solidFill>
                <a:cs typeface="Arial"/>
              </a:rPr>
              <a:t>Easily Transportable</a:t>
            </a:r>
          </a:p>
          <a:p>
            <a:pPr algn="ctr"/>
            <a:endParaRPr lang="en-US" sz="2400"/>
          </a:p>
        </p:txBody>
      </p:sp>
      <p:sp>
        <p:nvSpPr>
          <p:cNvPr id="3" name="Rectangle 2">
            <a:extLst>
              <a:ext uri="{FF2B5EF4-FFF2-40B4-BE49-F238E27FC236}">
                <a16:creationId xmlns:a16="http://schemas.microsoft.com/office/drawing/2014/main" id="{FD207698-6F66-394C-A832-832186C33CE8}"/>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0B2F40-CC41-3351-C056-230630A50EB9}"/>
              </a:ext>
            </a:extLst>
          </p:cNvPr>
          <p:cNvPicPr>
            <a:picLocks noChangeAspect="1"/>
          </p:cNvPicPr>
          <p:nvPr/>
        </p:nvPicPr>
        <p:blipFill>
          <a:blip r:embed="rId4"/>
          <a:stretch>
            <a:fillRect/>
          </a:stretch>
        </p:blipFill>
        <p:spPr>
          <a:xfrm>
            <a:off x="10979000" y="0"/>
            <a:ext cx="763600" cy="763600"/>
          </a:xfrm>
          <a:prstGeom prst="rect">
            <a:avLst/>
          </a:prstGeom>
        </p:spPr>
      </p:pic>
      <p:sp>
        <p:nvSpPr>
          <p:cNvPr id="23" name="Title 22">
            <a:extLst>
              <a:ext uri="{FF2B5EF4-FFF2-40B4-BE49-F238E27FC236}">
                <a16:creationId xmlns:a16="http://schemas.microsoft.com/office/drawing/2014/main" id="{A2F65934-92D1-FA16-426C-4DEEAC1DE52D}"/>
              </a:ext>
            </a:extLst>
          </p:cNvPr>
          <p:cNvSpPr>
            <a:spLocks noGrp="1"/>
          </p:cNvSpPr>
          <p:nvPr>
            <p:ph type="title"/>
          </p:nvPr>
        </p:nvSpPr>
        <p:spPr>
          <a:xfrm>
            <a:off x="60134" y="-4963"/>
            <a:ext cx="11360800" cy="763600"/>
          </a:xfrm>
        </p:spPr>
        <p:txBody>
          <a:bodyPr>
            <a:normAutofit fontScale="90000"/>
          </a:bodyPr>
          <a:lstStyle/>
          <a:p>
            <a:r>
              <a:rPr lang="en-US">
                <a:solidFill>
                  <a:schemeClr val="bg1"/>
                </a:solidFill>
              </a:rPr>
              <a:t>Key Goals</a:t>
            </a:r>
          </a:p>
        </p:txBody>
      </p:sp>
      <p:pic>
        <p:nvPicPr>
          <p:cNvPr id="25" name="Picture 24" descr="A picture containing sky, outdoor, person, person&#10;&#10;Description automatically generated">
            <a:extLst>
              <a:ext uri="{FF2B5EF4-FFF2-40B4-BE49-F238E27FC236}">
                <a16:creationId xmlns:a16="http://schemas.microsoft.com/office/drawing/2014/main" id="{46575E7B-390A-1908-9A1D-41CBAEBAD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20" y="937348"/>
            <a:ext cx="3594665" cy="3268643"/>
          </a:xfrm>
          <a:prstGeom prst="rect">
            <a:avLst/>
          </a:prstGeom>
        </p:spPr>
      </p:pic>
      <p:pic>
        <p:nvPicPr>
          <p:cNvPr id="27" name="Picture 26" descr="A picture containing sky, road, truck, outdoor&#10;&#10;Description automatically generated">
            <a:extLst>
              <a:ext uri="{FF2B5EF4-FFF2-40B4-BE49-F238E27FC236}">
                <a16:creationId xmlns:a16="http://schemas.microsoft.com/office/drawing/2014/main" id="{720619BE-6E56-9923-33C8-D192A11BD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060" y="934720"/>
            <a:ext cx="3393440" cy="1781556"/>
          </a:xfrm>
          <a:prstGeom prst="rect">
            <a:avLst/>
          </a:prstGeom>
        </p:spPr>
      </p:pic>
      <p:pic>
        <p:nvPicPr>
          <p:cNvPr id="29" name="Picture 28" descr="A group of cars parked on grass&#10;&#10;Description automatically generated with low confidence">
            <a:extLst>
              <a:ext uri="{FF2B5EF4-FFF2-40B4-BE49-F238E27FC236}">
                <a16:creationId xmlns:a16="http://schemas.microsoft.com/office/drawing/2014/main" id="{297A4C25-A99A-95E1-54F4-61551129EF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6060" y="2788691"/>
            <a:ext cx="3393440" cy="1417300"/>
          </a:xfrm>
          <a:prstGeom prst="rect">
            <a:avLst/>
          </a:prstGeom>
        </p:spPr>
      </p:pic>
      <p:pic>
        <p:nvPicPr>
          <p:cNvPr id="31" name="Picture 30">
            <a:extLst>
              <a:ext uri="{FF2B5EF4-FFF2-40B4-BE49-F238E27FC236}">
                <a16:creationId xmlns:a16="http://schemas.microsoft.com/office/drawing/2014/main" id="{F4832619-1629-613D-A207-EAE4952D603A}"/>
              </a:ext>
            </a:extLst>
          </p:cNvPr>
          <p:cNvPicPr>
            <a:picLocks noChangeAspect="1"/>
          </p:cNvPicPr>
          <p:nvPr/>
        </p:nvPicPr>
        <p:blipFill>
          <a:blip r:embed="rId8"/>
          <a:stretch>
            <a:fillRect/>
          </a:stretch>
        </p:blipFill>
        <p:spPr>
          <a:xfrm>
            <a:off x="7717941" y="934720"/>
            <a:ext cx="4109958" cy="3141875"/>
          </a:xfrm>
          <a:prstGeom prst="rect">
            <a:avLst/>
          </a:prstGeom>
        </p:spPr>
      </p:pic>
      <p:sp>
        <p:nvSpPr>
          <p:cNvPr id="9" name="TextBox 8">
            <a:extLst>
              <a:ext uri="{FF2B5EF4-FFF2-40B4-BE49-F238E27FC236}">
                <a16:creationId xmlns:a16="http://schemas.microsoft.com/office/drawing/2014/main" id="{CB93F73C-49B2-397E-CD18-EB6EA2714EA2}"/>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spTree>
    <p:extLst>
      <p:ext uri="{BB962C8B-B14F-4D97-AF65-F5344CB8AC3E}">
        <p14:creationId xmlns:p14="http://schemas.microsoft.com/office/powerpoint/2010/main" val="2919165397"/>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1ADD-0624-1A66-12BB-2E42F949BAD0}"/>
              </a:ext>
            </a:extLst>
          </p:cNvPr>
          <p:cNvSpPr>
            <a:spLocks noGrp="1"/>
          </p:cNvSpPr>
          <p:nvPr>
            <p:ph type="title"/>
          </p:nvPr>
        </p:nvSpPr>
        <p:spPr>
          <a:xfrm>
            <a:off x="177587" y="184565"/>
            <a:ext cx="11360800" cy="763600"/>
          </a:xfrm>
        </p:spPr>
        <p:txBody>
          <a:bodyPr>
            <a:normAutofit fontScale="90000"/>
          </a:bodyPr>
          <a:lstStyle/>
          <a:p>
            <a:r>
              <a:rPr lang="en-US">
                <a:latin typeface="Arial"/>
                <a:cs typeface="Arial"/>
              </a:rPr>
              <a:t>Future Work</a:t>
            </a:r>
            <a:endParaRPr lang="en-US"/>
          </a:p>
        </p:txBody>
      </p:sp>
      <p:sp>
        <p:nvSpPr>
          <p:cNvPr id="3" name="Slide Number Placeholder 2">
            <a:extLst>
              <a:ext uri="{FF2B5EF4-FFF2-40B4-BE49-F238E27FC236}">
                <a16:creationId xmlns:a16="http://schemas.microsoft.com/office/drawing/2014/main" id="{B987EB29-0ECA-B1F7-E910-91228F5D9525}"/>
              </a:ext>
            </a:extLst>
          </p:cNvPr>
          <p:cNvSpPr>
            <a:spLocks noGrp="1"/>
          </p:cNvSpPr>
          <p:nvPr>
            <p:ph type="sldNum" idx="12"/>
          </p:nvPr>
        </p:nvSpPr>
        <p:spPr/>
        <p:txBody>
          <a:bodyPr/>
          <a:lstStyle/>
          <a:p>
            <a:fld id="{00000000-1234-1234-1234-123412341234}" type="slidenum">
              <a:rPr lang="en" smtClean="0"/>
              <a:pPr/>
              <a:t>60</a:t>
            </a:fld>
            <a:endParaRPr lang="en"/>
          </a:p>
        </p:txBody>
      </p:sp>
      <p:sp>
        <p:nvSpPr>
          <p:cNvPr id="4" name="TextBox 3">
            <a:extLst>
              <a:ext uri="{FF2B5EF4-FFF2-40B4-BE49-F238E27FC236}">
                <a16:creationId xmlns:a16="http://schemas.microsoft.com/office/drawing/2014/main" id="{C67CB7B2-1A13-C834-4ADC-04772A7E19FE}"/>
              </a:ext>
            </a:extLst>
          </p:cNvPr>
          <p:cNvSpPr txBox="1"/>
          <p:nvPr/>
        </p:nvSpPr>
        <p:spPr>
          <a:xfrm>
            <a:off x="4918740" y="2318847"/>
            <a:ext cx="2354513"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Concept Generation</a:t>
            </a:r>
          </a:p>
        </p:txBody>
      </p:sp>
      <p:sp>
        <p:nvSpPr>
          <p:cNvPr id="5" name="TextBox 4">
            <a:extLst>
              <a:ext uri="{FF2B5EF4-FFF2-40B4-BE49-F238E27FC236}">
                <a16:creationId xmlns:a16="http://schemas.microsoft.com/office/drawing/2014/main" id="{92ACF703-7CBA-B1F7-3331-AC7B4EBAF49B}"/>
              </a:ext>
            </a:extLst>
          </p:cNvPr>
          <p:cNvSpPr txBox="1"/>
          <p:nvPr/>
        </p:nvSpPr>
        <p:spPr>
          <a:xfrm>
            <a:off x="9170195" y="2233358"/>
            <a:ext cx="2037940"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Concept Selection</a:t>
            </a:r>
          </a:p>
        </p:txBody>
      </p:sp>
      <p:pic>
        <p:nvPicPr>
          <p:cNvPr id="6" name="Picture 6" descr="Icon&#10;&#10;Description automatically generated">
            <a:extLst>
              <a:ext uri="{FF2B5EF4-FFF2-40B4-BE49-F238E27FC236}">
                <a16:creationId xmlns:a16="http://schemas.microsoft.com/office/drawing/2014/main" id="{9F9E9267-B2E5-7818-5269-5595483BD658}"/>
              </a:ext>
            </a:extLst>
          </p:cNvPr>
          <p:cNvPicPr>
            <a:picLocks noChangeAspect="1"/>
          </p:cNvPicPr>
          <p:nvPr/>
        </p:nvPicPr>
        <p:blipFill>
          <a:blip r:embed="rId3"/>
          <a:stretch>
            <a:fillRect/>
          </a:stretch>
        </p:blipFill>
        <p:spPr>
          <a:xfrm>
            <a:off x="5558394" y="1244990"/>
            <a:ext cx="1075207" cy="1075207"/>
          </a:xfrm>
          <a:prstGeom prst="rect">
            <a:avLst/>
          </a:prstGeom>
        </p:spPr>
      </p:pic>
      <p:pic>
        <p:nvPicPr>
          <p:cNvPr id="7" name="Picture 7" descr="Icon&#10;&#10;Description automatically generated">
            <a:extLst>
              <a:ext uri="{FF2B5EF4-FFF2-40B4-BE49-F238E27FC236}">
                <a16:creationId xmlns:a16="http://schemas.microsoft.com/office/drawing/2014/main" id="{8C838277-8798-F573-B77A-65919AB80E09}"/>
              </a:ext>
            </a:extLst>
          </p:cNvPr>
          <p:cNvPicPr>
            <a:picLocks noChangeAspect="1"/>
          </p:cNvPicPr>
          <p:nvPr/>
        </p:nvPicPr>
        <p:blipFill>
          <a:blip r:embed="rId4"/>
          <a:stretch>
            <a:fillRect/>
          </a:stretch>
        </p:blipFill>
        <p:spPr>
          <a:xfrm>
            <a:off x="9602338" y="1338049"/>
            <a:ext cx="1173653" cy="870145"/>
          </a:xfrm>
          <a:prstGeom prst="rect">
            <a:avLst/>
          </a:prstGeom>
        </p:spPr>
      </p:pic>
      <p:sp>
        <p:nvSpPr>
          <p:cNvPr id="8" name="Rectangle: Rounded Corners 7">
            <a:extLst>
              <a:ext uri="{FF2B5EF4-FFF2-40B4-BE49-F238E27FC236}">
                <a16:creationId xmlns:a16="http://schemas.microsoft.com/office/drawing/2014/main" id="{BBFB7168-A4E9-9509-582B-B46F8506FB40}"/>
              </a:ext>
            </a:extLst>
          </p:cNvPr>
          <p:cNvSpPr/>
          <p:nvPr/>
        </p:nvSpPr>
        <p:spPr>
          <a:xfrm>
            <a:off x="4890593" y="1139986"/>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Rounded Corners 8">
            <a:extLst>
              <a:ext uri="{FF2B5EF4-FFF2-40B4-BE49-F238E27FC236}">
                <a16:creationId xmlns:a16="http://schemas.microsoft.com/office/drawing/2014/main" id="{AA77F975-9827-7EAE-DBBD-4111D0AF365E}"/>
              </a:ext>
            </a:extLst>
          </p:cNvPr>
          <p:cNvSpPr/>
          <p:nvPr/>
        </p:nvSpPr>
        <p:spPr>
          <a:xfrm>
            <a:off x="8943836" y="1085065"/>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3CB9A6CD-5E42-B86D-3531-60D4B7BCE9DA}"/>
              </a:ext>
            </a:extLst>
          </p:cNvPr>
          <p:cNvSpPr txBox="1"/>
          <p:nvPr/>
        </p:nvSpPr>
        <p:spPr>
          <a:xfrm>
            <a:off x="1142189" y="2380687"/>
            <a:ext cx="1933867"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200">
                <a:cs typeface="Calibri"/>
              </a:rPr>
              <a:t>Targets</a:t>
            </a:r>
          </a:p>
        </p:txBody>
      </p:sp>
      <p:sp>
        <p:nvSpPr>
          <p:cNvPr id="12" name="Rectangle: Rounded Corners 11">
            <a:extLst>
              <a:ext uri="{FF2B5EF4-FFF2-40B4-BE49-F238E27FC236}">
                <a16:creationId xmlns:a16="http://schemas.microsoft.com/office/drawing/2014/main" id="{26EFF460-7B43-07DC-79C2-45DC32DCE51F}"/>
              </a:ext>
            </a:extLst>
          </p:cNvPr>
          <p:cNvSpPr/>
          <p:nvPr/>
        </p:nvSpPr>
        <p:spPr>
          <a:xfrm>
            <a:off x="833932" y="1111521"/>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6" name="Picture 2" descr="Target - Free business icons">
            <a:extLst>
              <a:ext uri="{FF2B5EF4-FFF2-40B4-BE49-F238E27FC236}">
                <a16:creationId xmlns:a16="http://schemas.microsoft.com/office/drawing/2014/main" id="{EFCF630D-54AC-AA87-830E-1BC20B435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481" y="1253404"/>
            <a:ext cx="1127283" cy="11272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7E621AA-6EAA-346E-F407-29DEC3BB6804}"/>
              </a:ext>
            </a:extLst>
          </p:cNvPr>
          <p:cNvSpPr txBox="1"/>
          <p:nvPr/>
        </p:nvSpPr>
        <p:spPr>
          <a:xfrm>
            <a:off x="4294803" y="4819809"/>
            <a:ext cx="3678821"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Risk </a:t>
            </a:r>
          </a:p>
          <a:p>
            <a:pPr algn="ctr"/>
            <a:r>
              <a:rPr lang="en-US" sz="2667">
                <a:cs typeface="Calibri"/>
              </a:rPr>
              <a:t>Assessment</a:t>
            </a:r>
          </a:p>
        </p:txBody>
      </p:sp>
      <p:sp>
        <p:nvSpPr>
          <p:cNvPr id="15" name="Rectangle: Rounded Corners 14">
            <a:extLst>
              <a:ext uri="{FF2B5EF4-FFF2-40B4-BE49-F238E27FC236}">
                <a16:creationId xmlns:a16="http://schemas.microsoft.com/office/drawing/2014/main" id="{EF98A543-3BD3-58EE-9A56-DAF75E20BBCB}"/>
              </a:ext>
            </a:extLst>
          </p:cNvPr>
          <p:cNvSpPr/>
          <p:nvPr/>
        </p:nvSpPr>
        <p:spPr>
          <a:xfrm>
            <a:off x="4888882" y="3650305"/>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8" name="Picture 4" descr="Danger - Free signs icons">
            <a:extLst>
              <a:ext uri="{FF2B5EF4-FFF2-40B4-BE49-F238E27FC236}">
                <a16:creationId xmlns:a16="http://schemas.microsoft.com/office/drawing/2014/main" id="{938E9348-0D2A-4CEB-E396-00F388BDC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6615" y="3802669"/>
            <a:ext cx="938760" cy="9387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A6A81F0-6759-EA6C-B3E2-5BAA6BFA93D1}"/>
              </a:ext>
            </a:extLst>
          </p:cNvPr>
          <p:cNvSpPr txBox="1"/>
          <p:nvPr/>
        </p:nvSpPr>
        <p:spPr>
          <a:xfrm>
            <a:off x="1180506" y="4857457"/>
            <a:ext cx="1873429"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Bill of Materials</a:t>
            </a:r>
          </a:p>
        </p:txBody>
      </p:sp>
      <p:sp>
        <p:nvSpPr>
          <p:cNvPr id="18" name="Rectangle: Rounded Corners 17">
            <a:extLst>
              <a:ext uri="{FF2B5EF4-FFF2-40B4-BE49-F238E27FC236}">
                <a16:creationId xmlns:a16="http://schemas.microsoft.com/office/drawing/2014/main" id="{4DAA4BDB-0288-5A0F-C369-F3CB27F11DCA}"/>
              </a:ext>
            </a:extLst>
          </p:cNvPr>
          <p:cNvSpPr/>
          <p:nvPr/>
        </p:nvSpPr>
        <p:spPr>
          <a:xfrm>
            <a:off x="833932" y="3642211"/>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0" name="Picture 6" descr="Checklist - Free files and folders icons">
            <a:extLst>
              <a:ext uri="{FF2B5EF4-FFF2-40B4-BE49-F238E27FC236}">
                <a16:creationId xmlns:a16="http://schemas.microsoft.com/office/drawing/2014/main" id="{4699D14B-479A-93AA-1C96-187D5F8248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827" y="3802670"/>
            <a:ext cx="1054788" cy="10547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B39EDB9-962D-24A7-5C66-B4132073DBD1}"/>
              </a:ext>
            </a:extLst>
          </p:cNvPr>
          <p:cNvSpPr txBox="1"/>
          <p:nvPr/>
        </p:nvSpPr>
        <p:spPr>
          <a:xfrm>
            <a:off x="8495884" y="4819809"/>
            <a:ext cx="3383507"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Spring </a:t>
            </a:r>
          </a:p>
          <a:p>
            <a:pPr algn="ctr"/>
            <a:r>
              <a:rPr lang="en-US" sz="2667">
                <a:cs typeface="Calibri"/>
              </a:rPr>
              <a:t>Plans</a:t>
            </a:r>
          </a:p>
        </p:txBody>
      </p:sp>
      <p:sp>
        <p:nvSpPr>
          <p:cNvPr id="20" name="Rectangle: Rounded Corners 19">
            <a:extLst>
              <a:ext uri="{FF2B5EF4-FFF2-40B4-BE49-F238E27FC236}">
                <a16:creationId xmlns:a16="http://schemas.microsoft.com/office/drawing/2014/main" id="{4AD8FCE7-4511-0C41-60E4-DA53ECCDE3B7}"/>
              </a:ext>
            </a:extLst>
          </p:cNvPr>
          <p:cNvSpPr/>
          <p:nvPr/>
        </p:nvSpPr>
        <p:spPr>
          <a:xfrm>
            <a:off x="8943834" y="3656577"/>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2" name="Picture 8" descr="Clock - Free time and date icons">
            <a:extLst>
              <a:ext uri="{FF2B5EF4-FFF2-40B4-BE49-F238E27FC236}">
                <a16:creationId xmlns:a16="http://schemas.microsoft.com/office/drawing/2014/main" id="{CD399297-A137-5690-7C6C-6D341805E5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9286" y="3739900"/>
            <a:ext cx="1176705" cy="117670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C99C846-CCB5-588B-86A5-42DF652E0A9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Davis Goolsby</a:t>
            </a:r>
            <a:endParaRPr lang="en-US" sz="2000">
              <a:latin typeface="Times New Roman"/>
              <a:cs typeface="Times New Roman"/>
            </a:endParaRPr>
          </a:p>
        </p:txBody>
      </p:sp>
    </p:spTree>
    <p:extLst>
      <p:ext uri="{BB962C8B-B14F-4D97-AF65-F5344CB8AC3E}">
        <p14:creationId xmlns:p14="http://schemas.microsoft.com/office/powerpoint/2010/main" val="100749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References</a:t>
            </a:r>
            <a:endParaRPr/>
          </a:p>
        </p:txBody>
      </p:sp>
      <p:sp>
        <p:nvSpPr>
          <p:cNvPr id="97" name="Google Shape;97;p20"/>
          <p:cNvSpPr txBox="1">
            <a:spLocks noGrp="1"/>
          </p:cNvSpPr>
          <p:nvPr>
            <p:ph type="body" idx="1"/>
          </p:nvPr>
        </p:nvSpPr>
        <p:spPr>
          <a:xfrm>
            <a:off x="415600" y="1476375"/>
            <a:ext cx="11443025" cy="4615459"/>
          </a:xfrm>
          <a:prstGeom prst="rect">
            <a:avLst/>
          </a:prstGeom>
        </p:spPr>
        <p:txBody>
          <a:bodyPr spcFirstLastPara="1" vert="horz" wrap="square" lIns="121900" tIns="121900" rIns="121900" bIns="121900" rtlCol="0" anchor="t" anchorCtr="0">
            <a:normAutofit fontScale="92500"/>
          </a:bodyPr>
          <a:lstStyle/>
          <a:p>
            <a:pPr>
              <a:buNone/>
            </a:pPr>
            <a:r>
              <a:rPr lang="en-US" sz="1733">
                <a:latin typeface="Arial"/>
                <a:cs typeface="Arial"/>
              </a:rPr>
              <a:t>Brain, M. (n.d.). </a:t>
            </a:r>
            <a:r>
              <a:rPr lang="en-US" sz="1733" i="1">
                <a:latin typeface="Arial"/>
                <a:cs typeface="Arial"/>
              </a:rPr>
              <a:t>How Power Grids Work</a:t>
            </a:r>
            <a:r>
              <a:rPr lang="en-US" sz="1733">
                <a:latin typeface="Arial"/>
                <a:cs typeface="Arial"/>
              </a:rPr>
              <a:t>. Retrieved from Clark Science Center at Smith College: https://www.science.smith.edu/~jcardell/Courses/EGR220/ElecPwr_HSW.html#:~:text=Fuses%20must%20be%20replaced%20each,panel%20like%20the%20one%20above</a:t>
            </a:r>
          </a:p>
          <a:p>
            <a:pPr>
              <a:buNone/>
            </a:pPr>
            <a:endParaRPr lang="en-US" sz="1733"/>
          </a:p>
          <a:p>
            <a:pPr>
              <a:buNone/>
            </a:pPr>
            <a:r>
              <a:rPr lang="en-US" sz="1733">
                <a:latin typeface="Arial"/>
                <a:cs typeface="Arial"/>
              </a:rPr>
              <a:t>Csanyi, E. (2013, January 28). </a:t>
            </a:r>
            <a:r>
              <a:rPr lang="en-US" sz="1733" i="1">
                <a:latin typeface="Arial"/>
                <a:cs typeface="Arial"/>
              </a:rPr>
              <a:t>How to manipulate energized conductors with hot stick</a:t>
            </a:r>
            <a:r>
              <a:rPr lang="en-US" sz="1733">
                <a:latin typeface="Arial"/>
                <a:cs typeface="Arial"/>
              </a:rPr>
              <a:t>. Retrieved from Electrical Engineering Portal: https://electrical-engineering-portal.com/manipulating-energized-conductors-with-hot-stick</a:t>
            </a:r>
          </a:p>
          <a:p>
            <a:pPr>
              <a:buNone/>
            </a:pPr>
            <a:endParaRPr lang="en-US" sz="1733"/>
          </a:p>
          <a:p>
            <a:pPr>
              <a:buNone/>
            </a:pPr>
            <a:r>
              <a:rPr lang="en-US" sz="1733">
                <a:latin typeface="Arial"/>
                <a:cs typeface="Arial"/>
              </a:rPr>
              <a:t>Csanyi, E. (2020, October 12). </a:t>
            </a:r>
            <a:r>
              <a:rPr lang="en-US" sz="1733" i="1">
                <a:latin typeface="Arial"/>
                <a:cs typeface="Arial"/>
              </a:rPr>
              <a:t>How primary feeder, distribution transformer, fuses and service operate in radial networks</a:t>
            </a:r>
            <a:r>
              <a:rPr lang="en-US" sz="1733">
                <a:latin typeface="Arial"/>
                <a:cs typeface="Arial"/>
              </a:rPr>
              <a:t>. Retrieved from Electrical Engineering Portal: https://electrical-engineering-portal.com/primary-feeder-distribution-transformer-fuses-service</a:t>
            </a:r>
          </a:p>
          <a:p>
            <a:pPr>
              <a:buNone/>
            </a:pPr>
            <a:endParaRPr lang="en-US" sz="1733"/>
          </a:p>
          <a:p>
            <a:pPr>
              <a:buNone/>
            </a:pPr>
            <a:r>
              <a:rPr lang="en-US" sz="1733">
                <a:latin typeface="Arial"/>
                <a:cs typeface="Arial"/>
              </a:rPr>
              <a:t>Eaton Corporation. (n.d.). </a:t>
            </a:r>
            <a:r>
              <a:rPr lang="en-US" sz="1733" i="1">
                <a:latin typeface="Arial"/>
                <a:cs typeface="Arial"/>
              </a:rPr>
              <a:t>Eaton Website</a:t>
            </a:r>
            <a:r>
              <a:rPr lang="en-US" sz="1733">
                <a:latin typeface="Arial"/>
                <a:cs typeface="Arial"/>
              </a:rPr>
              <a:t>. Retrieved from Fuses: fundamentals of fuses: https://www.eaton.com/us/en-us/products/medium-voltage-power-distribution-control-systems/utility-fuses/fuses--fundamentals-of-fuses.html</a:t>
            </a:r>
          </a:p>
          <a:p>
            <a:pPr>
              <a:buNone/>
            </a:pPr>
            <a:endParaRPr lang="en-US" sz="1733"/>
          </a:p>
          <a:p>
            <a:pPr>
              <a:buNone/>
            </a:pPr>
            <a:r>
              <a:rPr lang="en-US" sz="1733">
                <a:latin typeface="Arial"/>
                <a:cs typeface="Arial"/>
              </a:rPr>
              <a:t>Hastings Hot Line Tools &amp; Equipment. (2021, March). </a:t>
            </a:r>
            <a:r>
              <a:rPr lang="en-US" sz="1733" i="1">
                <a:latin typeface="Arial"/>
                <a:cs typeface="Arial"/>
              </a:rPr>
              <a:t>Hastings Catalog</a:t>
            </a:r>
            <a:r>
              <a:rPr lang="en-US" sz="1733">
                <a:latin typeface="Arial"/>
                <a:cs typeface="Arial"/>
              </a:rPr>
              <a:t>. Retrieved from Hastings Website: https://www.hfgp.com/fb-catalog/</a:t>
            </a:r>
          </a:p>
          <a:p>
            <a:pPr>
              <a:buNone/>
            </a:pPr>
            <a:endParaRPr lang="en-US" sz="1733"/>
          </a:p>
          <a:p>
            <a:pPr>
              <a:buNone/>
            </a:pPr>
            <a:r>
              <a:rPr lang="en-US" sz="1733">
                <a:latin typeface="Arial"/>
                <a:cs typeface="Arial"/>
              </a:rPr>
              <a:t>King-Homan, L. (2020, August 3). </a:t>
            </a:r>
            <a:r>
              <a:rPr lang="en-US" sz="1733" i="1">
                <a:latin typeface="Arial"/>
                <a:cs typeface="Arial"/>
              </a:rPr>
              <a:t>How Does That Work? Hot Stick</a:t>
            </a:r>
            <a:r>
              <a:rPr lang="en-US" sz="1733">
                <a:latin typeface="Arial"/>
                <a:cs typeface="Arial"/>
              </a:rPr>
              <a:t>. Retrieved from The Wire: Energy news from Omaha Public Power District: https://oppdthewire.com/hot-stick-how-works-2020-oppd/</a:t>
            </a:r>
            <a:endParaRPr lang="en-US" sz="1733"/>
          </a:p>
          <a:p>
            <a:pPr marL="0" indent="0">
              <a:spcAft>
                <a:spcPts val="1600"/>
              </a:spcAft>
              <a:buNone/>
            </a:pPr>
            <a:endParaRPr lang="en-US" sz="1733">
              <a:latin typeface="Arial"/>
              <a:cs typeface="Arial"/>
            </a:endParaRPr>
          </a:p>
        </p:txBody>
      </p:sp>
      <p:sp>
        <p:nvSpPr>
          <p:cNvPr id="2" name="Slide Number Placeholder 1">
            <a:extLst>
              <a:ext uri="{FF2B5EF4-FFF2-40B4-BE49-F238E27FC236}">
                <a16:creationId xmlns:a16="http://schemas.microsoft.com/office/drawing/2014/main" id="{766C6C6C-0342-5CE1-76E9-2DCAB51065F1}"/>
              </a:ext>
            </a:extLst>
          </p:cNvPr>
          <p:cNvSpPr>
            <a:spLocks noGrp="1"/>
          </p:cNvSpPr>
          <p:nvPr>
            <p:ph type="sldNum" idx="12"/>
          </p:nvPr>
        </p:nvSpPr>
        <p:spPr/>
        <p:txBody>
          <a:bodyPr/>
          <a:lstStyle/>
          <a:p>
            <a:fld id="{00000000-1234-1234-1234-123412341234}" type="slidenum">
              <a:rPr lang="en" smtClean="0"/>
              <a:pPr/>
              <a:t>61</a:t>
            </a:fld>
            <a:endParaRPr lang="en"/>
          </a:p>
        </p:txBody>
      </p:sp>
      <p:sp>
        <p:nvSpPr>
          <p:cNvPr id="3" name="TextBox 2">
            <a:extLst>
              <a:ext uri="{FF2B5EF4-FFF2-40B4-BE49-F238E27FC236}">
                <a16:creationId xmlns:a16="http://schemas.microsoft.com/office/drawing/2014/main" id="{1F392EC9-0E63-8029-E5A0-356EB6AE331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Davis Goolsby</a:t>
            </a:r>
            <a:endParaRPr lang="en-US" sz="2000">
              <a:latin typeface="Times New Roman"/>
              <a:cs typeface="Times New Roman"/>
            </a:endParaRPr>
          </a:p>
        </p:txBody>
      </p:sp>
    </p:spTree>
    <p:extLst>
      <p:ext uri="{BB962C8B-B14F-4D97-AF65-F5344CB8AC3E}">
        <p14:creationId xmlns:p14="http://schemas.microsoft.com/office/powerpoint/2010/main" val="4114837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58 Wooden Power Pole Illustrations &amp; Clip Art - iStock">
            <a:extLst>
              <a:ext uri="{FF2B5EF4-FFF2-40B4-BE49-F238E27FC236}">
                <a16:creationId xmlns:a16="http://schemas.microsoft.com/office/drawing/2014/main" id="{2FEC3428-B03B-2F58-C966-A2C9C870C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80" r="58049"/>
          <a:stretch/>
        </p:blipFill>
        <p:spPr bwMode="auto">
          <a:xfrm>
            <a:off x="0" y="1824691"/>
            <a:ext cx="732674" cy="40436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58 Wooden Power Pole Illustrations &amp; Clip Art - iStock">
            <a:extLst>
              <a:ext uri="{FF2B5EF4-FFF2-40B4-BE49-F238E27FC236}">
                <a16:creationId xmlns:a16="http://schemas.microsoft.com/office/drawing/2014/main" id="{7D40B80B-C79E-00EF-2CAF-06EC1BF9F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03" r="62578"/>
          <a:stretch/>
        </p:blipFill>
        <p:spPr bwMode="auto">
          <a:xfrm>
            <a:off x="11326874" y="1824691"/>
            <a:ext cx="865126" cy="40436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C59567-952F-8EDC-D1AE-DFF69D6203A8}"/>
              </a:ext>
            </a:extLst>
          </p:cNvPr>
          <p:cNvSpPr>
            <a:spLocks noGrp="1"/>
          </p:cNvSpPr>
          <p:nvPr>
            <p:ph type="title"/>
          </p:nvPr>
        </p:nvSpPr>
        <p:spPr>
          <a:xfrm>
            <a:off x="415600" y="557043"/>
            <a:ext cx="11360800" cy="763600"/>
          </a:xfrm>
        </p:spPr>
        <p:txBody>
          <a:bodyPr>
            <a:normAutofit fontScale="90000"/>
          </a:bodyPr>
          <a:lstStyle/>
          <a:p>
            <a:r>
              <a:rPr lang="en-US"/>
              <a:t>Project Scope</a:t>
            </a:r>
          </a:p>
        </p:txBody>
      </p:sp>
      <p:sp>
        <p:nvSpPr>
          <p:cNvPr id="4" name="Slide Number Placeholder 3">
            <a:extLst>
              <a:ext uri="{FF2B5EF4-FFF2-40B4-BE49-F238E27FC236}">
                <a16:creationId xmlns:a16="http://schemas.microsoft.com/office/drawing/2014/main" id="{24385A73-F84C-6E97-D34A-BBC4D667AEA4}"/>
              </a:ext>
            </a:extLst>
          </p:cNvPr>
          <p:cNvSpPr>
            <a:spLocks noGrp="1"/>
          </p:cNvSpPr>
          <p:nvPr>
            <p:ph type="sldNum" idx="12"/>
          </p:nvPr>
        </p:nvSpPr>
        <p:spPr/>
        <p:txBody>
          <a:bodyPr/>
          <a:lstStyle/>
          <a:p>
            <a:fld id="{00000000-1234-1234-1234-123412341234}" type="slidenum">
              <a:rPr lang="en" smtClean="0"/>
              <a:pPr/>
              <a:t>62</a:t>
            </a:fld>
            <a:endParaRPr lang="en"/>
          </a:p>
        </p:txBody>
      </p:sp>
      <p:pic>
        <p:nvPicPr>
          <p:cNvPr id="1026" name="Picture 2" descr="58 Wooden Power Pole Illustrations &amp; Clip Art - iStock">
            <a:extLst>
              <a:ext uri="{FF2B5EF4-FFF2-40B4-BE49-F238E27FC236}">
                <a16:creationId xmlns:a16="http://schemas.microsoft.com/office/drawing/2014/main" id="{B7D0D30C-DD2D-04E9-501A-A1BF5A2D5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
          <a:stretch/>
        </p:blipFill>
        <p:spPr bwMode="auto">
          <a:xfrm>
            <a:off x="386844" y="1824693"/>
            <a:ext cx="6623497" cy="404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8 Wooden Power Pole Illustrations &amp; Clip Art - iStock">
            <a:extLst>
              <a:ext uri="{FF2B5EF4-FFF2-40B4-BE49-F238E27FC236}">
                <a16:creationId xmlns:a16="http://schemas.microsoft.com/office/drawing/2014/main" id="{848B8C53-B4C1-E2E5-A928-02B7313785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5"/>
          <a:stretch/>
        </p:blipFill>
        <p:spPr bwMode="auto">
          <a:xfrm>
            <a:off x="4932540" y="1824692"/>
            <a:ext cx="6429529" cy="40436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mium Vector | Green grass border with isolated transparent background">
            <a:extLst>
              <a:ext uri="{FF2B5EF4-FFF2-40B4-BE49-F238E27FC236}">
                <a16:creationId xmlns:a16="http://schemas.microsoft.com/office/drawing/2014/main" id="{A37CC5ED-0E0B-40B8-1EFF-958AFCEF2AA5}"/>
              </a:ext>
            </a:extLst>
          </p:cNvPr>
          <p:cNvPicPr>
            <a:picLocks noChangeAspect="1" noChangeArrowheads="1"/>
          </p:cNvPicPr>
          <p:nvPr/>
        </p:nvPicPr>
        <p:blipFill>
          <a:blip r:embed="rId4">
            <a:alphaModFix amt="81000"/>
            <a:extLst>
              <a:ext uri="{BEBA8EAE-BF5A-486C-A8C5-ECC9F3942E4B}">
                <a14:imgProps xmlns:a14="http://schemas.microsoft.com/office/drawing/2010/main">
                  <a14:imgLayer r:embed="rId5">
                    <a14:imgEffect>
                      <a14:backgroundRemoval t="9804" b="99755" l="50" r="98200">
                        <a14:foregroundMark x1="2200" y1="89951" x2="7450" y2="88235"/>
                        <a14:foregroundMark x1="7450" y1="88235" x2="1850" y2="87255"/>
                        <a14:foregroundMark x1="1850" y1="87255" x2="6050" y2="78186"/>
                        <a14:foregroundMark x1="19437" y1="77332" x2="25250" y2="76961"/>
                        <a14:foregroundMark x1="6050" y1="78186" x2="17360" y2="77464"/>
                        <a14:foregroundMark x1="30958" y1="77150" x2="62250" y2="78186"/>
                        <a14:foregroundMark x1="25250" y1="76961" x2="27763" y2="77044"/>
                        <a14:foregroundMark x1="74838" y1="76684" x2="80516" y2="76007"/>
                        <a14:foregroundMark x1="62250" y1="78186" x2="69204" y2="77356"/>
                        <a14:foregroundMark x1="7650" y1="77206" x2="1950" y2="77206"/>
                        <a14:foregroundMark x1="1950" y1="77206" x2="50" y2="93750"/>
                        <a14:foregroundMark x1="50" y1="93750" x2="6000" y2="99510"/>
                        <a14:foregroundMark x1="6000" y1="99510" x2="32400" y2="98162"/>
                        <a14:foregroundMark x1="32400" y1="98162" x2="65600" y2="99755"/>
                        <a14:foregroundMark x1="65600" y1="99755" x2="72400" y2="89461"/>
                        <a14:foregroundMark x1="72400" y1="89461" x2="73100" y2="81127"/>
                        <a14:foregroundMark x1="7100" y1="78554" x2="1200" y2="78186"/>
                        <a14:foregroundMark x1="1200" y1="78186" x2="1300" y2="90931"/>
                        <a14:foregroundMark x1="1300" y1="90931" x2="6250" y2="99510"/>
                        <a14:foregroundMark x1="6250" y1="99510" x2="8150" y2="99510"/>
                        <a14:foregroundMark x1="3950" y1="79902" x2="150" y2="76961"/>
                        <a14:foregroundMark x1="150" y1="76961" x2="50" y2="76961"/>
                        <a14:backgroundMark x1="80800" y1="74877" x2="90650" y2="73652"/>
                        <a14:backgroundMark x1="90650" y1="73652" x2="98300" y2="75123"/>
                        <a14:backgroundMark x1="74650" y1="75980" x2="69000" y2="76593"/>
                        <a14:backgroundMark x1="28350" y1="75245" x2="30900" y2="77328"/>
                        <a14:backgroundMark x1="18750" y1="76103" x2="17900" y2="78431"/>
                      </a14:backgroundRemoval>
                    </a14:imgEffect>
                    <a14:imgEffect>
                      <a14:saturation sat="183000"/>
                    </a14:imgEffect>
                  </a14:imgLayer>
                </a14:imgProps>
              </a:ext>
              <a:ext uri="{28A0092B-C50C-407E-A947-70E740481C1C}">
                <a14:useLocalDpi xmlns:a14="http://schemas.microsoft.com/office/drawing/2010/main" val="0"/>
              </a:ext>
            </a:extLst>
          </a:blip>
          <a:srcRect/>
          <a:stretch>
            <a:fillRect/>
          </a:stretch>
        </p:blipFill>
        <p:spPr bwMode="auto">
          <a:xfrm>
            <a:off x="0" y="3968150"/>
            <a:ext cx="12192000" cy="198052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D1E79F-A024-594D-5C91-182D02DA1996}"/>
              </a:ext>
            </a:extLst>
          </p:cNvPr>
          <p:cNvSpPr txBox="1"/>
          <p:nvPr/>
        </p:nvSpPr>
        <p:spPr>
          <a:xfrm>
            <a:off x="294973" y="2063621"/>
            <a:ext cx="1909431" cy="523220"/>
          </a:xfrm>
          <a:prstGeom prst="rect">
            <a:avLst/>
          </a:prstGeom>
          <a:noFill/>
          <a:ln w="15875">
            <a:solidFill>
              <a:schemeClr val="tx1"/>
            </a:solidFill>
          </a:ln>
        </p:spPr>
        <p:txBody>
          <a:bodyPr wrap="square" rtlCol="0">
            <a:spAutoFit/>
          </a:bodyPr>
          <a:lstStyle/>
          <a:p>
            <a:r>
              <a:rPr lang="en-US" sz="2800"/>
              <a:t>Background</a:t>
            </a:r>
          </a:p>
        </p:txBody>
      </p:sp>
      <p:sp>
        <p:nvSpPr>
          <p:cNvPr id="6" name="TextBox 5">
            <a:extLst>
              <a:ext uri="{FF2B5EF4-FFF2-40B4-BE49-F238E27FC236}">
                <a16:creationId xmlns:a16="http://schemas.microsoft.com/office/drawing/2014/main" id="{AF16E6F9-961A-DCCA-FB5B-C3C8CC44B0F5}"/>
              </a:ext>
            </a:extLst>
          </p:cNvPr>
          <p:cNvSpPr txBox="1"/>
          <p:nvPr/>
        </p:nvSpPr>
        <p:spPr>
          <a:xfrm>
            <a:off x="2799192" y="2067133"/>
            <a:ext cx="1623146" cy="523220"/>
          </a:xfrm>
          <a:prstGeom prst="rect">
            <a:avLst/>
          </a:prstGeom>
          <a:noFill/>
          <a:ln w="15875">
            <a:solidFill>
              <a:schemeClr val="tx1"/>
            </a:solidFill>
          </a:ln>
        </p:spPr>
        <p:txBody>
          <a:bodyPr wrap="square" rtlCol="0">
            <a:spAutoFit/>
          </a:bodyPr>
          <a:lstStyle/>
          <a:p>
            <a:r>
              <a:rPr lang="en-US" sz="2800"/>
              <a:t>Key Goals</a:t>
            </a:r>
          </a:p>
        </p:txBody>
      </p:sp>
      <p:sp>
        <p:nvSpPr>
          <p:cNvPr id="7" name="TextBox 6">
            <a:extLst>
              <a:ext uri="{FF2B5EF4-FFF2-40B4-BE49-F238E27FC236}">
                <a16:creationId xmlns:a16="http://schemas.microsoft.com/office/drawing/2014/main" id="{C8C19CA7-E48B-7314-55EB-937DA8167371}"/>
              </a:ext>
            </a:extLst>
          </p:cNvPr>
          <p:cNvSpPr txBox="1"/>
          <p:nvPr/>
        </p:nvSpPr>
        <p:spPr>
          <a:xfrm>
            <a:off x="5258155" y="2063621"/>
            <a:ext cx="1462810" cy="523220"/>
          </a:xfrm>
          <a:prstGeom prst="rect">
            <a:avLst/>
          </a:prstGeom>
          <a:noFill/>
          <a:ln w="15875">
            <a:solidFill>
              <a:schemeClr val="tx1"/>
            </a:solidFill>
          </a:ln>
        </p:spPr>
        <p:txBody>
          <a:bodyPr wrap="square" rtlCol="0">
            <a:spAutoFit/>
          </a:bodyPr>
          <a:lstStyle/>
          <a:p>
            <a:r>
              <a:rPr lang="en-US" sz="2800"/>
              <a:t>Markets</a:t>
            </a:r>
          </a:p>
        </p:txBody>
      </p:sp>
      <p:sp>
        <p:nvSpPr>
          <p:cNvPr id="8" name="TextBox 7">
            <a:extLst>
              <a:ext uri="{FF2B5EF4-FFF2-40B4-BE49-F238E27FC236}">
                <a16:creationId xmlns:a16="http://schemas.microsoft.com/office/drawing/2014/main" id="{4667A531-E560-333F-30CA-4AFA955EDAE1}"/>
              </a:ext>
            </a:extLst>
          </p:cNvPr>
          <p:cNvSpPr txBox="1"/>
          <p:nvPr/>
        </p:nvSpPr>
        <p:spPr>
          <a:xfrm>
            <a:off x="7309706" y="2063621"/>
            <a:ext cx="2083102" cy="523220"/>
          </a:xfrm>
          <a:prstGeom prst="rect">
            <a:avLst/>
          </a:prstGeom>
          <a:noFill/>
          <a:ln w="15875">
            <a:solidFill>
              <a:schemeClr val="tx1"/>
            </a:solidFill>
          </a:ln>
        </p:spPr>
        <p:txBody>
          <a:bodyPr wrap="square" rtlCol="0">
            <a:spAutoFit/>
          </a:bodyPr>
          <a:lstStyle/>
          <a:p>
            <a:r>
              <a:rPr lang="en-US" sz="2800"/>
              <a:t>Assumptions</a:t>
            </a:r>
          </a:p>
        </p:txBody>
      </p:sp>
      <p:sp>
        <p:nvSpPr>
          <p:cNvPr id="9" name="TextBox 8">
            <a:extLst>
              <a:ext uri="{FF2B5EF4-FFF2-40B4-BE49-F238E27FC236}">
                <a16:creationId xmlns:a16="http://schemas.microsoft.com/office/drawing/2014/main" id="{C397AD8A-DDBD-7B81-ED3E-AC0E49798CB9}"/>
              </a:ext>
            </a:extLst>
          </p:cNvPr>
          <p:cNvSpPr txBox="1"/>
          <p:nvPr/>
        </p:nvSpPr>
        <p:spPr>
          <a:xfrm>
            <a:off x="9722054" y="2063621"/>
            <a:ext cx="2083102" cy="523220"/>
          </a:xfrm>
          <a:prstGeom prst="rect">
            <a:avLst/>
          </a:prstGeom>
          <a:noFill/>
          <a:ln w="15875">
            <a:solidFill>
              <a:schemeClr val="tx1"/>
            </a:solidFill>
          </a:ln>
        </p:spPr>
        <p:txBody>
          <a:bodyPr wrap="square" rtlCol="0">
            <a:spAutoFit/>
          </a:bodyPr>
          <a:lstStyle/>
          <a:p>
            <a:r>
              <a:rPr lang="en-US" sz="2800"/>
              <a:t>Stakeholders</a:t>
            </a:r>
          </a:p>
        </p:txBody>
      </p:sp>
      <p:pic>
        <p:nvPicPr>
          <p:cNvPr id="12" name="Picture 24">
            <a:extLst>
              <a:ext uri="{FF2B5EF4-FFF2-40B4-BE49-F238E27FC236}">
                <a16:creationId xmlns:a16="http://schemas.microsoft.com/office/drawing/2014/main" id="{9CAD270D-FC40-7758-C4D2-FA0A5D06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1152079" y="3284214"/>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3968D9CA-F1C6-16EA-0D2A-92B3A12A2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3523109"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a:extLst>
              <a:ext uri="{FF2B5EF4-FFF2-40B4-BE49-F238E27FC236}">
                <a16:creationId xmlns:a16="http://schemas.microsoft.com/office/drawing/2014/main" id="{A22CF2B5-9901-3AB0-3C47-56C0540A8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5887978"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extLst>
              <a:ext uri="{FF2B5EF4-FFF2-40B4-BE49-F238E27FC236}">
                <a16:creationId xmlns:a16="http://schemas.microsoft.com/office/drawing/2014/main" id="{75317435-ED56-AAAB-2E11-2DE592383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8259008"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a:extLst>
              <a:ext uri="{FF2B5EF4-FFF2-40B4-BE49-F238E27FC236}">
                <a16:creationId xmlns:a16="http://schemas.microsoft.com/office/drawing/2014/main" id="{E30CEC1A-19D7-77A4-7A02-1E40E29AA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10628490"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ghtning Bolt Flash Thunderbolt Icons Vector. Stock Vector - Illustration  of icon, abstract: 147513990">
            <a:extLst>
              <a:ext uri="{FF2B5EF4-FFF2-40B4-BE49-F238E27FC236}">
                <a16:creationId xmlns:a16="http://schemas.microsoft.com/office/drawing/2014/main" id="{2D1807B9-C39B-A2DB-8B92-4702BC669CD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1870286" y="2752571"/>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ghtning Bolt Flash Thunderbolt Icons Vector. Stock Vector - Illustration  of icon, abstract: 147513990">
            <a:extLst>
              <a:ext uri="{FF2B5EF4-FFF2-40B4-BE49-F238E27FC236}">
                <a16:creationId xmlns:a16="http://schemas.microsoft.com/office/drawing/2014/main" id="{340026E2-D751-9BF2-4D4D-A95053BC9A9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4285874" y="2752571"/>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ghtning Bolt Flash Thunderbolt Icons Vector. Stock Vector - Illustration  of icon, abstract: 147513990">
            <a:extLst>
              <a:ext uri="{FF2B5EF4-FFF2-40B4-BE49-F238E27FC236}">
                <a16:creationId xmlns:a16="http://schemas.microsoft.com/office/drawing/2014/main" id="{92A3C10C-D07A-C402-593A-C6B5B913388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6682828" y="2757876"/>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Lightning Bolt Flash Thunderbolt Icons Vector. Stock Vector - Illustration  of icon, abstract: 147513990">
            <a:extLst>
              <a:ext uri="{FF2B5EF4-FFF2-40B4-BE49-F238E27FC236}">
                <a16:creationId xmlns:a16="http://schemas.microsoft.com/office/drawing/2014/main" id="{F74ECFD7-F3A1-C724-EE86-A2055270925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9035642" y="2753467"/>
            <a:ext cx="1041707" cy="1170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DA2915-D961-4D65-E746-982510055349}"/>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41589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42 0.05162 L -0.06016 0.05208 C -0.06081 0.04606 -0.06094 0.04051 -0.06133 0.03472 C -0.06237 0.02407 -0.0638 0.02176 -0.0655 0.0118 C -0.06589 0.00972 -0.06563 0.00717 -0.06615 0.00601 C -0.0668 0.00254 -0.06797 -0.00024 -0.06888 -0.00324 C -0.07461 -0.03079 -0.06315 0.00995 -0.0724 -0.0257 C -0.07357 -0.03079 -0.07565 -0.03449 -0.07695 -0.04028 C -0.07826 -0.04468 -0.07865 -0.05093 -0.08021 -0.05602 C -0.09232 -0.09352 -0.09063 -0.08149 -0.10117 -0.10926 C -0.10417 -0.11621 -0.10612 -0.12361 -0.10899 -0.13056 C -0.11419 -0.14236 -0.12018 -0.15278 -0.12591 -0.16343 L -0.13451 -0.18125 C -0.13659 -0.18519 -0.13802 -0.1882 -0.13972 -0.19098 C -0.14206 -0.19445 -0.14427 -0.19676 -0.14623 -0.2 C -0.15065 -0.20718 -0.16927 -0.24074 -0.17513 -0.24653 C -0.18334 -0.25486 -0.18451 -0.25672 -0.19388 -0.26436 C -0.19636 -0.26667 -0.19883 -0.26783 -0.20104 -0.26945 C -0.21328 -0.28195 -0.20417 -0.27292 -0.23633 -0.28611 C -0.24024 -0.2875 -0.24362 -0.28866 -0.24714 -0.28959 C -0.25065 -0.28982 -0.25417 -0.29074 -0.25781 -0.28982 C -0.26107 -0.29005 -0.26472 -0.28982 -0.26797 -0.28936 C -0.27748 -0.28774 -0.28802 -0.28542 -0.29714 -0.28264 C -0.30755 -0.27963 -0.32031 -0.27408 -0.32904 -0.2669 C -0.35117 -0.24676 -0.32331 -0.27153 -0.34688 -0.24792 C -0.35039 -0.24445 -0.35378 -0.2419 -0.35742 -0.23889 C -0.36667 -0.22801 -0.37201 -0.21899 -0.37982 -0.20625 C -0.38125 -0.20371 -0.38294 -0.20116 -0.38399 -0.19838 C -0.38685 -0.19468 -0.38932 -0.18959 -0.39167 -0.18635 C -0.39271 -0.18635 -0.3931 -0.18496 -0.39375 -0.18426 C -0.39571 -0.1794 -0.39531 -0.18079 -0.39831 -0.17639 C -0.39935 -0.1757 -0.40052 -0.17431 -0.40104 -0.17338 C -0.40274 -0.17176 -0.40365 -0.16945 -0.40508 -0.1676 C -0.40586 -0.16621 -0.4069 -0.16644 -0.40794 -0.16412 C -0.41185 -0.15834 -0.41146 -0.15579 -0.41472 -0.15139 C -0.4155 -0.15139 -0.41602 -0.15024 -0.41654 -0.14954 C -0.41706 -0.14769 -0.41771 -0.1463 -0.41862 -0.14445 C -0.41888 -0.14329 -0.41901 -0.1419 -0.41966 -0.14074 C -0.42031 -0.13936 -0.42031 -0.1375 -0.42044 -0.13635 L -0.41914 -0.14005 " pathEditMode="relative" rAng="900000" ptsTypes="AAAAAAAAAAAAAAAAAAAAAAAAAAAAAAAAAAAAAAAA">
                                      <p:cBhvr>
                                        <p:cTn id="6" dur="2000" fill="hold"/>
                                        <p:tgtEl>
                                          <p:spTgt spid="12"/>
                                        </p:tgtEl>
                                        <p:attrNameLst>
                                          <p:attrName>ppt_x</p:attrName>
                                          <p:attrName>ppt_y</p:attrName>
                                        </p:attrNameLst>
                                      </p:cBhvr>
                                      <p:rCtr x="-16289" y="-20625"/>
                                    </p:animMotion>
                                  </p:childTnLst>
                                </p:cTn>
                              </p:par>
                              <p:par>
                                <p:cTn id="7" presetID="0" presetClass="path" presetSubtype="0" accel="50000" decel="50000" fill="hold" nodeType="withEffect">
                                  <p:stCondLst>
                                    <p:cond delay="0"/>
                                  </p:stCondLst>
                                  <p:childTnLst>
                                    <p:animMotion origin="layout" path="M -0.06042 0.05115 L -0.06029 0.05208 C -0.06081 0.04606 -0.06094 0.04074 -0.06146 0.03472 C -0.06237 0.02384 -0.06406 0.02176 -0.0655 0.01134 C -0.06615 0.00949 -0.06563 0.0074 -0.06641 0.00601 C -0.0668 0.00254 -0.06797 3.7037E-6 -0.06888 -0.00348 C -0.07474 -0.03079 -0.06315 0.00995 -0.0724 -0.0257 C -0.07383 -0.03079 -0.07565 -0.03473 -0.07708 -0.04028 C -0.07826 -0.04445 -0.07865 -0.05093 -0.08021 -0.05602 C -0.09232 -0.09329 -0.09076 -0.08125 -0.10117 -0.10903 C -0.10417 -0.11598 -0.10612 -0.12338 -0.10899 -0.13056 C -0.11419 -0.14236 -0.12018 -0.15301 -0.12591 -0.1632 L -0.13451 -0.18125 C -0.13659 -0.18519 -0.13802 -0.1882 -0.13984 -0.19098 C -0.14206 -0.19445 -0.14427 -0.19676 -0.14635 -0.20024 C -0.15065 -0.20718 -0.16927 -0.24074 -0.17513 -0.2463 C -0.18346 -0.25486 -0.18451 -0.25718 -0.19388 -0.26412 C -0.19622 -0.26713 -0.19883 -0.26829 -0.20117 -0.26991 C -0.21328 -0.28241 -0.20417 -0.27292 -0.23646 -0.28611 C -0.24024 -0.2875 -0.24375 -0.28866 -0.24727 -0.28959 C -0.25065 -0.28982 -0.25417 -0.29074 -0.25781 -0.28982 C -0.26107 -0.29051 -0.26484 -0.28982 -0.26784 -0.28912 C -0.2776 -0.28774 -0.28815 -0.28542 -0.29727 -0.28241 C -0.30755 -0.2801 -0.32031 -0.27408 -0.32917 -0.26667 C -0.3513 -0.24723 -0.32331 -0.27199 -0.34675 -0.24792 C -0.35039 -0.24468 -0.35378 -0.2419 -0.35742 -0.23936 C -0.3668 -0.22848 -0.37201 -0.21922 -0.37995 -0.20649 C -0.38138 -0.20371 -0.38294 -0.20116 -0.38399 -0.19885 C -0.38685 -0.19514 -0.38945 -0.18959 -0.39167 -0.18635 C -0.39271 -0.18635 -0.39323 -0.18519 -0.39388 -0.18426 C -0.39583 -0.1794 -0.39531 -0.18056 -0.39844 -0.17639 C -0.39948 -0.17593 -0.40065 -0.17431 -0.40104 -0.17361 C -0.40274 -0.17176 -0.40365 -0.16922 -0.40508 -0.1676 C -0.40586 -0.16598 -0.4069 -0.16621 -0.40794 -0.16412 C -0.41185 -0.15834 -0.41146 -0.15579 -0.41458 -0.15186 C -0.4155 -0.15116 -0.41602 -0.15024 -0.41654 -0.14954 C -0.41719 -0.14769 -0.41771 -0.1463 -0.41862 -0.14422 C -0.41888 -0.14352 -0.41914 -0.1419 -0.41966 -0.14074 C -0.42031 -0.13936 -0.42031 -0.13774 -0.42044 -0.13635 L -0.41914 -0.14005 " pathEditMode="relative" rAng="900000" ptsTypes="AAAAAAAAAAAAAAAAAAAAAAAAAAAAAAAAAAAAAAAA">
                                      <p:cBhvr>
                                        <p:cTn id="8" dur="2000" fill="hold"/>
                                        <p:tgtEl>
                                          <p:spTgt spid="13"/>
                                        </p:tgtEl>
                                        <p:attrNameLst>
                                          <p:attrName>ppt_x</p:attrName>
                                          <p:attrName>ppt_y</p:attrName>
                                        </p:attrNameLst>
                                      </p:cBhvr>
                                      <p:rCtr x="-16302" y="-20602"/>
                                    </p:animMotion>
                                  </p:childTnLst>
                                </p:cTn>
                              </p:par>
                              <p:par>
                                <p:cTn id="9" presetID="0" presetClass="path" presetSubtype="0" accel="50000" decel="50000" fill="hold" nodeType="withEffect">
                                  <p:stCondLst>
                                    <p:cond delay="0"/>
                                  </p:stCondLst>
                                  <p:childTnLst>
                                    <p:animMotion origin="layout" path="M -0.06042 0.05162 L -0.06016 0.05208 C -0.06081 0.04606 -0.06094 0.04074 -0.06133 0.03472 C -0.06237 0.02407 -0.06393 0.02176 -0.0655 0.0118 C -0.06589 0.00972 -0.06563 0.0074 -0.06628 0.00601 C -0.0668 0.00277 -0.06797 3.7037E-6 -0.06888 -0.00324 C -0.07461 -0.03079 -0.06315 0.00995 -0.0724 -0.0257 C -0.07357 -0.03079 -0.07565 -0.03449 -0.07695 -0.04028 C -0.07826 -0.04445 -0.07865 -0.05093 -0.08021 -0.05602 C -0.09232 -0.09329 -0.09063 -0.08125 -0.10117 -0.10903 C -0.10417 -0.11598 -0.10612 -0.12338 -0.10898 -0.13056 C -0.11419 -0.14236 -0.12018 -0.15278 -0.12591 -0.1632 L -0.13451 -0.18125 C -0.13659 -0.18519 -0.13802 -0.1882 -0.13971 -0.19098 C -0.14206 -0.19445 -0.14427 -0.19676 -0.14622 -0.2 C -0.15065 -0.20718 -0.16927 -0.24074 -0.17513 -0.2463 C -0.18333 -0.25486 -0.18451 -0.25672 -0.19388 -0.26412 C -0.19635 -0.26667 -0.19883 -0.26783 -0.20104 -0.26922 C -0.21328 -0.28195 -0.20417 -0.27292 -0.23633 -0.28611 C -0.24023 -0.2875 -0.24362 -0.28866 -0.24714 -0.28959 C -0.25065 -0.28982 -0.25417 -0.29074 -0.25781 -0.28982 C -0.26107 -0.29005 -0.26471 -0.28982 -0.26797 -0.28912 C -0.27747 -0.28774 -0.28802 -0.28542 -0.29714 -0.28241 C -0.30755 -0.27963 -0.32031 -0.27408 -0.32904 -0.26667 C -0.3513 -0.24676 -0.32331 -0.27153 -0.34688 -0.24792 C -0.35039 -0.24445 -0.35378 -0.2419 -0.35742 -0.23889 C -0.3668 -0.22801 -0.37201 -0.21899 -0.37982 -0.20602 C -0.38125 -0.20371 -0.38294 -0.20116 -0.38398 -0.19838 C -0.38685 -0.19468 -0.38932 -0.18959 -0.39167 -0.18635 C -0.39271 -0.18635 -0.3931 -0.18496 -0.39375 -0.18426 C -0.3957 -0.1794 -0.39531 -0.18056 -0.39831 -0.17639 C -0.39935 -0.1757 -0.40052 -0.17431 -0.40104 -0.17338 C -0.40273 -0.17176 -0.40365 -0.16922 -0.40508 -0.1676 C -0.40586 -0.16598 -0.4069 -0.16621 -0.40794 -0.16412 C -0.41185 -0.15834 -0.41146 -0.15579 -0.41471 -0.15139 C -0.4155 -0.15116 -0.41602 -0.15024 -0.41654 -0.14954 C -0.41706 -0.14769 -0.41771 -0.1463 -0.41862 -0.14422 C -0.41888 -0.14329 -0.41901 -0.1419 -0.41966 -0.14074 C -0.42031 -0.13936 -0.42031 -0.1375 -0.42044 -0.13635 L -0.41914 -0.14005 " pathEditMode="relative" rAng="900000" ptsTypes="AAAAAAAAAAAAAAAAAAAAAAAAAAAAAAAAAAAAAAAA">
                                      <p:cBhvr>
                                        <p:cTn id="10" dur="2000" fill="hold"/>
                                        <p:tgtEl>
                                          <p:spTgt spid="14"/>
                                        </p:tgtEl>
                                        <p:attrNameLst>
                                          <p:attrName>ppt_x</p:attrName>
                                          <p:attrName>ppt_y</p:attrName>
                                        </p:attrNameLst>
                                      </p:cBhvr>
                                      <p:rCtr x="-16302" y="-20625"/>
                                    </p:animMotion>
                                  </p:childTnLst>
                                </p:cTn>
                              </p:par>
                              <p:par>
                                <p:cTn id="11" presetID="0" presetClass="path" presetSubtype="0" accel="50000" decel="50000" fill="hold" nodeType="withEffect">
                                  <p:stCondLst>
                                    <p:cond delay="0"/>
                                  </p:stCondLst>
                                  <p:childTnLst>
                                    <p:animMotion origin="layout" path="M -0.06042 0.05139 L -0.06029 0.05208 C -0.06081 0.04606 -0.06094 0.04074 -0.06146 0.03472 C -0.06237 0.02384 -0.06406 0.02176 -0.06549 0.01157 C -0.06601 0.00949 -0.06562 0.0074 -0.06641 0.00601 C -0.0668 0.00254 -0.06797 3.7037E-6 -0.06888 -0.00348 C -0.07474 -0.03079 -0.06315 0.00995 -0.07239 -0.0257 C -0.0737 -0.03079 -0.07565 -0.03473 -0.07708 -0.04028 C -0.07825 -0.04445 -0.07864 -0.05093 -0.08021 -0.05602 C -0.09232 -0.09329 -0.09075 -0.08125 -0.10117 -0.10903 C -0.10417 -0.11598 -0.10612 -0.12338 -0.10898 -0.13056 C -0.11419 -0.14236 -0.12018 -0.15301 -0.12591 -0.1632 L -0.1345 -0.18125 C -0.13659 -0.18519 -0.13802 -0.1882 -0.13984 -0.19098 C -0.14206 -0.19445 -0.14427 -0.19676 -0.14622 -0.2 C -0.15065 -0.20718 -0.16927 -0.24074 -0.17513 -0.2463 C -0.18346 -0.25486 -0.1845 -0.25695 -0.19388 -0.26412 C -0.19635 -0.2669 -0.19883 -0.26806 -0.20104 -0.26922 C -0.21328 -0.28218 -0.20417 -0.27292 -0.23646 -0.28611 C -0.24023 -0.2875 -0.24375 -0.28866 -0.24726 -0.28959 C -0.25065 -0.28982 -0.25417 -0.29074 -0.25781 -0.28982 C -0.26107 -0.29028 -0.26471 -0.28982 -0.26797 -0.28912 C -0.2776 -0.28774 -0.28802 -0.28565 -0.29726 -0.28241 C -0.30755 -0.27986 -0.32031 -0.27408 -0.32917 -0.26667 C -0.3513 -0.24699 -0.32331 -0.27176 -0.34687 -0.24792 C -0.35039 -0.24468 -0.35378 -0.2419 -0.35742 -0.23912 C -0.3668 -0.22824 -0.372 -0.21899 -0.37995 -0.20625 C -0.38138 -0.20371 -0.38294 -0.20116 -0.38398 -0.19861 C -0.38685 -0.19491 -0.38945 -0.18959 -0.39167 -0.18635 C -0.39271 -0.18635 -0.39323 -0.18519 -0.39388 -0.18426 C -0.39583 -0.1794 -0.39531 -0.18056 -0.39844 -0.17639 C -0.39948 -0.17593 -0.40065 -0.17431 -0.40104 -0.17338 C -0.40273 -0.17176 -0.40364 -0.16922 -0.40508 -0.1676 C -0.40586 -0.16598 -0.4069 -0.16621 -0.40794 -0.16412 C -0.41185 -0.15834 -0.41146 -0.15579 -0.41471 -0.15162 C -0.41549 -0.15116 -0.41601 -0.15024 -0.41654 -0.14954 C -0.41719 -0.14769 -0.41771 -0.1463 -0.41862 -0.14422 C -0.41888 -0.14329 -0.41914 -0.1419 -0.41966 -0.14074 C -0.42031 -0.13936 -0.42031 -0.1375 -0.42044 -0.13635 L -0.41914 -0.14005 " pathEditMode="relative" rAng="900000" ptsTypes="AAAAAAAAAAAAAAAAAAAAAAAAAAAAAAAAAAAAAAAA">
                                      <p:cBhvr>
                                        <p:cTn id="12" dur="2000" fill="hold"/>
                                        <p:tgtEl>
                                          <p:spTgt spid="15"/>
                                        </p:tgtEl>
                                        <p:attrNameLst>
                                          <p:attrName>ppt_x</p:attrName>
                                          <p:attrName>ppt_y</p:attrName>
                                        </p:attrNameLst>
                                      </p:cBhvr>
                                      <p:rCtr x="-16302" y="-20625"/>
                                    </p:animMotion>
                                  </p:childTnLst>
                                </p:cTn>
                              </p:par>
                              <p:par>
                                <p:cTn id="13" presetID="0" presetClass="path" presetSubtype="0" accel="50000" decel="50000" fill="hold" nodeType="withEffect">
                                  <p:stCondLst>
                                    <p:cond delay="0"/>
                                  </p:stCondLst>
                                  <p:childTnLst>
                                    <p:animMotion origin="layout" path="M -0.06041 0.05115 L -0.06028 0.05208 C -0.06081 0.04606 -0.06094 0.04074 -0.06146 0.03472 C -0.06237 0.02384 -0.06406 0.02176 -0.06549 0.01134 C -0.06614 0.00949 -0.06562 0.0074 -0.0664 0.00601 C -0.0668 0.00254 -0.06797 3.7037E-6 -0.06888 -0.00348 C -0.07474 -0.03079 -0.06315 0.00995 -0.07239 -0.0257 C -0.07383 -0.03079 -0.07565 -0.03473 -0.07708 -0.04028 C -0.07825 -0.04445 -0.07864 -0.05093 -0.08021 -0.05602 C -0.09232 -0.09329 -0.09075 -0.08125 -0.10117 -0.10903 C -0.10416 -0.11598 -0.10612 -0.12338 -0.10898 -0.13056 C -0.11419 -0.14236 -0.12018 -0.15301 -0.12591 -0.1632 L -0.1345 -0.18125 C -0.13659 -0.18519 -0.13802 -0.1882 -0.13984 -0.19098 C -0.14206 -0.19445 -0.14427 -0.19676 -0.14622 -0.2 C -0.15065 -0.20718 -0.16927 -0.24074 -0.17513 -0.2463 C -0.18346 -0.25486 -0.1845 -0.25718 -0.19388 -0.26412 C -0.19622 -0.26713 -0.19883 -0.26829 -0.20104 -0.26922 C -0.21328 -0.28241 -0.20416 -0.27292 -0.23646 -0.28611 C -0.24023 -0.2875 -0.24375 -0.28866 -0.24726 -0.28959 C -0.25065 -0.28982 -0.25416 -0.29074 -0.25781 -0.28982 C -0.26107 -0.29051 -0.26471 -0.28982 -0.26784 -0.28912 C -0.2776 -0.28774 -0.28802 -0.28565 -0.29726 -0.28241 C -0.30755 -0.2801 -0.32031 -0.27408 -0.32916 -0.26667 C -0.3513 -0.24723 -0.32331 -0.27199 -0.34687 -0.24792 C -0.35039 -0.24468 -0.35377 -0.2419 -0.35742 -0.23936 C -0.3668 -0.22848 -0.372 -0.21922 -0.37995 -0.20649 C -0.38138 -0.20371 -0.38294 -0.20116 -0.38398 -0.19885 C -0.38685 -0.19514 -0.38945 -0.18959 -0.39166 -0.18635 C -0.39271 -0.18635 -0.39323 -0.18519 -0.39388 -0.18426 C -0.39583 -0.1794 -0.39531 -0.18056 -0.39844 -0.17639 C -0.39948 -0.17593 -0.40065 -0.17431 -0.40104 -0.17361 C -0.40273 -0.17176 -0.40364 -0.16922 -0.40508 -0.1676 C -0.40586 -0.16598 -0.4069 -0.16621 -0.40794 -0.16412 C -0.41185 -0.15834 -0.41146 -0.15579 -0.41458 -0.15186 C -0.41549 -0.15116 -0.41601 -0.15024 -0.41653 -0.14954 C -0.41719 -0.14769 -0.41771 -0.1463 -0.41862 -0.14422 C -0.41888 -0.14352 -0.41914 -0.1419 -0.41966 -0.14074 C -0.42031 -0.13936 -0.42031 -0.13774 -0.42044 -0.13635 L -0.41914 -0.14005 " pathEditMode="relative" rAng="900000" ptsTypes="AAAAAAAAAAAAAAAAAAAAAAAAAAAAAAAAAAAAAAAA">
                                      <p:cBhvr>
                                        <p:cTn id="14" dur="2000" fill="hold"/>
                                        <p:tgtEl>
                                          <p:spTgt spid="16"/>
                                        </p:tgtEl>
                                        <p:attrNameLst>
                                          <p:attrName>ppt_x</p:attrName>
                                          <p:attrName>ppt_y</p:attrName>
                                        </p:attrNameLst>
                                      </p:cBhvr>
                                      <p:rCtr x="-16302" y="-2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95A8-B259-8434-F7A6-275733B51D7E}"/>
              </a:ext>
            </a:extLst>
          </p:cNvPr>
          <p:cNvSpPr>
            <a:spLocks noGrp="1"/>
          </p:cNvSpPr>
          <p:nvPr>
            <p:ph type="title"/>
          </p:nvPr>
        </p:nvSpPr>
        <p:spPr/>
        <p:txBody>
          <a:bodyPr>
            <a:normAutofit fontScale="90000"/>
          </a:bodyPr>
          <a:lstStyle/>
          <a:p>
            <a:pPr algn="ctr"/>
            <a:r>
              <a:rPr lang="en-US"/>
              <a:t>Markets, Stakeholders, Assumptions</a:t>
            </a:r>
          </a:p>
        </p:txBody>
      </p:sp>
      <p:sp>
        <p:nvSpPr>
          <p:cNvPr id="4" name="Slide Number Placeholder 3">
            <a:extLst>
              <a:ext uri="{FF2B5EF4-FFF2-40B4-BE49-F238E27FC236}">
                <a16:creationId xmlns:a16="http://schemas.microsoft.com/office/drawing/2014/main" id="{23B592B1-BB68-95A6-73A4-862ACE82CA9E}"/>
              </a:ext>
            </a:extLst>
          </p:cNvPr>
          <p:cNvSpPr>
            <a:spLocks noGrp="1"/>
          </p:cNvSpPr>
          <p:nvPr>
            <p:ph type="sldNum" idx="12"/>
          </p:nvPr>
        </p:nvSpPr>
        <p:spPr/>
        <p:txBody>
          <a:bodyPr/>
          <a:lstStyle/>
          <a:p>
            <a:fld id="{00000000-1234-1234-1234-123412341234}" type="slidenum">
              <a:rPr lang="en" smtClean="0"/>
              <a:pPr/>
              <a:t>63</a:t>
            </a:fld>
            <a:endParaRPr lang="en"/>
          </a:p>
        </p:txBody>
      </p:sp>
      <p:pic>
        <p:nvPicPr>
          <p:cNvPr id="5" name="Picture 4">
            <a:extLst>
              <a:ext uri="{FF2B5EF4-FFF2-40B4-BE49-F238E27FC236}">
                <a16:creationId xmlns:a16="http://schemas.microsoft.com/office/drawing/2014/main" id="{450AA438-5490-3A00-7870-779FDD97650A}"/>
              </a:ext>
            </a:extLst>
          </p:cNvPr>
          <p:cNvPicPr>
            <a:picLocks noChangeAspect="1"/>
          </p:cNvPicPr>
          <p:nvPr/>
        </p:nvPicPr>
        <p:blipFill>
          <a:blip r:embed="rId2"/>
          <a:stretch>
            <a:fillRect/>
          </a:stretch>
        </p:blipFill>
        <p:spPr>
          <a:xfrm>
            <a:off x="246689" y="1948252"/>
            <a:ext cx="1569521" cy="1569521"/>
          </a:xfrm>
          <a:prstGeom prst="rect">
            <a:avLst/>
          </a:prstGeom>
        </p:spPr>
      </p:pic>
      <p:pic>
        <p:nvPicPr>
          <p:cNvPr id="6" name="Picture 2" descr="City of Tallahassee Utilities | City of Tallahassee Utilities Homepage">
            <a:extLst>
              <a:ext uri="{FF2B5EF4-FFF2-40B4-BE49-F238E27FC236}">
                <a16:creationId xmlns:a16="http://schemas.microsoft.com/office/drawing/2014/main" id="{9B6D35B3-DDA3-E6D0-BE66-8B4E7F9B6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30" y="4234599"/>
            <a:ext cx="3723588" cy="7001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B93DC14E-90C9-1A00-8F23-F2DCCFCD13D7}"/>
              </a:ext>
            </a:extLst>
          </p:cNvPr>
          <p:cNvGraphicFramePr>
            <a:graphicFrameLocks noGrp="1"/>
          </p:cNvGraphicFramePr>
          <p:nvPr>
            <p:extLst>
              <p:ext uri="{D42A27DB-BD31-4B8C-83A1-F6EECF244321}">
                <p14:modId xmlns:p14="http://schemas.microsoft.com/office/powerpoint/2010/main" val="3883552414"/>
              </p:ext>
            </p:extLst>
          </p:nvPr>
        </p:nvGraphicFramePr>
        <p:xfrm>
          <a:off x="3585580" y="2391691"/>
          <a:ext cx="4915572" cy="2045974"/>
        </p:xfrm>
        <a:graphic>
          <a:graphicData uri="http://schemas.openxmlformats.org/drawingml/2006/table">
            <a:tbl>
              <a:tblPr firstRow="1" firstCol="1" bandRow="1">
                <a:tableStyleId>{5C22544A-7EE6-4342-B048-85BDC9FD1C3A}</a:tableStyleId>
              </a:tblPr>
              <a:tblGrid>
                <a:gridCol w="589131">
                  <a:extLst>
                    <a:ext uri="{9D8B030D-6E8A-4147-A177-3AD203B41FA5}">
                      <a16:colId xmlns:a16="http://schemas.microsoft.com/office/drawing/2014/main" val="3343738634"/>
                    </a:ext>
                  </a:extLst>
                </a:gridCol>
                <a:gridCol w="1150139">
                  <a:extLst>
                    <a:ext uri="{9D8B030D-6E8A-4147-A177-3AD203B41FA5}">
                      <a16:colId xmlns:a16="http://schemas.microsoft.com/office/drawing/2014/main" val="1352120078"/>
                    </a:ext>
                  </a:extLst>
                </a:gridCol>
                <a:gridCol w="1150139">
                  <a:extLst>
                    <a:ext uri="{9D8B030D-6E8A-4147-A177-3AD203B41FA5}">
                      <a16:colId xmlns:a16="http://schemas.microsoft.com/office/drawing/2014/main" val="1910110642"/>
                    </a:ext>
                  </a:extLst>
                </a:gridCol>
                <a:gridCol w="985084">
                  <a:extLst>
                    <a:ext uri="{9D8B030D-6E8A-4147-A177-3AD203B41FA5}">
                      <a16:colId xmlns:a16="http://schemas.microsoft.com/office/drawing/2014/main" val="1670509640"/>
                    </a:ext>
                  </a:extLst>
                </a:gridCol>
                <a:gridCol w="1041079">
                  <a:extLst>
                    <a:ext uri="{9D8B030D-6E8A-4147-A177-3AD203B41FA5}">
                      <a16:colId xmlns:a16="http://schemas.microsoft.com/office/drawing/2014/main" val="3355261323"/>
                    </a:ext>
                  </a:extLst>
                </a:gridCol>
              </a:tblGrid>
              <a:tr h="269943">
                <a:tc>
                  <a:txBody>
                    <a:bodyPr/>
                    <a:lstStyle/>
                    <a:p>
                      <a:pPr marL="0" marR="0" indent="0" algn="ctr">
                        <a:lnSpc>
                          <a:spcPct val="200000"/>
                        </a:lnSpc>
                        <a:spcBef>
                          <a:spcPts val="0"/>
                        </a:spcBef>
                        <a:spcAft>
                          <a:spcPts val="0"/>
                        </a:spcAft>
                      </a:pP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900" b="1">
                          <a:solidFill>
                            <a:srgbClr val="FFFFFF"/>
                          </a:solidFill>
                          <a:effectLst/>
                          <a:latin typeface="Arial  "/>
                        </a:rPr>
                        <a:t>Investors</a:t>
                      </a: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900" b="1">
                          <a:solidFill>
                            <a:srgbClr val="FFFFFF"/>
                          </a:solidFill>
                          <a:effectLst/>
                          <a:latin typeface="Arial  "/>
                        </a:rPr>
                        <a:t>Decision-Makers</a:t>
                      </a: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900" b="1">
                          <a:solidFill>
                            <a:srgbClr val="FFFFFF"/>
                          </a:solidFill>
                          <a:effectLst/>
                          <a:latin typeface="Arial  "/>
                        </a:rPr>
                        <a:t>Advisers</a:t>
                      </a: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900" b="1">
                          <a:solidFill>
                            <a:srgbClr val="FFFFFF"/>
                          </a:solidFill>
                          <a:effectLst/>
                          <a:latin typeface="Arial  "/>
                        </a:rPr>
                        <a:t>Receivers</a:t>
                      </a: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05261785"/>
                  </a:ext>
                </a:extLst>
              </a:tr>
              <a:tr h="423333">
                <a:tc>
                  <a:txBody>
                    <a:bodyPr/>
                    <a:lstStyle/>
                    <a:p>
                      <a:pPr marL="0" marR="0" indent="0" algn="ctr">
                        <a:lnSpc>
                          <a:spcPct val="200000"/>
                        </a:lnSpc>
                        <a:spcBef>
                          <a:spcPts val="0"/>
                        </a:spcBef>
                        <a:spcAft>
                          <a:spcPts val="0"/>
                        </a:spcAft>
                      </a:pPr>
                      <a:r>
                        <a:rPr lang="en-US" sz="900" b="1">
                          <a:solidFill>
                            <a:srgbClr val="000000"/>
                          </a:solidFill>
                          <a:effectLst/>
                          <a:latin typeface="Arial  "/>
                        </a:rPr>
                        <a:t>Sponsor</a:t>
                      </a:r>
                      <a:endParaRPr lang="en-US" sz="900">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Scarlett Luis (Engineer at FPL)</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73616600"/>
                  </a:ext>
                </a:extLst>
              </a:tr>
              <a:tr h="423333">
                <a:tc>
                  <a:txBody>
                    <a:bodyPr/>
                    <a:lstStyle/>
                    <a:p>
                      <a:pPr marL="0" marR="0" indent="0" algn="ctr">
                        <a:lnSpc>
                          <a:spcPct val="200000"/>
                        </a:lnSpc>
                        <a:spcBef>
                          <a:spcPts val="0"/>
                        </a:spcBef>
                        <a:spcAft>
                          <a:spcPts val="0"/>
                        </a:spcAft>
                      </a:pPr>
                      <a:r>
                        <a:rPr lang="en-US" sz="900" b="1">
                          <a:solidFill>
                            <a:srgbClr val="000000"/>
                          </a:solidFill>
                          <a:effectLst/>
                          <a:latin typeface="Arial  "/>
                        </a:rPr>
                        <a:t>Manager</a:t>
                      </a:r>
                      <a:endParaRPr lang="en-US" sz="900">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Scarlett Luis (Engineer at FPL)</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Scarlett Luis (Engineer at FPL)</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Dr. McConomy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27998259"/>
                  </a:ext>
                </a:extLst>
              </a:tr>
              <a:tr h="423333">
                <a:tc>
                  <a:txBody>
                    <a:bodyPr/>
                    <a:lstStyle/>
                    <a:p>
                      <a:pPr marL="0" marR="0" indent="0" algn="ctr">
                        <a:lnSpc>
                          <a:spcPct val="200000"/>
                        </a:lnSpc>
                        <a:spcBef>
                          <a:spcPts val="0"/>
                        </a:spcBef>
                        <a:spcAft>
                          <a:spcPts val="0"/>
                        </a:spcAft>
                      </a:pPr>
                      <a:r>
                        <a:rPr lang="en-US" sz="900" b="1">
                          <a:solidFill>
                            <a:srgbClr val="000000"/>
                          </a:solidFill>
                          <a:effectLst/>
                          <a:latin typeface="Arial  "/>
                        </a:rPr>
                        <a:t>Experts</a:t>
                      </a:r>
                      <a:endParaRPr lang="en-US" sz="900">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Kyle Bush (FPL Project Manager)</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Dr. Hruda</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employed Operators</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39145482"/>
                  </a:ext>
                </a:extLst>
              </a:tr>
              <a:tr h="495325">
                <a:tc>
                  <a:txBody>
                    <a:bodyPr/>
                    <a:lstStyle/>
                    <a:p>
                      <a:pPr marL="0" marR="0" indent="0" algn="ctr">
                        <a:lnSpc>
                          <a:spcPct val="200000"/>
                        </a:lnSpc>
                        <a:spcBef>
                          <a:spcPts val="0"/>
                        </a:spcBef>
                        <a:spcAft>
                          <a:spcPts val="0"/>
                        </a:spcAft>
                      </a:pPr>
                      <a:r>
                        <a:rPr lang="en-US" sz="900" b="1">
                          <a:solidFill>
                            <a:srgbClr val="000000"/>
                          </a:solidFill>
                          <a:effectLst/>
                          <a:latin typeface="Arial  "/>
                        </a:rPr>
                        <a:t>Operators</a:t>
                      </a:r>
                      <a:endParaRPr lang="en-US" sz="900">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Kyle Bush (FPL Project Manager)</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Kyle Bush (FPL Project Manager)</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employed Operators</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94664511"/>
                  </a:ext>
                </a:extLst>
              </a:tr>
            </a:tbl>
          </a:graphicData>
        </a:graphic>
      </p:graphicFrame>
      <p:sp>
        <p:nvSpPr>
          <p:cNvPr id="8" name="Rectangle: Rounded Corners 7">
            <a:extLst>
              <a:ext uri="{FF2B5EF4-FFF2-40B4-BE49-F238E27FC236}">
                <a16:creationId xmlns:a16="http://schemas.microsoft.com/office/drawing/2014/main" id="{3F00F36D-B4A3-EDDF-114B-137439021BB2}"/>
              </a:ext>
            </a:extLst>
          </p:cNvPr>
          <p:cNvSpPr/>
          <p:nvPr/>
        </p:nvSpPr>
        <p:spPr>
          <a:xfrm>
            <a:off x="9144960" y="1425041"/>
            <a:ext cx="2631440"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Fuse Types</a:t>
            </a:r>
          </a:p>
        </p:txBody>
      </p:sp>
      <p:sp>
        <p:nvSpPr>
          <p:cNvPr id="9" name="Rectangle: Rounded Corners 8">
            <a:extLst>
              <a:ext uri="{FF2B5EF4-FFF2-40B4-BE49-F238E27FC236}">
                <a16:creationId xmlns:a16="http://schemas.microsoft.com/office/drawing/2014/main" id="{CDF3DEC4-4BE1-D522-1582-A67AA1337BB3}"/>
              </a:ext>
            </a:extLst>
          </p:cNvPr>
          <p:cNvSpPr/>
          <p:nvPr/>
        </p:nvSpPr>
        <p:spPr>
          <a:xfrm>
            <a:off x="9144960" y="2285847"/>
            <a:ext cx="2631440" cy="6908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Safe Weather Conditions</a:t>
            </a:r>
            <a:endParaRPr lang="en-US">
              <a:latin typeface="Arial  "/>
            </a:endParaRPr>
          </a:p>
        </p:txBody>
      </p:sp>
      <p:sp>
        <p:nvSpPr>
          <p:cNvPr id="10" name="Rectangle: Rounded Corners 9">
            <a:extLst>
              <a:ext uri="{FF2B5EF4-FFF2-40B4-BE49-F238E27FC236}">
                <a16:creationId xmlns:a16="http://schemas.microsoft.com/office/drawing/2014/main" id="{1F87F10D-83F9-CCF4-772B-1E5B63FF5AC3}"/>
              </a:ext>
            </a:extLst>
          </p:cNvPr>
          <p:cNvSpPr/>
          <p:nvPr/>
        </p:nvSpPr>
        <p:spPr>
          <a:xfrm>
            <a:off x="9144960" y="3248253"/>
            <a:ext cx="2631440"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Pole Sizes</a:t>
            </a:r>
            <a:endParaRPr lang="en-US" sz="3200">
              <a:latin typeface="Arial  "/>
            </a:endParaRPr>
          </a:p>
        </p:txBody>
      </p:sp>
      <p:sp>
        <p:nvSpPr>
          <p:cNvPr id="11" name="Rectangle: Rounded Corners 10">
            <a:extLst>
              <a:ext uri="{FF2B5EF4-FFF2-40B4-BE49-F238E27FC236}">
                <a16:creationId xmlns:a16="http://schemas.microsoft.com/office/drawing/2014/main" id="{BD310D9E-C6BA-1B92-CB8E-81866E1E9244}"/>
              </a:ext>
            </a:extLst>
          </p:cNvPr>
          <p:cNvSpPr/>
          <p:nvPr/>
        </p:nvSpPr>
        <p:spPr>
          <a:xfrm>
            <a:off x="9144960" y="4109059"/>
            <a:ext cx="2631440"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Transportation</a:t>
            </a:r>
            <a:endParaRPr lang="en-US">
              <a:latin typeface="Arial  "/>
            </a:endParaRPr>
          </a:p>
        </p:txBody>
      </p:sp>
      <p:sp>
        <p:nvSpPr>
          <p:cNvPr id="12" name="Rectangle: Rounded Corners 11">
            <a:extLst>
              <a:ext uri="{FF2B5EF4-FFF2-40B4-BE49-F238E27FC236}">
                <a16:creationId xmlns:a16="http://schemas.microsoft.com/office/drawing/2014/main" id="{C119D170-07F7-4F78-944C-77E3656DE291}"/>
              </a:ext>
            </a:extLst>
          </p:cNvPr>
          <p:cNvSpPr/>
          <p:nvPr/>
        </p:nvSpPr>
        <p:spPr>
          <a:xfrm>
            <a:off x="9144960" y="4970989"/>
            <a:ext cx="2631440"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Training</a:t>
            </a:r>
            <a:endParaRPr lang="en-US">
              <a:latin typeface="Arial  "/>
            </a:endParaRPr>
          </a:p>
        </p:txBody>
      </p:sp>
      <p:cxnSp>
        <p:nvCxnSpPr>
          <p:cNvPr id="15" name="Straight Connector 14">
            <a:extLst>
              <a:ext uri="{FF2B5EF4-FFF2-40B4-BE49-F238E27FC236}">
                <a16:creationId xmlns:a16="http://schemas.microsoft.com/office/drawing/2014/main" id="{EB198F39-8F30-8DD1-0440-6E2AB3204CA5}"/>
              </a:ext>
            </a:extLst>
          </p:cNvPr>
          <p:cNvCxnSpPr/>
          <p:nvPr/>
        </p:nvCxnSpPr>
        <p:spPr>
          <a:xfrm flipV="1">
            <a:off x="3431356" y="1159497"/>
            <a:ext cx="0" cy="4741683"/>
          </a:xfrm>
          <a:prstGeom prst="line">
            <a:avLst/>
          </a:prstGeom>
          <a:ln w="38100"/>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E7F16EA1-FED4-C6F9-0A12-4A31D62CD9EA}"/>
              </a:ext>
            </a:extLst>
          </p:cNvPr>
          <p:cNvCxnSpPr/>
          <p:nvPr/>
        </p:nvCxnSpPr>
        <p:spPr>
          <a:xfrm flipV="1">
            <a:off x="8655376" y="1159497"/>
            <a:ext cx="0" cy="4741683"/>
          </a:xfrm>
          <a:prstGeom prst="line">
            <a:avLst/>
          </a:prstGeom>
          <a:ln w="38100"/>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65C80AFF-83BD-75C1-1BE8-C89B478738F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3440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2" name="output.1">
            <a:hlinkClick r:id="" action="ppaction://media"/>
            <a:extLst>
              <a:ext uri="{FF2B5EF4-FFF2-40B4-BE49-F238E27FC236}">
                <a16:creationId xmlns:a16="http://schemas.microsoft.com/office/drawing/2014/main" id="{A3C70AFD-06E2-1CC4-6DAF-270E2EE91D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9635" y="1910839"/>
            <a:ext cx="5465369" cy="3036316"/>
          </a:xfrm>
          <a:prstGeom prst="rect">
            <a:avLst/>
          </a:prstGeom>
        </p:spPr>
      </p:pic>
      <p:sp>
        <p:nvSpPr>
          <p:cNvPr id="60" name="Google Shape;60;p14"/>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US"/>
              <a:t>Base Design </a:t>
            </a:r>
            <a:endParaRPr/>
          </a:p>
        </p:txBody>
      </p:sp>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64</a:t>
            </a:fld>
            <a:endParaRPr lang="en">
              <a:solidFill>
                <a:prstClr val="black"/>
              </a:solidFill>
            </a:endParaRPr>
          </a:p>
        </p:txBody>
      </p:sp>
      <p:pic>
        <p:nvPicPr>
          <p:cNvPr id="3" name="Picture 6">
            <a:extLst>
              <a:ext uri="{FF2B5EF4-FFF2-40B4-BE49-F238E27FC236}">
                <a16:creationId xmlns:a16="http://schemas.microsoft.com/office/drawing/2014/main" id="{1E0C3134-EBD9-FF88-8288-24400837EDBC}"/>
              </a:ext>
            </a:extLst>
          </p:cNvPr>
          <p:cNvPicPr>
            <a:picLocks noChangeAspect="1"/>
          </p:cNvPicPr>
          <p:nvPr/>
        </p:nvPicPr>
        <p:blipFill>
          <a:blip r:embed="rId6"/>
          <a:stretch>
            <a:fillRect/>
          </a:stretch>
        </p:blipFill>
        <p:spPr>
          <a:xfrm>
            <a:off x="687912" y="1599585"/>
            <a:ext cx="2441723" cy="3658823"/>
          </a:xfrm>
          <a:prstGeom prst="rect">
            <a:avLst/>
          </a:prstGeom>
        </p:spPr>
      </p:pic>
      <p:pic>
        <p:nvPicPr>
          <p:cNvPr id="1026" name="Picture 2" descr="Image preview">
            <a:extLst>
              <a:ext uri="{FF2B5EF4-FFF2-40B4-BE49-F238E27FC236}">
                <a16:creationId xmlns:a16="http://schemas.microsoft.com/office/drawing/2014/main" id="{6CD160B5-536D-E4B9-E79D-305672433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294" y="1599586"/>
            <a:ext cx="2744117" cy="3658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9DB9B9-F0D8-9D52-F73C-5EAD7BD04FA0}"/>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Tree>
    <p:extLst>
      <p:ext uri="{BB962C8B-B14F-4D97-AF65-F5344CB8AC3E}">
        <p14:creationId xmlns:p14="http://schemas.microsoft.com/office/powerpoint/2010/main" val="135551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65</a:t>
            </a:fld>
            <a:endParaRPr lang="en">
              <a:solidFill>
                <a:prstClr val="black"/>
              </a:solidFill>
            </a:endParaRPr>
          </a:p>
        </p:txBody>
      </p:sp>
      <p:sp>
        <p:nvSpPr>
          <p:cNvPr id="7" name="TextBox 6">
            <a:extLst>
              <a:ext uri="{FF2B5EF4-FFF2-40B4-BE49-F238E27FC236}">
                <a16:creationId xmlns:a16="http://schemas.microsoft.com/office/drawing/2014/main" id="{71D79F42-64A1-E114-64F1-C5BB96626FA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Material selection</a:t>
            </a:r>
          </a:p>
        </p:txBody>
      </p:sp>
    </p:spTree>
    <p:extLst>
      <p:ext uri="{BB962C8B-B14F-4D97-AF65-F5344CB8AC3E}">
        <p14:creationId xmlns:p14="http://schemas.microsoft.com/office/powerpoint/2010/main" val="1436676981"/>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66</a:t>
            </a:fld>
            <a:endParaRPr lang="en">
              <a:solidFill>
                <a:prstClr val="black"/>
              </a:solidFill>
            </a:endParaRPr>
          </a:p>
        </p:txBody>
      </p:sp>
      <p:sp>
        <p:nvSpPr>
          <p:cNvPr id="7" name="TextBox 6">
            <a:extLst>
              <a:ext uri="{FF2B5EF4-FFF2-40B4-BE49-F238E27FC236}">
                <a16:creationId xmlns:a16="http://schemas.microsoft.com/office/drawing/2014/main" id="{71D79F42-64A1-E114-64F1-C5BB96626FA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Material Selection </a:t>
            </a:r>
          </a:p>
        </p:txBody>
      </p:sp>
      <p:pic>
        <p:nvPicPr>
          <p:cNvPr id="2050" name="Picture 2" descr="Pvc Pipes Stock Photos, Pictures &amp; Royalty-Free Images - iStock">
            <a:extLst>
              <a:ext uri="{FF2B5EF4-FFF2-40B4-BE49-F238E27FC236}">
                <a16:creationId xmlns:a16="http://schemas.microsoft.com/office/drawing/2014/main" id="{6A797365-DB66-E251-298B-EA689B661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1510" y="1146214"/>
            <a:ext cx="4481090" cy="2987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B25937D-7242-B9FB-06A7-38ACA46E0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3376" y="381800"/>
            <a:ext cx="4388047" cy="43880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C9723E0-8C1C-D1B9-8B21-164E65919B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391" y="1146214"/>
            <a:ext cx="4923969" cy="2757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98F1D4-D9C4-1C64-7581-3D316A7878B6}"/>
              </a:ext>
            </a:extLst>
          </p:cNvPr>
          <p:cNvSpPr txBox="1"/>
          <p:nvPr/>
        </p:nvSpPr>
        <p:spPr>
          <a:xfrm>
            <a:off x="1113633" y="4575402"/>
            <a:ext cx="4907532" cy="954107"/>
          </a:xfrm>
          <a:prstGeom prst="rect">
            <a:avLst/>
          </a:prstGeom>
          <a:noFill/>
        </p:spPr>
        <p:txBody>
          <a:bodyPr wrap="square" rtlCol="0">
            <a:spAutoFit/>
          </a:bodyPr>
          <a:lstStyle/>
          <a:p>
            <a:pPr algn="ctr"/>
            <a:r>
              <a:rPr lang="en-US" sz="2800" b="1">
                <a:solidFill>
                  <a:schemeClr val="bg1">
                    <a:lumMod val="50000"/>
                  </a:schemeClr>
                </a:solidFill>
              </a:rPr>
              <a:t>PLA USED FOR ALL THE 3D PRINTED PARTS</a:t>
            </a:r>
          </a:p>
        </p:txBody>
      </p:sp>
      <p:sp>
        <p:nvSpPr>
          <p:cNvPr id="11" name="TextBox 10">
            <a:extLst>
              <a:ext uri="{FF2B5EF4-FFF2-40B4-BE49-F238E27FC236}">
                <a16:creationId xmlns:a16="http://schemas.microsoft.com/office/drawing/2014/main" id="{B45C29B5-CEA4-9435-56C5-1F4F9FB6FED7}"/>
              </a:ext>
            </a:extLst>
          </p:cNvPr>
          <p:cNvSpPr txBox="1"/>
          <p:nvPr/>
        </p:nvSpPr>
        <p:spPr>
          <a:xfrm>
            <a:off x="6942644" y="4568046"/>
            <a:ext cx="4907532" cy="1384995"/>
          </a:xfrm>
          <a:prstGeom prst="rect">
            <a:avLst/>
          </a:prstGeom>
          <a:noFill/>
        </p:spPr>
        <p:txBody>
          <a:bodyPr wrap="square" rtlCol="0">
            <a:spAutoFit/>
          </a:bodyPr>
          <a:lstStyle/>
          <a:p>
            <a:pPr algn="ctr"/>
            <a:r>
              <a:rPr lang="en-US" sz="2800" b="1">
                <a:solidFill>
                  <a:schemeClr val="bg1">
                    <a:lumMod val="50000"/>
                  </a:schemeClr>
                </a:solidFill>
              </a:rPr>
              <a:t>PVC PIPES USED FOR TELESCOPING POLE AND FINAL ARM LINKS</a:t>
            </a:r>
          </a:p>
        </p:txBody>
      </p:sp>
    </p:spTree>
    <p:extLst>
      <p:ext uri="{BB962C8B-B14F-4D97-AF65-F5344CB8AC3E}">
        <p14:creationId xmlns:p14="http://schemas.microsoft.com/office/powerpoint/2010/main" val="5765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1ADD-0624-1A66-12BB-2E42F949BAD0}"/>
              </a:ext>
            </a:extLst>
          </p:cNvPr>
          <p:cNvSpPr>
            <a:spLocks noGrp="1"/>
          </p:cNvSpPr>
          <p:nvPr>
            <p:ph type="title"/>
          </p:nvPr>
        </p:nvSpPr>
        <p:spPr>
          <a:xfrm>
            <a:off x="225815" y="143947"/>
            <a:ext cx="11360800" cy="763600"/>
          </a:xfrm>
        </p:spPr>
        <p:txBody>
          <a:bodyPr>
            <a:normAutofit fontScale="90000"/>
          </a:bodyPr>
          <a:lstStyle/>
          <a:p>
            <a:r>
              <a:rPr lang="en-US">
                <a:latin typeface="Arial"/>
                <a:cs typeface="Arial"/>
              </a:rPr>
              <a:t>Future Work</a:t>
            </a:r>
            <a:endParaRPr lang="en-US"/>
          </a:p>
        </p:txBody>
      </p:sp>
      <p:sp>
        <p:nvSpPr>
          <p:cNvPr id="3" name="Slide Number Placeholder 2">
            <a:extLst>
              <a:ext uri="{FF2B5EF4-FFF2-40B4-BE49-F238E27FC236}">
                <a16:creationId xmlns:a16="http://schemas.microsoft.com/office/drawing/2014/main" id="{B987EB29-0ECA-B1F7-E910-91228F5D9525}"/>
              </a:ext>
            </a:extLst>
          </p:cNvPr>
          <p:cNvSpPr>
            <a:spLocks noGrp="1"/>
          </p:cNvSpPr>
          <p:nvPr>
            <p:ph type="sldNum" idx="12"/>
          </p:nvPr>
        </p:nvSpPr>
        <p:spPr/>
        <p:txBody>
          <a:bodyPr/>
          <a:lstStyle/>
          <a:p>
            <a:fld id="{00000000-1234-1234-1234-123412341234}" type="slidenum">
              <a:rPr lang="en" smtClean="0"/>
              <a:pPr/>
              <a:t>67</a:t>
            </a:fld>
            <a:endParaRPr lang="en"/>
          </a:p>
        </p:txBody>
      </p:sp>
      <p:sp>
        <p:nvSpPr>
          <p:cNvPr id="18" name="Rectangle: Rounded Corners 17">
            <a:extLst>
              <a:ext uri="{FF2B5EF4-FFF2-40B4-BE49-F238E27FC236}">
                <a16:creationId xmlns:a16="http://schemas.microsoft.com/office/drawing/2014/main" id="{4DAA4BDB-0288-5A0F-C369-F3CB27F11DCA}"/>
              </a:ext>
            </a:extLst>
          </p:cNvPr>
          <p:cNvSpPr/>
          <p:nvPr/>
        </p:nvSpPr>
        <p:spPr>
          <a:xfrm>
            <a:off x="697548" y="971324"/>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t>
            </a:r>
          </a:p>
        </p:txBody>
      </p:sp>
      <p:sp>
        <p:nvSpPr>
          <p:cNvPr id="20" name="Rectangle: Rounded Corners 19">
            <a:extLst>
              <a:ext uri="{FF2B5EF4-FFF2-40B4-BE49-F238E27FC236}">
                <a16:creationId xmlns:a16="http://schemas.microsoft.com/office/drawing/2014/main" id="{4AD8FCE7-4511-0C41-60E4-DA53ECCDE3B7}"/>
              </a:ext>
            </a:extLst>
          </p:cNvPr>
          <p:cNvSpPr/>
          <p:nvPr/>
        </p:nvSpPr>
        <p:spPr>
          <a:xfrm>
            <a:off x="9268238" y="1026212"/>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F66D6AF-B56B-F346-A58F-46329BAC53D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sp>
        <p:nvSpPr>
          <p:cNvPr id="10" name="TextBox 9">
            <a:extLst>
              <a:ext uri="{FF2B5EF4-FFF2-40B4-BE49-F238E27FC236}">
                <a16:creationId xmlns:a16="http://schemas.microsoft.com/office/drawing/2014/main" id="{EB83C34D-DCF7-FC4A-AD67-E2A14A19F368}"/>
              </a:ext>
            </a:extLst>
          </p:cNvPr>
          <p:cNvSpPr txBox="1"/>
          <p:nvPr/>
        </p:nvSpPr>
        <p:spPr>
          <a:xfrm>
            <a:off x="605385" y="2370077"/>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3D Print Base</a:t>
            </a:r>
          </a:p>
        </p:txBody>
      </p:sp>
      <p:pic>
        <p:nvPicPr>
          <p:cNvPr id="12" name="Picture 13" descr="Icon&#10;&#10;Description automatically generated">
            <a:extLst>
              <a:ext uri="{FF2B5EF4-FFF2-40B4-BE49-F238E27FC236}">
                <a16:creationId xmlns:a16="http://schemas.microsoft.com/office/drawing/2014/main" id="{6673359E-D322-91BE-11CC-5CB7F2123CD6}"/>
              </a:ext>
            </a:extLst>
          </p:cNvPr>
          <p:cNvPicPr>
            <a:picLocks noChangeAspect="1"/>
          </p:cNvPicPr>
          <p:nvPr/>
        </p:nvPicPr>
        <p:blipFill>
          <a:blip r:embed="rId2"/>
          <a:stretch>
            <a:fillRect/>
          </a:stretch>
        </p:blipFill>
        <p:spPr>
          <a:xfrm>
            <a:off x="1295516" y="1198503"/>
            <a:ext cx="1200150" cy="1200150"/>
          </a:xfrm>
          <a:prstGeom prst="rect">
            <a:avLst/>
          </a:prstGeom>
        </p:spPr>
      </p:pic>
      <p:sp>
        <p:nvSpPr>
          <p:cNvPr id="22" name="Rectangle: Rounded Corners 21">
            <a:extLst>
              <a:ext uri="{FF2B5EF4-FFF2-40B4-BE49-F238E27FC236}">
                <a16:creationId xmlns:a16="http://schemas.microsoft.com/office/drawing/2014/main" id="{9316FEE5-669B-85C5-E879-61DDFF0C01BA}"/>
              </a:ext>
            </a:extLst>
          </p:cNvPr>
          <p:cNvSpPr/>
          <p:nvPr/>
        </p:nvSpPr>
        <p:spPr>
          <a:xfrm>
            <a:off x="3679557" y="971324"/>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2017EF2B-AC8A-C794-E95B-4AE76C33878F}"/>
              </a:ext>
            </a:extLst>
          </p:cNvPr>
          <p:cNvSpPr txBox="1"/>
          <p:nvPr/>
        </p:nvSpPr>
        <p:spPr>
          <a:xfrm>
            <a:off x="3524183" y="2526130"/>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3D Print Arm</a:t>
            </a:r>
          </a:p>
        </p:txBody>
      </p:sp>
      <p:pic>
        <p:nvPicPr>
          <p:cNvPr id="25" name="Picture 25" descr="A picture containing text, music&#10;&#10;Description automatically generated">
            <a:extLst>
              <a:ext uri="{FF2B5EF4-FFF2-40B4-BE49-F238E27FC236}">
                <a16:creationId xmlns:a16="http://schemas.microsoft.com/office/drawing/2014/main" id="{3F72F1D6-299C-FE2D-B7D3-E55D6BCCBB15}"/>
              </a:ext>
            </a:extLst>
          </p:cNvPr>
          <p:cNvPicPr>
            <a:picLocks noChangeAspect="1"/>
          </p:cNvPicPr>
          <p:nvPr/>
        </p:nvPicPr>
        <p:blipFill>
          <a:blip r:embed="rId3"/>
          <a:stretch>
            <a:fillRect/>
          </a:stretch>
        </p:blipFill>
        <p:spPr>
          <a:xfrm>
            <a:off x="4305311" y="1311140"/>
            <a:ext cx="1184564" cy="1183102"/>
          </a:xfrm>
          <a:prstGeom prst="rect">
            <a:avLst/>
          </a:prstGeom>
        </p:spPr>
      </p:pic>
      <p:sp>
        <p:nvSpPr>
          <p:cNvPr id="4" name="Rectangle: Rounded Corners 3">
            <a:extLst>
              <a:ext uri="{FF2B5EF4-FFF2-40B4-BE49-F238E27FC236}">
                <a16:creationId xmlns:a16="http://schemas.microsoft.com/office/drawing/2014/main" id="{4FC5A128-0FED-F661-7DA8-202402E693BF}"/>
              </a:ext>
            </a:extLst>
          </p:cNvPr>
          <p:cNvSpPr/>
          <p:nvPr/>
        </p:nvSpPr>
        <p:spPr>
          <a:xfrm>
            <a:off x="6436334" y="1026213"/>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ED9142DE-C789-797D-DB1A-5DA9BC486800}"/>
              </a:ext>
            </a:extLst>
          </p:cNvPr>
          <p:cNvSpPr txBox="1"/>
          <p:nvPr/>
        </p:nvSpPr>
        <p:spPr>
          <a:xfrm>
            <a:off x="6344785" y="2542154"/>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Testing </a:t>
            </a:r>
          </a:p>
        </p:txBody>
      </p:sp>
      <p:sp>
        <p:nvSpPr>
          <p:cNvPr id="7" name="TextBox 6">
            <a:extLst>
              <a:ext uri="{FF2B5EF4-FFF2-40B4-BE49-F238E27FC236}">
                <a16:creationId xmlns:a16="http://schemas.microsoft.com/office/drawing/2014/main" id="{8299AE5F-0628-0B37-F3D1-A014BD933B4C}"/>
              </a:ext>
            </a:extLst>
          </p:cNvPr>
          <p:cNvSpPr txBox="1"/>
          <p:nvPr/>
        </p:nvSpPr>
        <p:spPr>
          <a:xfrm>
            <a:off x="9179534" y="2526130"/>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Final Designs </a:t>
            </a:r>
          </a:p>
        </p:txBody>
      </p:sp>
      <p:sp>
        <p:nvSpPr>
          <p:cNvPr id="14" name="Rectangle: Rounded Corners 13">
            <a:extLst>
              <a:ext uri="{FF2B5EF4-FFF2-40B4-BE49-F238E27FC236}">
                <a16:creationId xmlns:a16="http://schemas.microsoft.com/office/drawing/2014/main" id="{368FDF83-1C94-8C48-D9CA-BD5F095C73D7}"/>
              </a:ext>
            </a:extLst>
          </p:cNvPr>
          <p:cNvSpPr/>
          <p:nvPr/>
        </p:nvSpPr>
        <p:spPr>
          <a:xfrm>
            <a:off x="2106572" y="3492257"/>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278A9370-DE47-FEC0-2A31-6B9B8270A713}"/>
              </a:ext>
            </a:extLst>
          </p:cNvPr>
          <p:cNvSpPr txBox="1"/>
          <p:nvPr/>
        </p:nvSpPr>
        <p:spPr>
          <a:xfrm>
            <a:off x="2012502" y="4997934"/>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Troubleshooting </a:t>
            </a:r>
          </a:p>
        </p:txBody>
      </p:sp>
      <p:sp>
        <p:nvSpPr>
          <p:cNvPr id="8" name="Rectangle: Rounded Corners 7">
            <a:extLst>
              <a:ext uri="{FF2B5EF4-FFF2-40B4-BE49-F238E27FC236}">
                <a16:creationId xmlns:a16="http://schemas.microsoft.com/office/drawing/2014/main" id="{FFA5845A-C3F1-D72C-A0AB-1F23D5C53F66}"/>
              </a:ext>
            </a:extLst>
          </p:cNvPr>
          <p:cNvSpPr/>
          <p:nvPr/>
        </p:nvSpPr>
        <p:spPr>
          <a:xfrm>
            <a:off x="5079445" y="3481524"/>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DBCE71A5-077A-5A72-AD12-0F4B7D481407}"/>
              </a:ext>
            </a:extLst>
          </p:cNvPr>
          <p:cNvSpPr txBox="1"/>
          <p:nvPr/>
        </p:nvSpPr>
        <p:spPr>
          <a:xfrm>
            <a:off x="4985375" y="4987201"/>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Validate Metrics</a:t>
            </a:r>
            <a:endParaRPr lang="en-US"/>
          </a:p>
        </p:txBody>
      </p:sp>
      <p:sp>
        <p:nvSpPr>
          <p:cNvPr id="13" name="Rectangle: Rounded Corners 12">
            <a:extLst>
              <a:ext uri="{FF2B5EF4-FFF2-40B4-BE49-F238E27FC236}">
                <a16:creationId xmlns:a16="http://schemas.microsoft.com/office/drawing/2014/main" id="{D1120D87-2D0E-0EE5-E922-44143FC0FB30}"/>
              </a:ext>
            </a:extLst>
          </p:cNvPr>
          <p:cNvSpPr/>
          <p:nvPr/>
        </p:nvSpPr>
        <p:spPr>
          <a:xfrm>
            <a:off x="7816206" y="3438595"/>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8D183079-D723-3116-7EAE-3F499E5E89CF}"/>
              </a:ext>
            </a:extLst>
          </p:cNvPr>
          <p:cNvSpPr txBox="1"/>
          <p:nvPr/>
        </p:nvSpPr>
        <p:spPr>
          <a:xfrm>
            <a:off x="7722136" y="4944272"/>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Presentation</a:t>
            </a:r>
            <a:endParaRPr lang="en-US"/>
          </a:p>
        </p:txBody>
      </p:sp>
      <p:pic>
        <p:nvPicPr>
          <p:cNvPr id="16" name="Graphic 15" descr="Test Dummy with solid fill">
            <a:extLst>
              <a:ext uri="{FF2B5EF4-FFF2-40B4-BE49-F238E27FC236}">
                <a16:creationId xmlns:a16="http://schemas.microsoft.com/office/drawing/2014/main" id="{D262FF6E-C6F2-17B5-FB02-34B1382B43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5879" y="1207482"/>
            <a:ext cx="1306702" cy="1306702"/>
          </a:xfrm>
          <a:prstGeom prst="rect">
            <a:avLst/>
          </a:prstGeom>
        </p:spPr>
      </p:pic>
      <p:pic>
        <p:nvPicPr>
          <p:cNvPr id="21" name="Graphic 20" descr="Presentation with bar chart with solid fill">
            <a:extLst>
              <a:ext uri="{FF2B5EF4-FFF2-40B4-BE49-F238E27FC236}">
                <a16:creationId xmlns:a16="http://schemas.microsoft.com/office/drawing/2014/main" id="{94068B47-DA87-52AB-3808-2869B14D0D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2997" y="3668683"/>
            <a:ext cx="1277081" cy="1277081"/>
          </a:xfrm>
          <a:prstGeom prst="rect">
            <a:avLst/>
          </a:prstGeom>
        </p:spPr>
      </p:pic>
      <p:pic>
        <p:nvPicPr>
          <p:cNvPr id="26" name="Graphic 25" descr="Alterations &amp; Tailoring with solid fill">
            <a:extLst>
              <a:ext uri="{FF2B5EF4-FFF2-40B4-BE49-F238E27FC236}">
                <a16:creationId xmlns:a16="http://schemas.microsoft.com/office/drawing/2014/main" id="{F29841A6-A84B-BB77-F144-0B5A29A6AC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68625" y="3669106"/>
            <a:ext cx="1169345" cy="1169345"/>
          </a:xfrm>
          <a:prstGeom prst="rect">
            <a:avLst/>
          </a:prstGeom>
        </p:spPr>
      </p:pic>
      <p:pic>
        <p:nvPicPr>
          <p:cNvPr id="28" name="Graphic 27" descr="Thought with solid fill">
            <a:extLst>
              <a:ext uri="{FF2B5EF4-FFF2-40B4-BE49-F238E27FC236}">
                <a16:creationId xmlns:a16="http://schemas.microsoft.com/office/drawing/2014/main" id="{3F1267EF-36D8-BB63-97DE-5C7846BB10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57012" y="3668478"/>
            <a:ext cx="1277492" cy="1277492"/>
          </a:xfrm>
          <a:prstGeom prst="rect">
            <a:avLst/>
          </a:prstGeom>
        </p:spPr>
      </p:pic>
      <p:pic>
        <p:nvPicPr>
          <p:cNvPr id="30" name="Graphic 29" descr="Blueprint outline">
            <a:extLst>
              <a:ext uri="{FF2B5EF4-FFF2-40B4-BE49-F238E27FC236}">
                <a16:creationId xmlns:a16="http://schemas.microsoft.com/office/drawing/2014/main" id="{368ED588-3BBE-1F42-896F-3CF53BDA14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56454" y="1198503"/>
            <a:ext cx="1217763" cy="1217763"/>
          </a:xfrm>
          <a:prstGeom prst="rect">
            <a:avLst/>
          </a:prstGeom>
        </p:spPr>
      </p:pic>
    </p:spTree>
    <p:extLst>
      <p:ext uri="{BB962C8B-B14F-4D97-AF65-F5344CB8AC3E}">
        <p14:creationId xmlns:p14="http://schemas.microsoft.com/office/powerpoint/2010/main" val="3701467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rapezoid 48">
            <a:extLst>
              <a:ext uri="{FF2B5EF4-FFF2-40B4-BE49-F238E27FC236}">
                <a16:creationId xmlns:a16="http://schemas.microsoft.com/office/drawing/2014/main" id="{DA3CA82B-D15A-E2DB-33B2-E186598D2852}"/>
              </a:ext>
            </a:extLst>
          </p:cNvPr>
          <p:cNvSpPr/>
          <p:nvPr/>
        </p:nvSpPr>
        <p:spPr>
          <a:xfrm>
            <a:off x="3101932" y="4107696"/>
            <a:ext cx="1871705" cy="835267"/>
          </a:xfrm>
          <a:prstGeom prst="trapezoid">
            <a:avLst>
              <a:gd name="adj" fmla="val 699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379061-1D63-5959-E885-F636D098B913}"/>
              </a:ext>
            </a:extLst>
          </p:cNvPr>
          <p:cNvSpPr>
            <a:spLocks noGrp="1"/>
          </p:cNvSpPr>
          <p:nvPr>
            <p:ph type="sldNum" idx="12"/>
          </p:nvPr>
        </p:nvSpPr>
        <p:spPr/>
        <p:txBody>
          <a:bodyPr/>
          <a:lstStyle/>
          <a:p>
            <a:fld id="{00000000-1234-1234-1234-123412341234}" type="slidenum">
              <a:rPr lang="en" smtClean="0"/>
              <a:pPr/>
              <a:t>68</a:t>
            </a:fld>
            <a:endParaRPr lang="en"/>
          </a:p>
        </p:txBody>
      </p:sp>
      <p:sp>
        <p:nvSpPr>
          <p:cNvPr id="10" name="Rectangle: Rounded Corners 9">
            <a:extLst>
              <a:ext uri="{FF2B5EF4-FFF2-40B4-BE49-F238E27FC236}">
                <a16:creationId xmlns:a16="http://schemas.microsoft.com/office/drawing/2014/main" id="{F4608FD0-AB1F-2160-B81A-8D3FC13F08E3}"/>
              </a:ext>
            </a:extLst>
          </p:cNvPr>
          <p:cNvSpPr/>
          <p:nvPr/>
        </p:nvSpPr>
        <p:spPr>
          <a:xfrm>
            <a:off x="1617547" y="1096424"/>
            <a:ext cx="8956906" cy="866004"/>
          </a:xfrm>
          <a:prstGeom prst="roundRect">
            <a:avLst/>
          </a:prstGeom>
          <a:no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Arial  "/>
                <a:ea typeface="+mn-lt"/>
                <a:cs typeface="+mn-lt"/>
              </a:rPr>
              <a:t>Automated Telescoping Pole with a Detachable Foldable Robotic Arm </a:t>
            </a:r>
            <a:endParaRPr lang="en-US">
              <a:solidFill>
                <a:schemeClr val="tx1"/>
              </a:solidFill>
              <a:latin typeface="Arial  "/>
            </a:endParaRPr>
          </a:p>
        </p:txBody>
      </p:sp>
      <p:pic>
        <p:nvPicPr>
          <p:cNvPr id="6" name="Picture 8" descr="Icon&#10;&#10;Description automatically generated">
            <a:extLst>
              <a:ext uri="{FF2B5EF4-FFF2-40B4-BE49-F238E27FC236}">
                <a16:creationId xmlns:a16="http://schemas.microsoft.com/office/drawing/2014/main" id="{B0A21FE8-2FA9-A6BD-BB10-1809440B6C2A}"/>
              </a:ext>
            </a:extLst>
          </p:cNvPr>
          <p:cNvPicPr>
            <a:picLocks noChangeAspect="1"/>
          </p:cNvPicPr>
          <p:nvPr/>
        </p:nvPicPr>
        <p:blipFill>
          <a:blip r:embed="rId2">
            <a:duotone>
              <a:prstClr val="black"/>
              <a:srgbClr val="00B0F0">
                <a:tint val="45000"/>
                <a:satMod val="400000"/>
              </a:srgbClr>
            </a:duotone>
            <a:alphaModFix/>
            <a:extLst>
              <a:ext uri="{BEBA8EAE-BF5A-486C-A8C5-ECC9F3942E4B}">
                <a14:imgProps xmlns:a14="http://schemas.microsoft.com/office/drawing/2010/main">
                  <a14:imgLayer r:embed="rId3">
                    <a14:imgEffect>
                      <a14:backgroundRemoval t="7143" b="92500" l="10000" r="94615">
                        <a14:foregroundMark x1="43846" y1="21786" x2="43846" y2="21786"/>
                        <a14:foregroundMark x1="68077" y1="9286" x2="68077" y2="9286"/>
                        <a14:foregroundMark x1="63462" y1="13571" x2="63462" y2="13571"/>
                        <a14:foregroundMark x1="71538" y1="26071" x2="71538" y2="26071"/>
                        <a14:foregroundMark x1="76923" y1="34286" x2="76923" y2="34286"/>
                        <a14:foregroundMark x1="37308" y1="47500" x2="37692" y2="48571"/>
                        <a14:foregroundMark x1="30000" y1="36071" x2="30000" y2="36071"/>
                        <a14:foregroundMark x1="20385" y1="37143" x2="20385" y2="37143"/>
                        <a14:foregroundMark x1="52692" y1="66071" x2="52692" y2="66071"/>
                        <a14:foregroundMark x1="61538" y1="80714" x2="61538" y2="80714"/>
                        <a14:foregroundMark x1="63077" y1="88929" x2="63077" y2="88929"/>
                        <a14:foregroundMark x1="63846" y1="7143" x2="63846" y2="7143"/>
                        <a14:foregroundMark x1="61154" y1="88929" x2="61154" y2="88929"/>
                        <a14:foregroundMark x1="58846" y1="89643" x2="58846" y2="89643"/>
                        <a14:foregroundMark x1="55385" y1="91071" x2="40769" y2="91071"/>
                        <a14:foregroundMark x1="77308" y1="91071" x2="35000" y2="92857"/>
                        <a14:foregroundMark x1="35000" y1="92857" x2="26154" y2="90714"/>
                        <a14:foregroundMark x1="94615" y1="35000" x2="94615" y2="35000"/>
                        <a14:foregroundMark x1="62308" y1="62857" x2="62308" y2="62857"/>
                      </a14:backgroundRemoval>
                    </a14:imgEffect>
                    <a14:imgEffect>
                      <a14:artisticGlowEdges/>
                    </a14:imgEffect>
                  </a14:imgLayer>
                </a14:imgProps>
              </a:ext>
            </a:extLst>
          </a:blip>
          <a:stretch>
            <a:fillRect/>
          </a:stretch>
        </p:blipFill>
        <p:spPr>
          <a:xfrm>
            <a:off x="8495589" y="2430414"/>
            <a:ext cx="2801022" cy="3016485"/>
          </a:xfrm>
          <a:prstGeom prst="rect">
            <a:avLst/>
          </a:prstGeom>
        </p:spPr>
      </p:pic>
      <p:sp>
        <p:nvSpPr>
          <p:cNvPr id="9" name="TextBox 8">
            <a:extLst>
              <a:ext uri="{FF2B5EF4-FFF2-40B4-BE49-F238E27FC236}">
                <a16:creationId xmlns:a16="http://schemas.microsoft.com/office/drawing/2014/main" id="{E10D4913-7980-B898-559E-2C40DE64D970}"/>
              </a:ext>
            </a:extLst>
          </p:cNvPr>
          <p:cNvSpPr txBox="1"/>
          <p:nvPr/>
        </p:nvSpPr>
        <p:spPr>
          <a:xfrm>
            <a:off x="1330036" y="-1795549"/>
            <a:ext cx="1961804" cy="646331"/>
          </a:xfrm>
          <a:prstGeom prst="rect">
            <a:avLst/>
          </a:prstGeom>
          <a:noFill/>
        </p:spPr>
        <p:txBody>
          <a:bodyPr wrap="square" rtlCol="0">
            <a:spAutoFit/>
          </a:bodyPr>
          <a:lstStyle/>
          <a:p>
            <a:r>
              <a:rPr lang="en-US"/>
              <a:t>Ebony – Ill do this slide</a:t>
            </a:r>
          </a:p>
        </p:txBody>
      </p:sp>
      <p:sp>
        <p:nvSpPr>
          <p:cNvPr id="22" name="TextBox 21">
            <a:extLst>
              <a:ext uri="{FF2B5EF4-FFF2-40B4-BE49-F238E27FC236}">
                <a16:creationId xmlns:a16="http://schemas.microsoft.com/office/drawing/2014/main" id="{F3F3B814-423A-F42E-A0F2-29060C03D101}"/>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
        <p:nvSpPr>
          <p:cNvPr id="3" name="Rectangle 2">
            <a:extLst>
              <a:ext uri="{FF2B5EF4-FFF2-40B4-BE49-F238E27FC236}">
                <a16:creationId xmlns:a16="http://schemas.microsoft.com/office/drawing/2014/main" id="{EE7B7219-E602-3B27-A2A3-77DCBBA8E4F9}"/>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EF8D90-CBA4-30AC-5F71-D10910CDE41F}"/>
              </a:ext>
            </a:extLst>
          </p:cNvPr>
          <p:cNvPicPr>
            <a:picLocks noChangeAspect="1"/>
          </p:cNvPicPr>
          <p:nvPr/>
        </p:nvPicPr>
        <p:blipFill>
          <a:blip r:embed="rId4"/>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C946CF68-6294-947D-C3F5-39759168547B}"/>
              </a:ext>
            </a:extLst>
          </p:cNvPr>
          <p:cNvSpPr>
            <a:spLocks noGrp="1"/>
          </p:cNvSpPr>
          <p:nvPr>
            <p:ph type="title"/>
          </p:nvPr>
        </p:nvSpPr>
        <p:spPr>
          <a:xfrm>
            <a:off x="49876" y="-1130"/>
            <a:ext cx="11360800" cy="763600"/>
          </a:xfrm>
        </p:spPr>
        <p:txBody>
          <a:bodyPr>
            <a:normAutofit fontScale="90000"/>
          </a:bodyPr>
          <a:lstStyle/>
          <a:p>
            <a:r>
              <a:rPr lang="en-US">
                <a:solidFill>
                  <a:schemeClr val="bg1"/>
                </a:solidFill>
                <a:latin typeface="Arial"/>
                <a:cs typeface="Arial"/>
              </a:rPr>
              <a:t>Final Design </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FFCA0BBE-F7CB-F629-372E-EC362461B805}"/>
                  </a:ext>
                </a:extLst>
              </p:cNvPr>
              <p:cNvGraphicFramePr>
                <a:graphicFrameLocks noChangeAspect="1"/>
              </p:cNvGraphicFramePr>
              <p:nvPr/>
            </p:nvGraphicFramePr>
            <p:xfrm>
              <a:off x="12654954" y="896780"/>
              <a:ext cx="723302" cy="5519939"/>
            </p:xfrm>
            <a:graphic>
              <a:graphicData uri="http://schemas.microsoft.com/office/drawing/2017/model3d">
                <am3d:model3d r:embed="rId5">
                  <am3d:spPr>
                    <a:xfrm>
                      <a:off x="0" y="0"/>
                      <a:ext cx="723302" cy="5519939"/>
                    </a:xfrm>
                    <a:prstGeom prst="rect">
                      <a:avLst/>
                    </a:prstGeom>
                  </am3d:spPr>
                  <am3d:camera>
                    <am3d:pos x="0" y="0" z="47418391"/>
                    <am3d:up dx="0" dy="36000000" dz="0"/>
                    <am3d:lookAt x="0" y="0" z="0"/>
                    <am3d:perspective fov="2700000"/>
                  </am3d:camera>
                  <am3d:trans>
                    <am3d:meterPerModelUnit n="16724" d="1000000"/>
                    <am3d:preTrans dx="-1584937" dy="-16368402" dz="1665460"/>
                    <am3d:scale>
                      <am3d:sx n="1000000" d="1000000"/>
                      <am3d:sy n="1000000" d="1000000"/>
                      <am3d:sz n="1000000" d="1000000"/>
                    </am3d:scale>
                    <am3d:rot ax="5067998" ay="-2570244" az="-4913424"/>
                    <am3d:postTrans dx="0" dy="0" dz="0"/>
                  </am3d:trans>
                  <am3d:raster rName="Office3DRenderer" rVer="16.0.8326">
                    <am3d:blip r:embed="rId6"/>
                  </am3d:raster>
                  <am3d:objViewport viewportSz="61480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FFCA0BBE-F7CB-F629-372E-EC362461B805}"/>
                  </a:ext>
                </a:extLst>
              </p:cNvPr>
              <p:cNvPicPr>
                <a:picLocks noGrp="1" noRot="1" noChangeAspect="1" noMove="1" noResize="1" noEditPoints="1" noAdjustHandles="1" noChangeArrowheads="1" noChangeShapeType="1" noCrop="1"/>
              </p:cNvPicPr>
              <p:nvPr/>
            </p:nvPicPr>
            <p:blipFill>
              <a:blip r:embed="rId6"/>
              <a:stretch>
                <a:fillRect/>
              </a:stretch>
            </p:blipFill>
            <p:spPr>
              <a:xfrm>
                <a:off x="12654954" y="896780"/>
                <a:ext cx="723302" cy="5519939"/>
              </a:xfrm>
              <a:prstGeom prst="rect">
                <a:avLst/>
              </a:prstGeom>
            </p:spPr>
          </p:pic>
        </mc:Fallback>
      </mc:AlternateContent>
      <p:grpSp>
        <p:nvGrpSpPr>
          <p:cNvPr id="47" name="Group 46">
            <a:extLst>
              <a:ext uri="{FF2B5EF4-FFF2-40B4-BE49-F238E27FC236}">
                <a16:creationId xmlns:a16="http://schemas.microsoft.com/office/drawing/2014/main" id="{26D70496-E7B2-9CA9-8DE2-6DA8921FAA57}"/>
              </a:ext>
            </a:extLst>
          </p:cNvPr>
          <p:cNvGrpSpPr/>
          <p:nvPr/>
        </p:nvGrpSpPr>
        <p:grpSpPr>
          <a:xfrm rot="21231471">
            <a:off x="3331944" y="2030318"/>
            <a:ext cx="2366294" cy="2379935"/>
            <a:chOff x="2263786" y="2124314"/>
            <a:chExt cx="2366294" cy="2379935"/>
          </a:xfrm>
        </p:grpSpPr>
        <p:sp>
          <p:nvSpPr>
            <p:cNvPr id="45" name="Trapezoid 44">
              <a:extLst>
                <a:ext uri="{FF2B5EF4-FFF2-40B4-BE49-F238E27FC236}">
                  <a16:creationId xmlns:a16="http://schemas.microsoft.com/office/drawing/2014/main" id="{62A56C17-5FED-D4BE-E67F-A09BD80B9AEF}"/>
                </a:ext>
              </a:extLst>
            </p:cNvPr>
            <p:cNvSpPr/>
            <p:nvPr/>
          </p:nvSpPr>
          <p:spPr>
            <a:xfrm rot="3301655">
              <a:off x="3920671" y="2048341"/>
              <a:ext cx="193655" cy="4491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9FC41FA8-2CF7-6CA3-2C4D-5FB2A5475128}"/>
                </a:ext>
              </a:extLst>
            </p:cNvPr>
            <p:cNvSpPr/>
            <p:nvPr/>
          </p:nvSpPr>
          <p:spPr>
            <a:xfrm rot="8359739">
              <a:off x="3846100" y="2339149"/>
              <a:ext cx="193655" cy="4491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AA839E27-5F4B-A92D-4193-7DDA7B07135F}"/>
                </a:ext>
              </a:extLst>
            </p:cNvPr>
            <p:cNvSpPr/>
            <p:nvPr/>
          </p:nvSpPr>
          <p:spPr>
            <a:xfrm rot="5400000">
              <a:off x="3345196" y="2033077"/>
              <a:ext cx="242559" cy="803760"/>
            </a:xfrm>
            <a:prstGeom prst="trapezoid">
              <a:avLst>
                <a:gd name="adj" fmla="val 110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995BBE4C-B59C-C01B-FB59-C004C0EA6EB3}"/>
                </a:ext>
              </a:extLst>
            </p:cNvPr>
            <p:cNvSpPr/>
            <p:nvPr/>
          </p:nvSpPr>
          <p:spPr>
            <a:xfrm rot="3101630">
              <a:off x="2647180" y="2178341"/>
              <a:ext cx="444997" cy="1006538"/>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7CC18905-08D3-22BF-0C33-00FE71BCAA4D}"/>
                </a:ext>
              </a:extLst>
            </p:cNvPr>
            <p:cNvSpPr/>
            <p:nvPr/>
          </p:nvSpPr>
          <p:spPr>
            <a:xfrm rot="20779582">
              <a:off x="2460270" y="2808422"/>
              <a:ext cx="548723" cy="1241155"/>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8765B5-D4A7-48D9-A864-EA8AD83C9F0C}"/>
                </a:ext>
              </a:extLst>
            </p:cNvPr>
            <p:cNvGrpSpPr/>
            <p:nvPr/>
          </p:nvGrpSpPr>
          <p:grpSpPr>
            <a:xfrm>
              <a:off x="2558021" y="3815991"/>
              <a:ext cx="707923" cy="688258"/>
              <a:chOff x="2812026" y="3574654"/>
              <a:chExt cx="707923" cy="688258"/>
            </a:xfrm>
          </p:grpSpPr>
          <p:sp>
            <p:nvSpPr>
              <p:cNvPr id="8" name="Oval 7">
                <a:extLst>
                  <a:ext uri="{FF2B5EF4-FFF2-40B4-BE49-F238E27FC236}">
                    <a16:creationId xmlns:a16="http://schemas.microsoft.com/office/drawing/2014/main" id="{726F9352-4C48-59DA-BC27-1775C7B92D8F}"/>
                  </a:ext>
                </a:extLst>
              </p:cNvPr>
              <p:cNvSpPr/>
              <p:nvPr/>
            </p:nvSpPr>
            <p:spPr>
              <a:xfrm>
                <a:off x="2812026" y="3574654"/>
                <a:ext cx="707923" cy="688258"/>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12C160-43E0-A7E3-5111-95F1E3FE5C12}"/>
                  </a:ext>
                </a:extLst>
              </p:cNvPr>
              <p:cNvSpPr/>
              <p:nvPr/>
            </p:nvSpPr>
            <p:spPr>
              <a:xfrm>
                <a:off x="2932471" y="3691753"/>
                <a:ext cx="467032" cy="454059"/>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6FEBA16-253B-9FCA-2EBA-A0533FEF0060}"/>
                </a:ext>
              </a:extLst>
            </p:cNvPr>
            <p:cNvGrpSpPr/>
            <p:nvPr/>
          </p:nvGrpSpPr>
          <p:grpSpPr>
            <a:xfrm>
              <a:off x="2976530" y="2124314"/>
              <a:ext cx="553904" cy="538517"/>
              <a:chOff x="2812026" y="3574654"/>
              <a:chExt cx="707923" cy="688258"/>
            </a:xfrm>
          </p:grpSpPr>
          <p:sp>
            <p:nvSpPr>
              <p:cNvPr id="17" name="Oval 16">
                <a:extLst>
                  <a:ext uri="{FF2B5EF4-FFF2-40B4-BE49-F238E27FC236}">
                    <a16:creationId xmlns:a16="http://schemas.microsoft.com/office/drawing/2014/main" id="{6AE2C753-7AA3-2E1A-5FDB-E7172196752B}"/>
                  </a:ext>
                </a:extLst>
              </p:cNvPr>
              <p:cNvSpPr/>
              <p:nvPr/>
            </p:nvSpPr>
            <p:spPr>
              <a:xfrm>
                <a:off x="2812026" y="3574654"/>
                <a:ext cx="707923" cy="688258"/>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9EE640-A6EA-3806-3751-A0DBF8E06028}"/>
                  </a:ext>
                </a:extLst>
              </p:cNvPr>
              <p:cNvSpPr/>
              <p:nvPr/>
            </p:nvSpPr>
            <p:spPr>
              <a:xfrm>
                <a:off x="2932471" y="3691753"/>
                <a:ext cx="467032" cy="454059"/>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49A0EF2B-F18C-FDBD-9CB8-5411290A7F37}"/>
                </a:ext>
              </a:extLst>
            </p:cNvPr>
            <p:cNvGrpSpPr/>
            <p:nvPr/>
          </p:nvGrpSpPr>
          <p:grpSpPr>
            <a:xfrm>
              <a:off x="2263786" y="2564510"/>
              <a:ext cx="707923" cy="688258"/>
              <a:chOff x="2812026" y="3574654"/>
              <a:chExt cx="707923" cy="688258"/>
            </a:xfrm>
          </p:grpSpPr>
          <p:sp>
            <p:nvSpPr>
              <p:cNvPr id="31" name="Oval 30">
                <a:extLst>
                  <a:ext uri="{FF2B5EF4-FFF2-40B4-BE49-F238E27FC236}">
                    <a16:creationId xmlns:a16="http://schemas.microsoft.com/office/drawing/2014/main" id="{9EC2605E-2B1E-E613-28CD-F3BAD062F84C}"/>
                  </a:ext>
                </a:extLst>
              </p:cNvPr>
              <p:cNvSpPr/>
              <p:nvPr/>
            </p:nvSpPr>
            <p:spPr>
              <a:xfrm>
                <a:off x="2812026" y="3574654"/>
                <a:ext cx="707923" cy="688258"/>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2A3CA77-1B0E-F5EA-EF59-1E7F1D1D3DE6}"/>
                  </a:ext>
                </a:extLst>
              </p:cNvPr>
              <p:cNvSpPr/>
              <p:nvPr/>
            </p:nvSpPr>
            <p:spPr>
              <a:xfrm>
                <a:off x="2932471" y="3691753"/>
                <a:ext cx="467032" cy="454059"/>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5E6A46C-B38D-64CF-C1E4-7265BC2C3E12}"/>
                </a:ext>
              </a:extLst>
            </p:cNvPr>
            <p:cNvGrpSpPr/>
            <p:nvPr/>
          </p:nvGrpSpPr>
          <p:grpSpPr>
            <a:xfrm>
              <a:off x="3690100" y="2215936"/>
              <a:ext cx="394524" cy="383565"/>
              <a:chOff x="2812026" y="3574654"/>
              <a:chExt cx="707923" cy="688258"/>
            </a:xfrm>
          </p:grpSpPr>
          <p:sp>
            <p:nvSpPr>
              <p:cNvPr id="34" name="Oval 33">
                <a:extLst>
                  <a:ext uri="{FF2B5EF4-FFF2-40B4-BE49-F238E27FC236}">
                    <a16:creationId xmlns:a16="http://schemas.microsoft.com/office/drawing/2014/main" id="{35E45AE7-C7CC-BA02-6C98-0F5735E2044E}"/>
                  </a:ext>
                </a:extLst>
              </p:cNvPr>
              <p:cNvSpPr/>
              <p:nvPr/>
            </p:nvSpPr>
            <p:spPr>
              <a:xfrm>
                <a:off x="2812026" y="3574654"/>
                <a:ext cx="707923" cy="688258"/>
              </a:xfrm>
              <a:prstGeom prst="ellipse">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6D27DE2-0F9B-532E-303A-C26892C27425}"/>
                  </a:ext>
                </a:extLst>
              </p:cNvPr>
              <p:cNvSpPr/>
              <p:nvPr/>
            </p:nvSpPr>
            <p:spPr>
              <a:xfrm>
                <a:off x="2932471" y="3691753"/>
                <a:ext cx="467032" cy="454059"/>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2" name="Trapezoid 41">
              <a:extLst>
                <a:ext uri="{FF2B5EF4-FFF2-40B4-BE49-F238E27FC236}">
                  <a16:creationId xmlns:a16="http://schemas.microsoft.com/office/drawing/2014/main" id="{003D3E36-CA3C-64E9-8023-B9474EAD15E5}"/>
                </a:ext>
              </a:extLst>
            </p:cNvPr>
            <p:cNvSpPr/>
            <p:nvPr/>
          </p:nvSpPr>
          <p:spPr>
            <a:xfrm rot="7333434">
              <a:off x="4310387" y="2050024"/>
              <a:ext cx="123966" cy="515421"/>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7AB8F353-E148-7EF2-CD49-181F50966D87}"/>
                </a:ext>
              </a:extLst>
            </p:cNvPr>
            <p:cNvSpPr/>
            <p:nvPr/>
          </p:nvSpPr>
          <p:spPr>
            <a:xfrm rot="5786586">
              <a:off x="4251228" y="2476778"/>
              <a:ext cx="123966" cy="515421"/>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C7C2C8C7-90F9-F7CC-5934-F3E364F27C7A}"/>
              </a:ext>
            </a:extLst>
          </p:cNvPr>
          <p:cNvSpPr/>
          <p:nvPr/>
        </p:nvSpPr>
        <p:spPr>
          <a:xfrm>
            <a:off x="2749457" y="4814069"/>
            <a:ext cx="2779923" cy="374497"/>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09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utoRev="1" fill="hold" nodeType="clickEffect">
                                  <p:stCondLst>
                                    <p:cond delay="0"/>
                                  </p:stCondLst>
                                  <p:childTnLst>
                                    <p:animRot by="600000">
                                      <p:cBhvr>
                                        <p:cTn id="6"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1367481" y="840364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tx1"/>
                </a:solidFill>
              </a:rPr>
              <a:t>Assumptions</a:t>
            </a:r>
          </a:p>
        </p:txBody>
      </p:sp>
      <p:sp>
        <p:nvSpPr>
          <p:cNvPr id="2" name="Slide Number Placeholder 1">
            <a:extLst>
              <a:ext uri="{FF2B5EF4-FFF2-40B4-BE49-F238E27FC236}">
                <a16:creationId xmlns:a16="http://schemas.microsoft.com/office/drawing/2014/main" id="{DDBF19AD-A123-537A-5089-7C664D527BC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FBA568A9-0ECE-425E-C71C-78A3383C7522}"/>
              </a:ext>
            </a:extLst>
          </p:cNvPr>
          <p:cNvGrpSpPr/>
          <p:nvPr/>
        </p:nvGrpSpPr>
        <p:grpSpPr>
          <a:xfrm>
            <a:off x="9120846" y="991944"/>
            <a:ext cx="2108201" cy="4446357"/>
            <a:chOff x="9668198" y="1378310"/>
            <a:chExt cx="2108201" cy="4446357"/>
          </a:xfrm>
        </p:grpSpPr>
        <p:pic>
          <p:nvPicPr>
            <p:cNvPr id="2052" name="Picture 4" descr="Electricity Symbol, PNG, 512x512px, Utility Pole, Cross, Electrical  Telegraph, Electricity, Public Utility Download Free">
              <a:extLst>
                <a:ext uri="{FF2B5EF4-FFF2-40B4-BE49-F238E27FC236}">
                  <a16:creationId xmlns:a16="http://schemas.microsoft.com/office/drawing/2014/main" id="{3F3762A9-4804-7899-A2CD-FA7388A9E5A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83" b="96680" l="10000" r="90000">
                          <a14:foregroundMark x1="48780" y1="5078" x2="48780" y2="5078"/>
                          <a14:foregroundMark x1="56585" y1="36328" x2="56585" y2="36328"/>
                          <a14:foregroundMark x1="42561" y1="35938" x2="42561" y2="35938"/>
                          <a14:foregroundMark x1="48780" y1="96680" x2="48780" y2="96680"/>
                        </a14:backgroundRemoval>
                      </a14:imgEffect>
                    </a14:imgLayer>
                  </a14:imgProps>
                </a:ext>
                <a:ext uri="{28A0092B-C50C-407E-A947-70E740481C1C}">
                  <a14:useLocalDpi xmlns:a14="http://schemas.microsoft.com/office/drawing/2010/main" val="0"/>
                </a:ext>
              </a:extLst>
            </a:blip>
            <a:srcRect l="23927" r="14404"/>
            <a:stretch/>
          </p:blipFill>
          <p:spPr bwMode="auto">
            <a:xfrm>
              <a:off x="9669424" y="2204093"/>
              <a:ext cx="1999985" cy="20249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2082F67F-258A-3200-499F-3DE20B2EA839}"/>
                </a:ext>
              </a:extLst>
            </p:cNvPr>
            <p:cNvSpPr/>
            <p:nvPr/>
          </p:nvSpPr>
          <p:spPr>
            <a:xfrm>
              <a:off x="9668198" y="5235387"/>
              <a:ext cx="2108201" cy="5892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
                  <a:ea typeface="+mn-ea"/>
                  <a:cs typeface="Calibri"/>
                </a:rPr>
                <a:t>Pole Size of 35- 40ft </a:t>
              </a:r>
              <a:endParaRPr kumimoji="0" lang="en-US" sz="3200" b="1" i="0" u="none" strike="noStrike" kern="1200" cap="none" spc="0" normalizeH="0" baseline="0" noProof="0">
                <a:ln>
                  <a:noFill/>
                </a:ln>
                <a:solidFill>
                  <a:schemeClr val="bg1"/>
                </a:solidFill>
                <a:effectLst/>
                <a:uLnTx/>
                <a:uFillTx/>
                <a:latin typeface="Arial  "/>
                <a:ea typeface="+mn-ea"/>
                <a:cs typeface="+mn-cs"/>
              </a:endParaRPr>
            </a:p>
          </p:txBody>
        </p:sp>
        <p:sp>
          <p:nvSpPr>
            <p:cNvPr id="8" name="Rectangle: Rounded Corners 7">
              <a:extLst>
                <a:ext uri="{FF2B5EF4-FFF2-40B4-BE49-F238E27FC236}">
                  <a16:creationId xmlns:a16="http://schemas.microsoft.com/office/drawing/2014/main" id="{915E0285-B96D-5A97-3A2B-AA78D203AD09}"/>
                </a:ext>
              </a:extLst>
            </p:cNvPr>
            <p:cNvSpPr/>
            <p:nvPr/>
          </p:nvSpPr>
          <p:spPr>
            <a:xfrm>
              <a:off x="9668198" y="1378310"/>
              <a:ext cx="2108201" cy="3682169"/>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C8B00055-7D7B-F32D-5BF6-20B4A0FB982B}"/>
                </a:ext>
              </a:extLst>
            </p:cNvPr>
            <p:cNvCxnSpPr>
              <a:cxnSpLocks/>
            </p:cNvCxnSpPr>
            <p:nvPr/>
          </p:nvCxnSpPr>
          <p:spPr>
            <a:xfrm flipV="1">
              <a:off x="11163416" y="2204093"/>
              <a:ext cx="0" cy="2024960"/>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24" name="Group 23">
            <a:extLst>
              <a:ext uri="{FF2B5EF4-FFF2-40B4-BE49-F238E27FC236}">
                <a16:creationId xmlns:a16="http://schemas.microsoft.com/office/drawing/2014/main" id="{EA653A26-73AF-92C3-BF49-705FFEDD43FA}"/>
              </a:ext>
            </a:extLst>
          </p:cNvPr>
          <p:cNvGrpSpPr/>
          <p:nvPr/>
        </p:nvGrpSpPr>
        <p:grpSpPr>
          <a:xfrm>
            <a:off x="5115835" y="1051936"/>
            <a:ext cx="2286182" cy="4446591"/>
            <a:chOff x="4774966" y="1099333"/>
            <a:chExt cx="2286182" cy="4446591"/>
          </a:xfrm>
        </p:grpSpPr>
        <p:sp>
          <p:nvSpPr>
            <p:cNvPr id="22" name="Rectangle: Rounded Corners 21">
              <a:extLst>
                <a:ext uri="{FF2B5EF4-FFF2-40B4-BE49-F238E27FC236}">
                  <a16:creationId xmlns:a16="http://schemas.microsoft.com/office/drawing/2014/main" id="{814865A0-4FE3-1A04-BD34-E08363C95862}"/>
                </a:ext>
              </a:extLst>
            </p:cNvPr>
            <p:cNvSpPr/>
            <p:nvPr/>
          </p:nvSpPr>
          <p:spPr>
            <a:xfrm>
              <a:off x="4959735" y="4855044"/>
              <a:ext cx="1929091" cy="6908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
                  <a:ea typeface="+mn-ea"/>
                  <a:cs typeface="Calibri"/>
                </a:rPr>
                <a:t>Safe Weather Conditions</a:t>
              </a:r>
              <a:endParaRPr kumimoji="0" lang="en-US" sz="1800" b="1" i="0" u="none" strike="noStrike" kern="1200" cap="none" spc="0" normalizeH="0" baseline="0" noProof="0">
                <a:ln>
                  <a:noFill/>
                </a:ln>
                <a:solidFill>
                  <a:schemeClr val="bg1"/>
                </a:solidFill>
                <a:effectLst/>
                <a:uLnTx/>
                <a:uFillTx/>
                <a:latin typeface="Arial  "/>
                <a:ea typeface="+mn-ea"/>
                <a:cs typeface="+mn-cs"/>
              </a:endParaRPr>
            </a:p>
          </p:txBody>
        </p:sp>
        <p:sp>
          <p:nvSpPr>
            <p:cNvPr id="14" name="Rectangle: Rounded Corners 13">
              <a:extLst>
                <a:ext uri="{FF2B5EF4-FFF2-40B4-BE49-F238E27FC236}">
                  <a16:creationId xmlns:a16="http://schemas.microsoft.com/office/drawing/2014/main" id="{9555B75F-4979-D57E-DEBF-B3E804EB5B91}"/>
                </a:ext>
              </a:extLst>
            </p:cNvPr>
            <p:cNvSpPr/>
            <p:nvPr/>
          </p:nvSpPr>
          <p:spPr>
            <a:xfrm>
              <a:off x="4870180" y="1099333"/>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Cloud With Lightning And Rain with solid fill">
              <a:extLst>
                <a:ext uri="{FF2B5EF4-FFF2-40B4-BE49-F238E27FC236}">
                  <a16:creationId xmlns:a16="http://schemas.microsoft.com/office/drawing/2014/main" id="{5D8D7A24-94A7-DEB5-3A14-39ABE9391B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2768" y="1337914"/>
              <a:ext cx="1790579" cy="1790579"/>
            </a:xfrm>
            <a:prstGeom prst="rect">
              <a:avLst/>
            </a:prstGeom>
          </p:spPr>
        </p:pic>
        <p:pic>
          <p:nvPicPr>
            <p:cNvPr id="31" name="Graphic 30" descr="Windy with solid fill">
              <a:extLst>
                <a:ext uri="{FF2B5EF4-FFF2-40B4-BE49-F238E27FC236}">
                  <a16:creationId xmlns:a16="http://schemas.microsoft.com/office/drawing/2014/main" id="{642E6828-EDA8-9A00-5F5C-7A0DA2C5A6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62126" y="3128493"/>
              <a:ext cx="1511865" cy="1511865"/>
            </a:xfrm>
            <a:prstGeom prst="rect">
              <a:avLst/>
            </a:prstGeom>
          </p:spPr>
        </p:pic>
        <p:pic>
          <p:nvPicPr>
            <p:cNvPr id="33" name="Graphic 32" descr="No sign outline">
              <a:extLst>
                <a:ext uri="{FF2B5EF4-FFF2-40B4-BE49-F238E27FC236}">
                  <a16:creationId xmlns:a16="http://schemas.microsoft.com/office/drawing/2014/main" id="{DEFECAD6-56AA-6C52-400E-DE4C83BBD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74966" y="1843110"/>
              <a:ext cx="2286182" cy="2286182"/>
            </a:xfrm>
            <a:prstGeom prst="rect">
              <a:avLst/>
            </a:prstGeom>
          </p:spPr>
        </p:pic>
      </p:grpSp>
      <p:grpSp>
        <p:nvGrpSpPr>
          <p:cNvPr id="17" name="Group 16">
            <a:extLst>
              <a:ext uri="{FF2B5EF4-FFF2-40B4-BE49-F238E27FC236}">
                <a16:creationId xmlns:a16="http://schemas.microsoft.com/office/drawing/2014/main" id="{CFE60D8F-7FEE-C51D-444E-29555659DF6C}"/>
              </a:ext>
            </a:extLst>
          </p:cNvPr>
          <p:cNvGrpSpPr/>
          <p:nvPr/>
        </p:nvGrpSpPr>
        <p:grpSpPr>
          <a:xfrm>
            <a:off x="1306980" y="1141640"/>
            <a:ext cx="2108203" cy="4338035"/>
            <a:chOff x="1317119" y="1147332"/>
            <a:chExt cx="2108203" cy="4338035"/>
          </a:xfrm>
        </p:grpSpPr>
        <p:sp>
          <p:nvSpPr>
            <p:cNvPr id="6" name="Rectangle: Rounded Corners 5">
              <a:extLst>
                <a:ext uri="{FF2B5EF4-FFF2-40B4-BE49-F238E27FC236}">
                  <a16:creationId xmlns:a16="http://schemas.microsoft.com/office/drawing/2014/main" id="{63492767-62B1-0EDF-F779-22F469578FDB}"/>
                </a:ext>
              </a:extLst>
            </p:cNvPr>
            <p:cNvSpPr/>
            <p:nvPr/>
          </p:nvSpPr>
          <p:spPr>
            <a:xfrm>
              <a:off x="1317119" y="4813339"/>
              <a:ext cx="2108201" cy="672028"/>
            </a:xfrm>
            <a:prstGeom prst="roundRect">
              <a:avLst/>
            </a:prstGeom>
            <a:solidFill>
              <a:srgbClr val="009BDE"/>
            </a:solid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
                  <a:ea typeface="+mn-ea"/>
                  <a:cs typeface="Calibri"/>
                </a:rPr>
                <a:t>Work with one fuse type</a:t>
              </a:r>
            </a:p>
          </p:txBody>
        </p:sp>
        <p:sp>
          <p:nvSpPr>
            <p:cNvPr id="9" name="Rectangle: Rounded Corners 8">
              <a:extLst>
                <a:ext uri="{FF2B5EF4-FFF2-40B4-BE49-F238E27FC236}">
                  <a16:creationId xmlns:a16="http://schemas.microsoft.com/office/drawing/2014/main" id="{EB021C36-F011-4286-6BE4-5A50DCC5CDE8}"/>
                </a:ext>
              </a:extLst>
            </p:cNvPr>
            <p:cNvSpPr/>
            <p:nvPr/>
          </p:nvSpPr>
          <p:spPr>
            <a:xfrm>
              <a:off x="1317121" y="1147332"/>
              <a:ext cx="2108201" cy="352678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160B5C-1AEB-9E35-E612-2723C24E29D4}"/>
                </a:ext>
              </a:extLst>
            </p:cNvPr>
            <p:cNvSpPr/>
            <p:nvPr/>
          </p:nvSpPr>
          <p:spPr>
            <a:xfrm rot="2687469">
              <a:off x="1669370" y="3320859"/>
              <a:ext cx="482321" cy="325591"/>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ylinder 31">
              <a:extLst>
                <a:ext uri="{FF2B5EF4-FFF2-40B4-BE49-F238E27FC236}">
                  <a16:creationId xmlns:a16="http://schemas.microsoft.com/office/drawing/2014/main" id="{54E4F071-DE26-D30F-9219-B1EEA5B34CA5}"/>
                </a:ext>
              </a:extLst>
            </p:cNvPr>
            <p:cNvSpPr/>
            <p:nvPr/>
          </p:nvSpPr>
          <p:spPr>
            <a:xfrm rot="2588682">
              <a:off x="2283428" y="2314957"/>
              <a:ext cx="342038" cy="1216152"/>
            </a:xfrm>
            <a:prstGeom prst="can">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160DA9-52BD-C682-4E1B-5090AB3EB6B8}"/>
                </a:ext>
              </a:extLst>
            </p:cNvPr>
            <p:cNvSpPr/>
            <p:nvPr/>
          </p:nvSpPr>
          <p:spPr>
            <a:xfrm rot="2687469">
              <a:off x="2690125" y="2284106"/>
              <a:ext cx="482321" cy="312939"/>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ightning Bolt 36">
              <a:extLst>
                <a:ext uri="{FF2B5EF4-FFF2-40B4-BE49-F238E27FC236}">
                  <a16:creationId xmlns:a16="http://schemas.microsoft.com/office/drawing/2014/main" id="{55D29E39-6651-A63F-B337-8E9C0E862C95}"/>
                </a:ext>
              </a:extLst>
            </p:cNvPr>
            <p:cNvSpPr/>
            <p:nvPr/>
          </p:nvSpPr>
          <p:spPr>
            <a:xfrm rot="5400000">
              <a:off x="2131871" y="2716922"/>
              <a:ext cx="568817" cy="467243"/>
            </a:xfrm>
            <a:prstGeom prst="lightningBol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A92274B1-D915-7523-6EBA-4470D51CF5EB}"/>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88DC4EA-A034-C072-CFB7-2AEC18103FC5}"/>
              </a:ext>
            </a:extLst>
          </p:cNvPr>
          <p:cNvPicPr>
            <a:picLocks noChangeAspect="1"/>
          </p:cNvPicPr>
          <p:nvPr/>
        </p:nvPicPr>
        <p:blipFill>
          <a:blip r:embed="rId12"/>
          <a:stretch>
            <a:fillRect/>
          </a:stretch>
        </p:blipFill>
        <p:spPr>
          <a:xfrm>
            <a:off x="10979000" y="0"/>
            <a:ext cx="763600" cy="763600"/>
          </a:xfrm>
          <a:prstGeom prst="rect">
            <a:avLst/>
          </a:prstGeom>
        </p:spPr>
      </p:pic>
      <p:sp>
        <p:nvSpPr>
          <p:cNvPr id="16" name="TextBox 15">
            <a:extLst>
              <a:ext uri="{FF2B5EF4-FFF2-40B4-BE49-F238E27FC236}">
                <a16:creationId xmlns:a16="http://schemas.microsoft.com/office/drawing/2014/main" id="{499F9C6E-630B-336E-6D44-3102243F90DA}"/>
              </a:ext>
            </a:extLst>
          </p:cNvPr>
          <p:cNvSpPr txBox="1"/>
          <p:nvPr/>
        </p:nvSpPr>
        <p:spPr>
          <a:xfrm>
            <a:off x="142240" y="25029"/>
            <a:ext cx="5628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Assumptions</a:t>
            </a:r>
          </a:p>
        </p:txBody>
      </p:sp>
      <p:sp>
        <p:nvSpPr>
          <p:cNvPr id="3" name="TextBox 2">
            <a:extLst>
              <a:ext uri="{FF2B5EF4-FFF2-40B4-BE49-F238E27FC236}">
                <a16:creationId xmlns:a16="http://schemas.microsoft.com/office/drawing/2014/main" id="{C890B023-D4B2-4804-C6C9-BE159F3BA7D0}"/>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spTree>
    <p:extLst>
      <p:ext uri="{BB962C8B-B14F-4D97-AF65-F5344CB8AC3E}">
        <p14:creationId xmlns:p14="http://schemas.microsoft.com/office/powerpoint/2010/main" val="266023798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 pie chart&#10;&#10;Description automatically generated">
            <a:extLst>
              <a:ext uri="{FF2B5EF4-FFF2-40B4-BE49-F238E27FC236}">
                <a16:creationId xmlns:a16="http://schemas.microsoft.com/office/drawing/2014/main" id="{1BDDC532-FF84-7E92-E9CD-9FBB5F103780}"/>
              </a:ext>
            </a:extLst>
          </p:cNvPr>
          <p:cNvPicPr>
            <a:picLocks noChangeAspect="1"/>
          </p:cNvPicPr>
          <p:nvPr/>
        </p:nvPicPr>
        <p:blipFill rotWithShape="1">
          <a:blip r:embed="rId3"/>
          <a:srcRect l="25572" r="4642" b="29197"/>
          <a:stretch/>
        </p:blipFill>
        <p:spPr>
          <a:xfrm>
            <a:off x="7433441" y="3271623"/>
            <a:ext cx="2038083" cy="1246671"/>
          </a:xfrm>
          <a:prstGeom prst="rect">
            <a:avLst/>
          </a:prstGeom>
          <a:ln w="76200">
            <a:noFill/>
          </a:ln>
        </p:spPr>
      </p:pic>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8</a:t>
            </a:fld>
            <a:endParaRPr lang="en"/>
          </a:p>
        </p:txBody>
      </p:sp>
      <p:sp>
        <p:nvSpPr>
          <p:cNvPr id="25" name="Rectangle: Rounded Corners 24">
            <a:extLst>
              <a:ext uri="{FF2B5EF4-FFF2-40B4-BE49-F238E27FC236}">
                <a16:creationId xmlns:a16="http://schemas.microsoft.com/office/drawing/2014/main" id="{F06FA55B-5DEB-F3CC-01F0-2C0B2C214DFF}"/>
              </a:ext>
            </a:extLst>
          </p:cNvPr>
          <p:cNvSpPr/>
          <p:nvPr/>
        </p:nvSpPr>
        <p:spPr>
          <a:xfrm>
            <a:off x="9500380" y="3426227"/>
            <a:ext cx="2225209" cy="622181"/>
          </a:xfrm>
          <a:prstGeom prst="roundRect">
            <a:avLst>
              <a:gd name="adj" fmla="val 16667"/>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3 Degrees of Freedom</a:t>
            </a:r>
          </a:p>
        </p:txBody>
      </p:sp>
      <p:pic>
        <p:nvPicPr>
          <p:cNvPr id="9" name="Picture 9" descr="A picture containing diagram&#10;&#10;Description automatically generated">
            <a:extLst>
              <a:ext uri="{FF2B5EF4-FFF2-40B4-BE49-F238E27FC236}">
                <a16:creationId xmlns:a16="http://schemas.microsoft.com/office/drawing/2014/main" id="{9AA21739-B94C-A5B7-1706-A1D20CC4CE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656700" y="831221"/>
            <a:ext cx="2288992" cy="2548757"/>
          </a:xfrm>
          <a:prstGeom prst="rect">
            <a:avLst/>
          </a:prstGeom>
        </p:spPr>
      </p:pic>
      <p:sp>
        <p:nvSpPr>
          <p:cNvPr id="23" name="Rectangle: Rounded Corners 22">
            <a:extLst>
              <a:ext uri="{FF2B5EF4-FFF2-40B4-BE49-F238E27FC236}">
                <a16:creationId xmlns:a16="http://schemas.microsoft.com/office/drawing/2014/main" id="{F06FA55B-5DEB-F3CC-01F0-2C0B2C214DFF}"/>
              </a:ext>
            </a:extLst>
          </p:cNvPr>
          <p:cNvSpPr/>
          <p:nvPr/>
        </p:nvSpPr>
        <p:spPr>
          <a:xfrm>
            <a:off x="4916196" y="3410417"/>
            <a:ext cx="2360437" cy="627261"/>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Support a max load of 5 pounds</a:t>
            </a:r>
          </a:p>
        </p:txBody>
      </p:sp>
      <p:pic>
        <p:nvPicPr>
          <p:cNvPr id="10" name="Graphic 9" descr="Body builder with solid fill">
            <a:extLst>
              <a:ext uri="{FF2B5EF4-FFF2-40B4-BE49-F238E27FC236}">
                <a16:creationId xmlns:a16="http://schemas.microsoft.com/office/drawing/2014/main" id="{7093CE46-889C-1E5F-9BD1-9799739AA4C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088" t="19217" r="21088"/>
          <a:stretch/>
        </p:blipFill>
        <p:spPr>
          <a:xfrm>
            <a:off x="5372089" y="1573783"/>
            <a:ext cx="1459382" cy="1994616"/>
          </a:xfrm>
          <a:prstGeom prst="rect">
            <a:avLst/>
          </a:prstGeom>
        </p:spPr>
      </p:pic>
      <p:pic>
        <p:nvPicPr>
          <p:cNvPr id="16" name="Picture 15">
            <a:extLst>
              <a:ext uri="{FF2B5EF4-FFF2-40B4-BE49-F238E27FC236}">
                <a16:creationId xmlns:a16="http://schemas.microsoft.com/office/drawing/2014/main" id="{0E2C1617-8C2D-64A9-62D2-89AF4F94C00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400" b="71800" l="5000" r="25400">
                        <a14:foregroundMark x1="23200" y1="71800" x2="23200" y2="71800"/>
                        <a14:foregroundMark x1="15400" y1="61400" x2="14600" y2="62400"/>
                        <a14:foregroundMark x1="15200" y1="30400" x2="15400" y2="33400"/>
                        <a14:foregroundMark x1="13600" y1="28400" x2="13600" y2="28400"/>
                        <a14:foregroundMark x1="6400" y1="35600" x2="6400" y2="35600"/>
                        <a14:foregroundMark x1="5000" y1="41600" x2="5000" y2="41600"/>
                        <a14:foregroundMark x1="25200" y1="58400" x2="25200" y2="58400"/>
                      </a14:backgroundRemoval>
                    </a14:imgEffect>
                  </a14:imgLayer>
                </a14:imgProps>
              </a:ext>
            </a:extLst>
          </a:blip>
          <a:srcRect l="3961" t="25229" r="72149" b="24001"/>
          <a:stretch/>
        </p:blipFill>
        <p:spPr>
          <a:xfrm rot="5400000">
            <a:off x="5543998" y="307985"/>
            <a:ext cx="938557" cy="2531596"/>
          </a:xfrm>
          <a:prstGeom prst="rect">
            <a:avLst/>
          </a:prstGeom>
        </p:spPr>
      </p:pic>
      <p:grpSp>
        <p:nvGrpSpPr>
          <p:cNvPr id="8" name="Group 7">
            <a:extLst>
              <a:ext uri="{FF2B5EF4-FFF2-40B4-BE49-F238E27FC236}">
                <a16:creationId xmlns:a16="http://schemas.microsoft.com/office/drawing/2014/main" id="{0E29E83A-71AE-B45C-6966-EF07036A0B53}"/>
              </a:ext>
            </a:extLst>
          </p:cNvPr>
          <p:cNvGrpSpPr/>
          <p:nvPr/>
        </p:nvGrpSpPr>
        <p:grpSpPr>
          <a:xfrm>
            <a:off x="450332" y="1538586"/>
            <a:ext cx="2359345" cy="2499085"/>
            <a:chOff x="579120" y="2461575"/>
            <a:chExt cx="2971091" cy="3121565"/>
          </a:xfrm>
        </p:grpSpPr>
        <p:sp>
          <p:nvSpPr>
            <p:cNvPr id="26" name="Rectangle: Rounded Corners 25">
              <a:extLst>
                <a:ext uri="{FF2B5EF4-FFF2-40B4-BE49-F238E27FC236}">
                  <a16:creationId xmlns:a16="http://schemas.microsoft.com/office/drawing/2014/main" id="{F06FA55B-5DEB-F3CC-01F0-2C0B2C214DFF}"/>
                </a:ext>
              </a:extLst>
            </p:cNvPr>
            <p:cNvSpPr/>
            <p:nvPr/>
          </p:nvSpPr>
          <p:spPr>
            <a:xfrm>
              <a:off x="617513" y="4965873"/>
              <a:ext cx="2932698" cy="617267"/>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Extends of 10 ft</a:t>
              </a:r>
            </a:p>
          </p:txBody>
        </p:sp>
        <p:sp>
          <p:nvSpPr>
            <p:cNvPr id="6" name="TextBox 5">
              <a:extLst>
                <a:ext uri="{FF2B5EF4-FFF2-40B4-BE49-F238E27FC236}">
                  <a16:creationId xmlns:a16="http://schemas.microsoft.com/office/drawing/2014/main" id="{16EF1E32-A6DE-DC73-36B9-D192A3EECD4D}"/>
                </a:ext>
              </a:extLst>
            </p:cNvPr>
            <p:cNvSpPr txBox="1"/>
            <p:nvPr/>
          </p:nvSpPr>
          <p:spPr>
            <a:xfrm>
              <a:off x="579120" y="4836478"/>
              <a:ext cx="2743200" cy="317500"/>
            </a:xfrm>
            <a:prstGeom prst="rect">
              <a:avLst/>
            </a:prstGeom>
          </p:spPr>
          <p:txBody>
            <a:bodyPr lIns="91440" tIns="45720" rIns="91440" bIns="45720" anchor="t">
              <a:normAutofit fontScale="70000" lnSpcReduction="20000"/>
            </a:bodyPr>
            <a:lstStyle/>
            <a:p>
              <a:endParaRPr lang="en-US">
                <a:cs typeface="Calibri"/>
              </a:endParaRPr>
            </a:p>
          </p:txBody>
        </p:sp>
        <p:pic>
          <p:nvPicPr>
            <p:cNvPr id="22" name="Graphic 21" descr="Ruler with solid fill">
              <a:extLst>
                <a:ext uri="{FF2B5EF4-FFF2-40B4-BE49-F238E27FC236}">
                  <a16:creationId xmlns:a16="http://schemas.microsoft.com/office/drawing/2014/main" id="{EBFC3720-E221-5246-6023-A993B8D050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932483">
              <a:off x="1020440" y="2461575"/>
              <a:ext cx="2125086" cy="2125086"/>
            </a:xfrm>
            <a:prstGeom prst="rect">
              <a:avLst/>
            </a:prstGeom>
          </p:spPr>
        </p:pic>
      </p:grpSp>
      <p:sp>
        <p:nvSpPr>
          <p:cNvPr id="5" name="Rectangle 4">
            <a:extLst>
              <a:ext uri="{FF2B5EF4-FFF2-40B4-BE49-F238E27FC236}">
                <a16:creationId xmlns:a16="http://schemas.microsoft.com/office/drawing/2014/main" id="{AFA4B92C-93DC-8BD5-92D9-296B50A8839D}"/>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7C7E50-6844-0B29-4F36-B63EB08563DA}"/>
              </a:ext>
            </a:extLst>
          </p:cNvPr>
          <p:cNvPicPr>
            <a:picLocks noChangeAspect="1"/>
          </p:cNvPicPr>
          <p:nvPr/>
        </p:nvPicPr>
        <p:blipFill>
          <a:blip r:embed="rId1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0" y="0"/>
            <a:ext cx="11360800" cy="763600"/>
          </a:xfrm>
        </p:spPr>
        <p:txBody>
          <a:bodyPr>
            <a:normAutofit fontScale="90000"/>
          </a:bodyPr>
          <a:lstStyle/>
          <a:p>
            <a:r>
              <a:rPr lang="en-US">
                <a:solidFill>
                  <a:schemeClr val="bg1"/>
                </a:solidFill>
                <a:latin typeface="Arial"/>
                <a:cs typeface="Arial"/>
              </a:rPr>
              <a:t>Targets and Metrics</a:t>
            </a:r>
            <a:endParaRPr lang="en-US">
              <a:solidFill>
                <a:schemeClr val="bg1"/>
              </a:solidFill>
            </a:endParaRPr>
          </a:p>
        </p:txBody>
      </p:sp>
      <p:pic>
        <p:nvPicPr>
          <p:cNvPr id="14" name="Picture 29" descr="Chart&#10;&#10;Description automatically generated">
            <a:extLst>
              <a:ext uri="{FF2B5EF4-FFF2-40B4-BE49-F238E27FC236}">
                <a16:creationId xmlns:a16="http://schemas.microsoft.com/office/drawing/2014/main" id="{417E1858-5D3F-6572-C041-7683DD3A03E8}"/>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3252594" y="3197131"/>
            <a:ext cx="1449190" cy="1469795"/>
          </a:xfrm>
          <a:prstGeom prst="rect">
            <a:avLst/>
          </a:prstGeom>
          <a:ln w="76200">
            <a:noFill/>
          </a:ln>
        </p:spPr>
      </p:pic>
      <p:sp>
        <p:nvSpPr>
          <p:cNvPr id="17" name="Rectangle: Rounded Corners 16">
            <a:extLst>
              <a:ext uri="{FF2B5EF4-FFF2-40B4-BE49-F238E27FC236}">
                <a16:creationId xmlns:a16="http://schemas.microsoft.com/office/drawing/2014/main" id="{074F3C52-7DFF-A45A-9FD8-E2D1C71F314D}"/>
              </a:ext>
            </a:extLst>
          </p:cNvPr>
          <p:cNvSpPr/>
          <p:nvPr/>
        </p:nvSpPr>
        <p:spPr>
          <a:xfrm>
            <a:off x="2811896" y="4736942"/>
            <a:ext cx="2328857" cy="848345"/>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Components weigh less than 50lbs</a:t>
            </a:r>
            <a:endParaRPr lang="en-US" b="1">
              <a:solidFill>
                <a:schemeClr val="bg1"/>
              </a:solidFill>
            </a:endParaRPr>
          </a:p>
        </p:txBody>
      </p:sp>
      <p:sp>
        <p:nvSpPr>
          <p:cNvPr id="24" name="Rectangle: Rounded Corners 23">
            <a:extLst>
              <a:ext uri="{FF2B5EF4-FFF2-40B4-BE49-F238E27FC236}">
                <a16:creationId xmlns:a16="http://schemas.microsoft.com/office/drawing/2014/main" id="{2196FC98-0077-11D0-E7D3-8319722B8BB4}"/>
              </a:ext>
            </a:extLst>
          </p:cNvPr>
          <p:cNvSpPr/>
          <p:nvPr/>
        </p:nvSpPr>
        <p:spPr>
          <a:xfrm>
            <a:off x="7289451" y="4728356"/>
            <a:ext cx="2328857" cy="848345"/>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a:cs typeface="Arial"/>
              </a:rPr>
              <a:t>Soft Tissue Damage Under Grade 1</a:t>
            </a:r>
            <a:endParaRPr lang="en-US" b="1">
              <a:solidFill>
                <a:schemeClr val="bg1"/>
              </a:solidFill>
            </a:endParaRPr>
          </a:p>
        </p:txBody>
      </p:sp>
      <p:sp>
        <p:nvSpPr>
          <p:cNvPr id="27" name="TextBox 26">
            <a:extLst>
              <a:ext uri="{FF2B5EF4-FFF2-40B4-BE49-F238E27FC236}">
                <a16:creationId xmlns:a16="http://schemas.microsoft.com/office/drawing/2014/main" id="{A7E6AF00-E35A-7E49-F322-A2E102915A92}"/>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spTree>
    <p:extLst>
      <p:ext uri="{BB962C8B-B14F-4D97-AF65-F5344CB8AC3E}">
        <p14:creationId xmlns:p14="http://schemas.microsoft.com/office/powerpoint/2010/main" val="872934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379061-1D63-5959-E885-F636D098B913}"/>
              </a:ext>
            </a:extLst>
          </p:cNvPr>
          <p:cNvSpPr>
            <a:spLocks noGrp="1"/>
          </p:cNvSpPr>
          <p:nvPr>
            <p:ph type="sldNum" idx="12"/>
          </p:nvPr>
        </p:nvSpPr>
        <p:spPr/>
        <p:txBody>
          <a:bodyPr/>
          <a:lstStyle/>
          <a:p>
            <a:fld id="{00000000-1234-1234-1234-123412341234}" type="slidenum">
              <a:rPr lang="en" smtClean="0"/>
              <a:pPr/>
              <a:t>9</a:t>
            </a:fld>
            <a:endParaRPr lang="en"/>
          </a:p>
        </p:txBody>
      </p:sp>
      <p:sp>
        <p:nvSpPr>
          <p:cNvPr id="10" name="Rectangle: Rounded Corners 9">
            <a:extLst>
              <a:ext uri="{FF2B5EF4-FFF2-40B4-BE49-F238E27FC236}">
                <a16:creationId xmlns:a16="http://schemas.microsoft.com/office/drawing/2014/main" id="{F4608FD0-AB1F-2160-B81A-8D3FC13F08E3}"/>
              </a:ext>
            </a:extLst>
          </p:cNvPr>
          <p:cNvSpPr/>
          <p:nvPr/>
        </p:nvSpPr>
        <p:spPr>
          <a:xfrm>
            <a:off x="1617547" y="1371772"/>
            <a:ext cx="8956906" cy="866004"/>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Arial  "/>
                <a:ea typeface="+mn-lt"/>
                <a:cs typeface="+mn-lt"/>
              </a:rPr>
              <a:t>Automated Telescoping Pole with a Detachable Foldable Robotic Arm </a:t>
            </a:r>
            <a:endParaRPr lang="en-US" b="1">
              <a:solidFill>
                <a:schemeClr val="bg1"/>
              </a:solidFill>
              <a:latin typeface="Arial  "/>
            </a:endParaRPr>
          </a:p>
        </p:txBody>
      </p:sp>
      <p:pic>
        <p:nvPicPr>
          <p:cNvPr id="6" name="Picture 8" descr="Icon&#10;&#10;Description automatically generated">
            <a:extLst>
              <a:ext uri="{FF2B5EF4-FFF2-40B4-BE49-F238E27FC236}">
                <a16:creationId xmlns:a16="http://schemas.microsoft.com/office/drawing/2014/main" id="{B0A21FE8-2FA9-A6BD-BB10-1809440B6C2A}"/>
              </a:ext>
            </a:extLst>
          </p:cNvPr>
          <p:cNvPicPr>
            <a:picLocks noChangeAspect="1"/>
          </p:cNvPicPr>
          <p:nvPr/>
        </p:nvPicPr>
        <p:blipFill>
          <a:blip r:embed="rId2">
            <a:duotone>
              <a:prstClr val="black"/>
              <a:srgbClr val="00B0F0">
                <a:tint val="45000"/>
                <a:satMod val="400000"/>
              </a:srgbClr>
            </a:duotone>
            <a:alphaModFix/>
            <a:extLst>
              <a:ext uri="{BEBA8EAE-BF5A-486C-A8C5-ECC9F3942E4B}">
                <a14:imgProps xmlns:a14="http://schemas.microsoft.com/office/drawing/2010/main">
                  <a14:imgLayer r:embed="rId3">
                    <a14:imgEffect>
                      <a14:backgroundRemoval t="7143" b="92500" l="10000" r="94615">
                        <a14:foregroundMark x1="43846" y1="21786" x2="43846" y2="21786"/>
                        <a14:foregroundMark x1="68077" y1="9286" x2="68077" y2="9286"/>
                        <a14:foregroundMark x1="63462" y1="13571" x2="63462" y2="13571"/>
                        <a14:foregroundMark x1="71538" y1="26071" x2="71538" y2="26071"/>
                        <a14:foregroundMark x1="76923" y1="34286" x2="76923" y2="34286"/>
                        <a14:foregroundMark x1="37308" y1="47500" x2="37692" y2="48571"/>
                        <a14:foregroundMark x1="30000" y1="36071" x2="30000" y2="36071"/>
                        <a14:foregroundMark x1="20385" y1="37143" x2="20385" y2="37143"/>
                        <a14:foregroundMark x1="52692" y1="66071" x2="52692" y2="66071"/>
                        <a14:foregroundMark x1="61538" y1="80714" x2="61538" y2="80714"/>
                        <a14:foregroundMark x1="63077" y1="88929" x2="63077" y2="88929"/>
                        <a14:foregroundMark x1="63846" y1="7143" x2="63846" y2="7143"/>
                        <a14:foregroundMark x1="61154" y1="88929" x2="61154" y2="88929"/>
                        <a14:foregroundMark x1="58846" y1="89643" x2="58846" y2="89643"/>
                        <a14:foregroundMark x1="55385" y1="91071" x2="40769" y2="91071"/>
                        <a14:foregroundMark x1="77308" y1="91071" x2="35000" y2="92857"/>
                        <a14:foregroundMark x1="35000" y1="92857" x2="26154" y2="90714"/>
                        <a14:foregroundMark x1="94615" y1="35000" x2="94615" y2="35000"/>
                        <a14:foregroundMark x1="62308" y1="62857" x2="62308" y2="62857"/>
                      </a14:backgroundRemoval>
                    </a14:imgEffect>
                    <a14:imgEffect>
                      <a14:artisticGlowEdges/>
                    </a14:imgEffect>
                  </a14:imgLayer>
                </a14:imgProps>
              </a:ext>
            </a:extLst>
          </a:blip>
          <a:stretch>
            <a:fillRect/>
          </a:stretch>
        </p:blipFill>
        <p:spPr>
          <a:xfrm>
            <a:off x="7753649" y="2469743"/>
            <a:ext cx="2801022" cy="3016485"/>
          </a:xfrm>
          <a:prstGeom prst="rect">
            <a:avLst/>
          </a:prstGeom>
        </p:spPr>
      </p:pic>
      <p:sp>
        <p:nvSpPr>
          <p:cNvPr id="19" name="TextBox 18">
            <a:extLst>
              <a:ext uri="{FF2B5EF4-FFF2-40B4-BE49-F238E27FC236}">
                <a16:creationId xmlns:a16="http://schemas.microsoft.com/office/drawing/2014/main" id="{3CD01068-C524-B182-4EFA-089326E3F670}"/>
              </a:ext>
            </a:extLst>
          </p:cNvPr>
          <p:cNvSpPr txBox="1"/>
          <p:nvPr/>
        </p:nvSpPr>
        <p:spPr>
          <a:xfrm>
            <a:off x="1008059" y="5391377"/>
            <a:ext cx="34302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Telescoping Base</a:t>
            </a:r>
          </a:p>
        </p:txBody>
      </p:sp>
      <p:sp>
        <p:nvSpPr>
          <p:cNvPr id="20" name="TextBox 19">
            <a:extLst>
              <a:ext uri="{FF2B5EF4-FFF2-40B4-BE49-F238E27FC236}">
                <a16:creationId xmlns:a16="http://schemas.microsoft.com/office/drawing/2014/main" id="{F45BC0AE-E162-B717-A51F-20C587CEFE0B}"/>
              </a:ext>
            </a:extLst>
          </p:cNvPr>
          <p:cNvSpPr txBox="1"/>
          <p:nvPr/>
        </p:nvSpPr>
        <p:spPr>
          <a:xfrm>
            <a:off x="7966889" y="5399333"/>
            <a:ext cx="23745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Robotic Arm</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3F3B814-423A-F42E-A0F2-29060C03D101}"/>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grpSp>
        <p:nvGrpSpPr>
          <p:cNvPr id="12" name="Group 11">
            <a:extLst>
              <a:ext uri="{FF2B5EF4-FFF2-40B4-BE49-F238E27FC236}">
                <a16:creationId xmlns:a16="http://schemas.microsoft.com/office/drawing/2014/main" id="{7546D0D8-5EB3-2CB8-09C8-45528935F55C}"/>
              </a:ext>
            </a:extLst>
          </p:cNvPr>
          <p:cNvGrpSpPr/>
          <p:nvPr/>
        </p:nvGrpSpPr>
        <p:grpSpPr>
          <a:xfrm>
            <a:off x="2593753" y="3427223"/>
            <a:ext cx="330354" cy="1958565"/>
            <a:chOff x="1594009" y="3264973"/>
            <a:chExt cx="330354" cy="1958565"/>
          </a:xfrm>
        </p:grpSpPr>
        <p:sp>
          <p:nvSpPr>
            <p:cNvPr id="21" name="Rectangle: Rounded Corners 20">
              <a:extLst>
                <a:ext uri="{FF2B5EF4-FFF2-40B4-BE49-F238E27FC236}">
                  <a16:creationId xmlns:a16="http://schemas.microsoft.com/office/drawing/2014/main" id="{858C47FC-DC29-C507-69D9-7AC64B51B51D}"/>
                </a:ext>
              </a:extLst>
            </p:cNvPr>
            <p:cNvSpPr/>
            <p:nvPr/>
          </p:nvSpPr>
          <p:spPr>
            <a:xfrm>
              <a:off x="1594009" y="3327231"/>
              <a:ext cx="280957" cy="1896307"/>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5DCFDBB-DB0F-8FD1-2CE9-AE23184B555D}"/>
                </a:ext>
              </a:extLst>
            </p:cNvPr>
            <p:cNvSpPr/>
            <p:nvPr/>
          </p:nvSpPr>
          <p:spPr>
            <a:xfrm>
              <a:off x="1829642" y="3264973"/>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A477BE1-4DB2-E674-3600-23C8966C5C23}"/>
              </a:ext>
            </a:extLst>
          </p:cNvPr>
          <p:cNvGrpSpPr/>
          <p:nvPr/>
        </p:nvGrpSpPr>
        <p:grpSpPr>
          <a:xfrm>
            <a:off x="2554347" y="3525266"/>
            <a:ext cx="427779" cy="1860522"/>
            <a:chOff x="1554603" y="3363016"/>
            <a:chExt cx="427779" cy="1860522"/>
          </a:xfrm>
        </p:grpSpPr>
        <p:sp>
          <p:nvSpPr>
            <p:cNvPr id="25" name="Rectangle: Rounded Corners 24">
              <a:extLst>
                <a:ext uri="{FF2B5EF4-FFF2-40B4-BE49-F238E27FC236}">
                  <a16:creationId xmlns:a16="http://schemas.microsoft.com/office/drawing/2014/main" id="{B17156C6-B2E3-05B2-336B-9C38C9FEE5F4}"/>
                </a:ext>
              </a:extLst>
            </p:cNvPr>
            <p:cNvSpPr/>
            <p:nvPr/>
          </p:nvSpPr>
          <p:spPr>
            <a:xfrm>
              <a:off x="1554603" y="3386517"/>
              <a:ext cx="355437" cy="18370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3F402A-0020-2F33-8127-1E8B8E71FF89}"/>
                </a:ext>
              </a:extLst>
            </p:cNvPr>
            <p:cNvSpPr/>
            <p:nvPr/>
          </p:nvSpPr>
          <p:spPr>
            <a:xfrm>
              <a:off x="1887661" y="3363016"/>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7E0BE2F-6B31-71A6-E4FF-E4062CE4647E}"/>
              </a:ext>
            </a:extLst>
          </p:cNvPr>
          <p:cNvGrpSpPr/>
          <p:nvPr/>
        </p:nvGrpSpPr>
        <p:grpSpPr>
          <a:xfrm>
            <a:off x="2487560" y="3632025"/>
            <a:ext cx="555800" cy="1757085"/>
            <a:chOff x="1487816" y="3469775"/>
            <a:chExt cx="555800" cy="1757085"/>
          </a:xfrm>
        </p:grpSpPr>
        <p:sp>
          <p:nvSpPr>
            <p:cNvPr id="28" name="Rectangle: Rounded Corners 27">
              <a:extLst>
                <a:ext uri="{FF2B5EF4-FFF2-40B4-BE49-F238E27FC236}">
                  <a16:creationId xmlns:a16="http://schemas.microsoft.com/office/drawing/2014/main" id="{109C0E14-E2F0-B88D-9140-4812FC8DF8DE}"/>
                </a:ext>
              </a:extLst>
            </p:cNvPr>
            <p:cNvSpPr/>
            <p:nvPr/>
          </p:nvSpPr>
          <p:spPr>
            <a:xfrm>
              <a:off x="1487816" y="3471482"/>
              <a:ext cx="489013" cy="175537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2F9A59-4604-6744-B7AE-F07A78B54276}"/>
                </a:ext>
              </a:extLst>
            </p:cNvPr>
            <p:cNvSpPr/>
            <p:nvPr/>
          </p:nvSpPr>
          <p:spPr>
            <a:xfrm>
              <a:off x="1948895" y="3469775"/>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EE7B7219-E602-3B27-A2A3-77DCBBA8E4F9}"/>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EF8D90-CBA4-30AC-5F71-D10910CDE41F}"/>
              </a:ext>
            </a:extLst>
          </p:cNvPr>
          <p:cNvPicPr>
            <a:picLocks noChangeAspect="1"/>
          </p:cNvPicPr>
          <p:nvPr/>
        </p:nvPicPr>
        <p:blipFill>
          <a:blip r:embed="rId4"/>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C946CF68-6294-947D-C3F5-39759168547B}"/>
              </a:ext>
            </a:extLst>
          </p:cNvPr>
          <p:cNvSpPr>
            <a:spLocks noGrp="1"/>
          </p:cNvSpPr>
          <p:nvPr>
            <p:ph type="title"/>
          </p:nvPr>
        </p:nvSpPr>
        <p:spPr>
          <a:xfrm>
            <a:off x="49876" y="-1130"/>
            <a:ext cx="11360800" cy="763600"/>
          </a:xfrm>
        </p:spPr>
        <p:txBody>
          <a:bodyPr>
            <a:normAutofit fontScale="90000"/>
          </a:bodyPr>
          <a:lstStyle/>
          <a:p>
            <a:r>
              <a:rPr lang="en-US">
                <a:solidFill>
                  <a:schemeClr val="bg1"/>
                </a:solidFill>
                <a:latin typeface="Arial"/>
                <a:cs typeface="Arial"/>
              </a:rPr>
              <a:t>Final Design </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FFCA0BBE-F7CB-F629-372E-EC362461B805}"/>
                  </a:ext>
                </a:extLst>
              </p:cNvPr>
              <p:cNvGraphicFramePr>
                <a:graphicFrameLocks noChangeAspect="1"/>
              </p:cNvGraphicFramePr>
              <p:nvPr>
                <p:extLst>
                  <p:ext uri="{D42A27DB-BD31-4B8C-83A1-F6EECF244321}">
                    <p14:modId xmlns:p14="http://schemas.microsoft.com/office/powerpoint/2010/main" val="4144706468"/>
                  </p:ext>
                </p:extLst>
              </p:nvPr>
            </p:nvGraphicFramePr>
            <p:xfrm>
              <a:off x="12654954" y="896780"/>
              <a:ext cx="723302" cy="5519939"/>
            </p:xfrm>
            <a:graphic>
              <a:graphicData uri="http://schemas.microsoft.com/office/drawing/2017/model3d">
                <am3d:model3d r:embed="rId5">
                  <am3d:spPr>
                    <a:xfrm>
                      <a:off x="0" y="0"/>
                      <a:ext cx="723302" cy="5519939"/>
                    </a:xfrm>
                    <a:prstGeom prst="rect">
                      <a:avLst/>
                    </a:prstGeom>
                  </am3d:spPr>
                  <am3d:camera>
                    <am3d:pos x="0" y="0" z="47418391"/>
                    <am3d:up dx="0" dy="36000000" dz="0"/>
                    <am3d:lookAt x="0" y="0" z="0"/>
                    <am3d:perspective fov="2700000"/>
                  </am3d:camera>
                  <am3d:trans>
                    <am3d:meterPerModelUnit n="16724" d="1000000"/>
                    <am3d:preTrans dx="-1584937" dy="-16368402" dz="1665460"/>
                    <am3d:scale>
                      <am3d:sx n="1000000" d="1000000"/>
                      <am3d:sy n="1000000" d="1000000"/>
                      <am3d:sz n="1000000" d="1000000"/>
                    </am3d:scale>
                    <am3d:rot ax="5067998" ay="-2570244" az="-4913424"/>
                    <am3d:postTrans dx="0" dy="0" dz="0"/>
                  </am3d:trans>
                  <am3d:raster rName="Office3DRenderer" rVer="16.0.8326">
                    <am3d:blip r:embed="rId6"/>
                  </am3d:raster>
                  <am3d:objViewport viewportSz="61480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FFCA0BBE-F7CB-F629-372E-EC362461B805}"/>
                  </a:ext>
                </a:extLst>
              </p:cNvPr>
              <p:cNvPicPr>
                <a:picLocks noGrp="1" noRot="1" noChangeAspect="1" noMove="1" noResize="1" noEditPoints="1" noAdjustHandles="1" noChangeArrowheads="1" noChangeShapeType="1" noCrop="1"/>
              </p:cNvPicPr>
              <p:nvPr/>
            </p:nvPicPr>
            <p:blipFill>
              <a:blip r:embed="rId6"/>
              <a:stretch>
                <a:fillRect/>
              </a:stretch>
            </p:blipFill>
            <p:spPr>
              <a:xfrm>
                <a:off x="12654954" y="896780"/>
                <a:ext cx="723302" cy="5519939"/>
              </a:xfrm>
              <a:prstGeom prst="rect">
                <a:avLst/>
              </a:prstGeom>
            </p:spPr>
          </p:pic>
        </mc:Fallback>
      </mc:AlternateContent>
    </p:spTree>
    <p:extLst>
      <p:ext uri="{BB962C8B-B14F-4D97-AF65-F5344CB8AC3E}">
        <p14:creationId xmlns:p14="http://schemas.microsoft.com/office/powerpoint/2010/main" val="14630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1.48148E-6 L -3.33333E-6 -0.05162 " pathEditMode="relative" rAng="0" ptsTypes="AA">
                                      <p:cBhvr>
                                        <p:cTn id="6" dur="2000" fill="hold"/>
                                        <p:tgtEl>
                                          <p:spTgt spid="24"/>
                                        </p:tgtEl>
                                        <p:attrNameLst>
                                          <p:attrName>ppt_x</p:attrName>
                                          <p:attrName>ppt_y</p:attrName>
                                        </p:attrNameLst>
                                      </p:cBhvr>
                                      <p:rCtr x="0" y="-2593"/>
                                    </p:animMotion>
                                  </p:childTnLst>
                                </p:cTn>
                              </p:par>
                              <p:par>
                                <p:cTn id="7" presetID="64" presetClass="path" presetSubtype="0" accel="50000" decel="50000" fill="hold" nodeType="withEffect">
                                  <p:stCondLst>
                                    <p:cond delay="0"/>
                                  </p:stCondLst>
                                  <p:childTnLst>
                                    <p:animMotion origin="layout" path="M -2.08333E-6 -2.59259E-6 L 0.00013 -0.12546 " pathEditMode="relative" rAng="0" ptsTypes="AA">
                                      <p:cBhvr>
                                        <p:cTn id="8" dur="2000" fill="hold"/>
                                        <p:tgtEl>
                                          <p:spTgt spid="12"/>
                                        </p:tgtEl>
                                        <p:attrNameLst>
                                          <p:attrName>ppt_x</p:attrName>
                                          <p:attrName>ppt_y</p:attrName>
                                        </p:attrNameLst>
                                      </p:cBhvr>
                                      <p:rCtr x="0" y="-6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D Engineering Design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dk1"/>
        </a:lnRef>
        <a:fillRef idx="0">
          <a:schemeClr val="dk1"/>
        </a:fillRef>
        <a:effectRef idx="1">
          <a:schemeClr val="dk1"/>
        </a:effectRef>
        <a:fontRef idx="minor">
          <a:schemeClr val="tx1"/>
        </a:fontRef>
      </a:style>
    </a:lnDef>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b759c24-c9b1-4912-a070-0cc4d66eb8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39F74B8267A3429341D373C6E4A538" ma:contentTypeVersion="13" ma:contentTypeDescription="Create a new document." ma:contentTypeScope="" ma:versionID="95e675179056fdd162f88a7f1e4eb85c">
  <xsd:schema xmlns:xsd="http://www.w3.org/2001/XMLSchema" xmlns:xs="http://www.w3.org/2001/XMLSchema" xmlns:p="http://schemas.microsoft.com/office/2006/metadata/properties" xmlns:ns3="e3489e10-2293-447c-9d8e-d886f76e643c" xmlns:ns4="39c48355-8ba1-4352-adf7-8ae936a07b4c" xmlns:ns5="7b759c24-c9b1-4912-a070-0cc4d66eb897" targetNamespace="http://schemas.microsoft.com/office/2006/metadata/properties" ma:root="true" ma:fieldsID="a44a7ad268a8f378f3c2c7ede6160cca" ns3:_="" ns4:_="" ns5:_="">
    <xsd:import namespace="e3489e10-2293-447c-9d8e-d886f76e643c"/>
    <xsd:import namespace="39c48355-8ba1-4352-adf7-8ae936a07b4c"/>
    <xsd:import namespace="7b759c24-c9b1-4912-a070-0cc4d66eb89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5: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489e10-2293-447c-9d8e-d886f76e64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c48355-8ba1-4352-adf7-8ae936a07b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759c24-c9b1-4912-a070-0cc4d66eb897" elementFormDefault="qualified">
    <xsd:import namespace="http://schemas.microsoft.com/office/2006/documentManagement/types"/>
    <xsd:import namespace="http://schemas.microsoft.com/office/infopath/2007/PartnerControls"/>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A2A869-5EE2-48CA-BFB8-935B7ECD3F83}">
  <ds:schemaRefs>
    <ds:schemaRef ds:uri="39c48355-8ba1-4352-adf7-8ae936a07b4c"/>
    <ds:schemaRef ds:uri="7b759c24-c9b1-4912-a070-0cc4d66eb897"/>
    <ds:schemaRef ds:uri="e3489e10-2293-447c-9d8e-d886f76e64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F81AEA-0C2A-409C-A438-DE599477A54F}">
  <ds:schemaRefs>
    <ds:schemaRef ds:uri="39c48355-8ba1-4352-adf7-8ae936a07b4c"/>
    <ds:schemaRef ds:uri="7b759c24-c9b1-4912-a070-0cc4d66eb897"/>
    <ds:schemaRef ds:uri="e3489e10-2293-447c-9d8e-d886f76e6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629A7DB-8140-43ED-9104-CF6B4CA5BC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68</Slides>
  <Notes>32</Notes>
  <HiddenSlides>3</HiddenSlide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SD Engineering Design Template</vt:lpstr>
      <vt:lpstr>Design Review 5</vt:lpstr>
      <vt:lpstr>Team Introduction</vt:lpstr>
      <vt:lpstr>Sponsors and Advisors </vt:lpstr>
      <vt:lpstr>Project Objective</vt:lpstr>
      <vt:lpstr> </vt:lpstr>
      <vt:lpstr>Key Goals</vt:lpstr>
      <vt:lpstr>Assumptions</vt:lpstr>
      <vt:lpstr>Targets and Metrics</vt:lpstr>
      <vt:lpstr>Final Design </vt:lpstr>
      <vt:lpstr>Material Selection </vt:lpstr>
      <vt:lpstr>Base Progress – Current Prototype</vt:lpstr>
      <vt:lpstr>Base Progress – Current Prototype</vt:lpstr>
      <vt:lpstr>Base Progress – Current Prototype</vt:lpstr>
      <vt:lpstr>Base Progress – Current Prototype</vt:lpstr>
      <vt:lpstr>Base Progress – Current Prototype</vt:lpstr>
      <vt:lpstr>Robotic Arm - Initial Concept</vt:lpstr>
      <vt:lpstr>Robotic Arm – Initial Concept  </vt:lpstr>
      <vt:lpstr>Robotic Arm – Conceptual Prototypes </vt:lpstr>
      <vt:lpstr>Robotic Arm – Final Design </vt:lpstr>
      <vt:lpstr>Robotic Arm – Final Design </vt:lpstr>
      <vt:lpstr>Robotic Arm – Final Design </vt:lpstr>
      <vt:lpstr>Robotic Arm Design – Controller</vt:lpstr>
      <vt:lpstr>Budget </vt:lpstr>
      <vt:lpstr>Arm Budget</vt:lpstr>
      <vt:lpstr>Base Budget</vt:lpstr>
      <vt:lpstr>Future Work</vt:lpstr>
      <vt:lpstr>Questions</vt:lpstr>
      <vt:lpstr>References</vt:lpstr>
      <vt:lpstr>Backup Slides</vt:lpstr>
      <vt:lpstr>Targets and Metrics </vt:lpstr>
      <vt:lpstr>Robotic Arm - Controller</vt:lpstr>
      <vt:lpstr>Robotic Arm Design – Controller</vt:lpstr>
      <vt:lpstr>Targets and Metrics – Critical targets</vt:lpstr>
      <vt:lpstr>Assumptions</vt:lpstr>
      <vt:lpstr>Concept Generation and Selection</vt:lpstr>
      <vt:lpstr>Project Scope</vt:lpstr>
      <vt:lpstr>PowerPoint Presentation</vt:lpstr>
      <vt:lpstr>Sponsors and Advisors </vt:lpstr>
      <vt:lpstr>Brief Project Summary</vt:lpstr>
      <vt:lpstr>Robotic Arm – Final Design </vt:lpstr>
      <vt:lpstr>Key Goals</vt:lpstr>
      <vt:lpstr>Key Goals</vt:lpstr>
      <vt:lpstr>PowerPoint Presentation</vt:lpstr>
      <vt:lpstr>Functional Decomposition: Smart Integration</vt:lpstr>
      <vt:lpstr>Methods of Validation for Targets</vt:lpstr>
      <vt:lpstr>Concept Generation Tools</vt:lpstr>
      <vt:lpstr>Concept Selection – House of Quality</vt:lpstr>
      <vt:lpstr>Concept Selection – House of Quality </vt:lpstr>
      <vt:lpstr>Concept Selection – Pugh Charts</vt:lpstr>
      <vt:lpstr>Concept Selection – Pugh Charts</vt:lpstr>
      <vt:lpstr>Concept Selection – Analytical Hierarchy Process</vt:lpstr>
      <vt:lpstr>Concept Selection – Analytical Hierarchy Process</vt:lpstr>
      <vt:lpstr>Concept Selection – Final Choices</vt:lpstr>
      <vt:lpstr>Questions</vt:lpstr>
      <vt:lpstr>Concept Selection – Pugh Charts</vt:lpstr>
      <vt:lpstr>PowerPoint Presentation</vt:lpstr>
      <vt:lpstr>Markets </vt:lpstr>
      <vt:lpstr>Stakeholders</vt:lpstr>
      <vt:lpstr>PowerPoint Presentation</vt:lpstr>
      <vt:lpstr>Future Work</vt:lpstr>
      <vt:lpstr>References</vt:lpstr>
      <vt:lpstr>Project Scope</vt:lpstr>
      <vt:lpstr>Markets, Stakeholders, Assumptions</vt:lpstr>
      <vt:lpstr>Base Design </vt:lpstr>
      <vt:lpstr>Material selection</vt:lpstr>
      <vt:lpstr>Material Selection </vt:lpstr>
      <vt:lpstr>Future Work</vt:lpstr>
      <vt:lpstr>Final Design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Goolsby</dc:creator>
  <cp:revision>2</cp:revision>
  <dcterms:created xsi:type="dcterms:W3CDTF">2022-11-01T20:35:46Z</dcterms:created>
  <dcterms:modified xsi:type="dcterms:W3CDTF">2023-02-28T03:52:10Z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0x010100D239F74B8267A3429341D373C6E4A538</vt:lpwstr>
  </property>
</Properties>
</file>